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4" r:id="rId2"/>
    <p:sldId id="281" r:id="rId3"/>
    <p:sldId id="286" r:id="rId4"/>
    <p:sldId id="289" r:id="rId5"/>
    <p:sldId id="285" r:id="rId6"/>
    <p:sldId id="287" r:id="rId7"/>
    <p:sldId id="280" r:id="rId8"/>
    <p:sldId id="288" r:id="rId9"/>
  </p:sldIdLst>
  <p:sldSz cx="9145588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360" y="62"/>
      </p:cViewPr>
      <p:guideLst>
        <p:guide orient="horz" pos="216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C593D-F9EA-460F-AD4E-FA7665F5111F}" type="datetimeFigureOut">
              <a:rPr kumimoji="1" lang="ja-JP" altLang="en-US" smtClean="0"/>
              <a:t>2022/6/5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BD3A6-D1E4-4792-923E-C6DEF4788B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9314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703079-2914-46C5-991B-0B8C6EFB6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200" y="1122363"/>
            <a:ext cx="68591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D9B66C7-661D-4833-AB3F-252588B139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200" y="3602038"/>
            <a:ext cx="68591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30" indent="0" algn="ctr">
              <a:buNone/>
              <a:defRPr sz="2000"/>
            </a:lvl2pPr>
            <a:lvl3pPr marL="914462" indent="0" algn="ctr">
              <a:buNone/>
              <a:defRPr sz="1800"/>
            </a:lvl3pPr>
            <a:lvl4pPr marL="1371692" indent="0" algn="ctr">
              <a:buNone/>
              <a:defRPr sz="1600"/>
            </a:lvl4pPr>
            <a:lvl5pPr marL="1828922" indent="0" algn="ctr">
              <a:buNone/>
              <a:defRPr sz="1600"/>
            </a:lvl5pPr>
            <a:lvl6pPr marL="2286152" indent="0" algn="ctr">
              <a:buNone/>
              <a:defRPr sz="1600"/>
            </a:lvl6pPr>
            <a:lvl7pPr marL="2743383" indent="0" algn="ctr">
              <a:buNone/>
              <a:defRPr sz="1600"/>
            </a:lvl7pPr>
            <a:lvl8pPr marL="3200613" indent="0" algn="ctr">
              <a:buNone/>
              <a:defRPr sz="1600"/>
            </a:lvl8pPr>
            <a:lvl9pPr marL="3657843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673670-CA43-48BB-B9B7-1D65B3317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kumimoji="1" lang="ja-JP" altLang="en-US" smtClean="0"/>
              <a:t>2022/6/5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F58FCCF-C29C-41BA-94B9-ACBED5C68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A0EC0A2-F9AD-48B5-BE31-150A5A25F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7162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B260B7-0FBB-4222-80DA-1F4E326C7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CB4CE36-1AEB-4BAA-8B05-200DE29BD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1C07E9-1563-4CF4-8919-ECC5F6AA1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kumimoji="1" lang="ja-JP" altLang="en-US" smtClean="0"/>
              <a:t>2022/6/5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D1D975-19B9-4E32-A9A7-C123384F5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845018-7DD3-4157-BE26-5CE08C259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01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679C21A-E9A2-4E62-B236-AA8CA15925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4812" y="365125"/>
            <a:ext cx="1972017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271E149-000D-4550-B31A-CD223A941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761" y="365125"/>
            <a:ext cx="5801731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9BDABF-D5A3-4E03-AC95-714123181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kumimoji="1" lang="ja-JP" altLang="en-US" smtClean="0"/>
              <a:t>2022/6/5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657E22-D305-451B-AB17-233E240F4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BA7917-B449-4488-BDD5-11926AFF7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649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A1CB88-6648-412C-A315-6802A0F8A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3606D10-152B-4FA7-883E-73FAE835C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EF49A7-7AC9-4CA6-9D55-8C0486CC8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kumimoji="1" lang="ja-JP" altLang="en-US" smtClean="0"/>
              <a:t>2022/6/5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EBFCB4-393E-4341-BF7F-8F19EEFB1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7C9D53-9999-412B-AA19-F00989B27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6042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7BBA25-2E9B-4631-9F51-DAFB0F9F0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997" y="1709740"/>
            <a:ext cx="788807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4034F14-6215-47F6-B8BC-8D6DED336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997" y="4589465"/>
            <a:ext cx="788807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3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9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6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8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C8B292-397B-4D02-8479-B701DF892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kumimoji="1" lang="ja-JP" altLang="en-US" smtClean="0"/>
              <a:t>2022/6/5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3FD4A9-562B-4820-94A3-76D19F287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F4EF0E-B1FB-4A77-9147-7E9E43FB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3552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004A74-7573-4AFE-A08F-BE0385E18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A6D337-AF14-4183-AC27-EE8B0FDE7E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760" y="1825625"/>
            <a:ext cx="3886875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3A3CCEC-5343-4036-A1F4-6C5304859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955" y="1825625"/>
            <a:ext cx="3886875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C03793-ED8B-452B-ACB8-BF262D556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kumimoji="1" lang="ja-JP" altLang="en-US" smtClean="0"/>
              <a:t>2022/6/5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8EEBB82-E887-45CE-A824-18D7DBF85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1B48C94-CA1B-414D-9D92-BB5759977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245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8119C1-982E-4BE3-A2B8-DB89E877E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1" y="365126"/>
            <a:ext cx="788807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DCB40D3-1E5C-467B-9227-EBDB09B1B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951" y="1681163"/>
            <a:ext cx="38690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0" indent="0">
              <a:buNone/>
              <a:defRPr sz="2000" b="1"/>
            </a:lvl2pPr>
            <a:lvl3pPr marL="914462" indent="0">
              <a:buNone/>
              <a:defRPr sz="1800" b="1"/>
            </a:lvl3pPr>
            <a:lvl4pPr marL="1371692" indent="0">
              <a:buNone/>
              <a:defRPr sz="1600" b="1"/>
            </a:lvl4pPr>
            <a:lvl5pPr marL="1828922" indent="0">
              <a:buNone/>
              <a:defRPr sz="1600" b="1"/>
            </a:lvl5pPr>
            <a:lvl6pPr marL="2286152" indent="0">
              <a:buNone/>
              <a:defRPr sz="1600" b="1"/>
            </a:lvl6pPr>
            <a:lvl7pPr marL="2743383" indent="0">
              <a:buNone/>
              <a:defRPr sz="1600" b="1"/>
            </a:lvl7pPr>
            <a:lvl8pPr marL="3200613" indent="0">
              <a:buNone/>
              <a:defRPr sz="1600" b="1"/>
            </a:lvl8pPr>
            <a:lvl9pPr marL="3657843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BCBA5B7-97BD-4CCC-9BA9-896096AD2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951" y="2505075"/>
            <a:ext cx="3869012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3B2E685-114A-4961-9312-B05B7E311E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955" y="1681163"/>
            <a:ext cx="38880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0" indent="0">
              <a:buNone/>
              <a:defRPr sz="2000" b="1"/>
            </a:lvl2pPr>
            <a:lvl3pPr marL="914462" indent="0">
              <a:buNone/>
              <a:defRPr sz="1800" b="1"/>
            </a:lvl3pPr>
            <a:lvl4pPr marL="1371692" indent="0">
              <a:buNone/>
              <a:defRPr sz="1600" b="1"/>
            </a:lvl4pPr>
            <a:lvl5pPr marL="1828922" indent="0">
              <a:buNone/>
              <a:defRPr sz="1600" b="1"/>
            </a:lvl5pPr>
            <a:lvl6pPr marL="2286152" indent="0">
              <a:buNone/>
              <a:defRPr sz="1600" b="1"/>
            </a:lvl6pPr>
            <a:lvl7pPr marL="2743383" indent="0">
              <a:buNone/>
              <a:defRPr sz="1600" b="1"/>
            </a:lvl7pPr>
            <a:lvl8pPr marL="3200613" indent="0">
              <a:buNone/>
              <a:defRPr sz="1600" b="1"/>
            </a:lvl8pPr>
            <a:lvl9pPr marL="3657843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FDA7C21-E636-4871-9EB9-51D237D1BA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955" y="2505075"/>
            <a:ext cx="3888066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1F2C445-3997-45C3-AE40-7C143569C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kumimoji="1" lang="ja-JP" altLang="en-US" smtClean="0"/>
              <a:t>2022/6/5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A4096ED-BFF0-493F-8A8A-EBFE2C16D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DF4E153-85EA-499E-B29A-F45EB1BA3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9012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376AA3-8C93-4492-8CA7-23057039E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F8E5416-14E6-4249-A9F3-425D49A18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kumimoji="1" lang="ja-JP" altLang="en-US" smtClean="0"/>
              <a:t>2022/6/5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D1C8169-C2BB-4D74-8EC6-B69772A9C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0E40BA7-596E-4792-9FA4-A668B28F3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6332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CE50B2D-217B-47C3-A766-4F355103D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kumimoji="1" lang="ja-JP" altLang="en-US" smtClean="0"/>
              <a:t>2022/6/5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2A30224-C940-4902-9032-C551C2E23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B90894-DCFB-4660-B7C0-6A32AB747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957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364B65-4632-4DBC-B428-1EBEDDD7F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1" y="457201"/>
            <a:ext cx="2949690" cy="1600200"/>
          </a:xfrm>
        </p:spPr>
        <p:txBody>
          <a:bodyPr anchor="b"/>
          <a:lstStyle>
            <a:lvl1pPr>
              <a:defRPr sz="320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DD9892-E2F3-4045-9C88-0E0C521E8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066" y="987427"/>
            <a:ext cx="4629955" cy="4873625"/>
          </a:xfrm>
        </p:spPr>
        <p:txBody>
          <a:bodyPr/>
          <a:lstStyle>
            <a:lvl1pPr>
              <a:defRPr sz="3201"/>
            </a:lvl1pPr>
            <a:lvl2pPr>
              <a:defRPr sz="2801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907AA92-D42B-4387-B83D-B2C3AAD70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951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30" indent="0">
              <a:buNone/>
              <a:defRPr sz="1400"/>
            </a:lvl2pPr>
            <a:lvl3pPr marL="914462" indent="0">
              <a:buNone/>
              <a:defRPr sz="1200"/>
            </a:lvl3pPr>
            <a:lvl4pPr marL="1371692" indent="0">
              <a:buNone/>
              <a:defRPr sz="1000"/>
            </a:lvl4pPr>
            <a:lvl5pPr marL="1828922" indent="0">
              <a:buNone/>
              <a:defRPr sz="1000"/>
            </a:lvl5pPr>
            <a:lvl6pPr marL="2286152" indent="0">
              <a:buNone/>
              <a:defRPr sz="1000"/>
            </a:lvl6pPr>
            <a:lvl7pPr marL="2743383" indent="0">
              <a:buNone/>
              <a:defRPr sz="1000"/>
            </a:lvl7pPr>
            <a:lvl8pPr marL="3200613" indent="0">
              <a:buNone/>
              <a:defRPr sz="1000"/>
            </a:lvl8pPr>
            <a:lvl9pPr marL="3657843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593FAF6-5551-49F7-887E-A29023E09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kumimoji="1" lang="ja-JP" altLang="en-US" smtClean="0"/>
              <a:t>2022/6/5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9B77DFC-674C-4A10-8DF1-38E295AC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46697C9-6B56-4F41-B5AE-0E523266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2480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C0706C-620F-4636-8EE7-60CF47A30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1" y="457201"/>
            <a:ext cx="2949690" cy="1600200"/>
          </a:xfrm>
        </p:spPr>
        <p:txBody>
          <a:bodyPr anchor="b"/>
          <a:lstStyle>
            <a:lvl1pPr>
              <a:defRPr sz="320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9D80713-55D2-4D33-8158-FFD0DA3A7A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8066" y="987427"/>
            <a:ext cx="4629955" cy="4873625"/>
          </a:xfrm>
        </p:spPr>
        <p:txBody>
          <a:bodyPr/>
          <a:lstStyle>
            <a:lvl1pPr marL="0" indent="0">
              <a:buNone/>
              <a:defRPr sz="3201"/>
            </a:lvl1pPr>
            <a:lvl2pPr marL="457230" indent="0">
              <a:buNone/>
              <a:defRPr sz="2801"/>
            </a:lvl2pPr>
            <a:lvl3pPr marL="914462" indent="0">
              <a:buNone/>
              <a:defRPr sz="2400"/>
            </a:lvl3pPr>
            <a:lvl4pPr marL="1371692" indent="0">
              <a:buNone/>
              <a:defRPr sz="2000"/>
            </a:lvl4pPr>
            <a:lvl5pPr marL="1828922" indent="0">
              <a:buNone/>
              <a:defRPr sz="2000"/>
            </a:lvl5pPr>
            <a:lvl6pPr marL="2286152" indent="0">
              <a:buNone/>
              <a:defRPr sz="2000"/>
            </a:lvl6pPr>
            <a:lvl7pPr marL="2743383" indent="0">
              <a:buNone/>
              <a:defRPr sz="2000"/>
            </a:lvl7pPr>
            <a:lvl8pPr marL="3200613" indent="0">
              <a:buNone/>
              <a:defRPr sz="2000"/>
            </a:lvl8pPr>
            <a:lvl9pPr marL="3657843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80ADDC4-9720-4BE8-A155-495468FD70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951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30" indent="0">
              <a:buNone/>
              <a:defRPr sz="1400"/>
            </a:lvl2pPr>
            <a:lvl3pPr marL="914462" indent="0">
              <a:buNone/>
              <a:defRPr sz="1200"/>
            </a:lvl3pPr>
            <a:lvl4pPr marL="1371692" indent="0">
              <a:buNone/>
              <a:defRPr sz="1000"/>
            </a:lvl4pPr>
            <a:lvl5pPr marL="1828922" indent="0">
              <a:buNone/>
              <a:defRPr sz="1000"/>
            </a:lvl5pPr>
            <a:lvl6pPr marL="2286152" indent="0">
              <a:buNone/>
              <a:defRPr sz="1000"/>
            </a:lvl6pPr>
            <a:lvl7pPr marL="2743383" indent="0">
              <a:buNone/>
              <a:defRPr sz="1000"/>
            </a:lvl7pPr>
            <a:lvl8pPr marL="3200613" indent="0">
              <a:buNone/>
              <a:defRPr sz="1000"/>
            </a:lvl8pPr>
            <a:lvl9pPr marL="3657843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CB005D3-352C-43EC-981C-E11D69D67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kumimoji="1" lang="ja-JP" altLang="en-US" smtClean="0"/>
              <a:t>2022/6/5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92DE57F-FE1A-49D7-8567-844DCB46F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807F424-6917-42A6-8F65-7D952EE1B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091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BBE65B6-52BD-4A17-8E13-781ECACA8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60" y="365126"/>
            <a:ext cx="78880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F426B7D-C6C0-4FE0-B2B2-E2766A4B5F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760" y="1825625"/>
            <a:ext cx="78880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9B1E9B-0194-448B-A1EE-B0B61F5AD3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760" y="6356351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E244E-BEF5-4A66-9E9B-91EEA9E0C712}" type="datetimeFigureOut">
              <a:rPr kumimoji="1" lang="ja-JP" altLang="en-US" smtClean="0"/>
              <a:t>2022/6/5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98620B-B691-49C9-A9CD-B5099206B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9477" y="6356351"/>
            <a:ext cx="30866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FAF1A5-D00C-43C0-9CAF-983B736452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9072" y="6356351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1AE4C-AE08-4E0A-AD3C-9857B464E7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4808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62" rtl="0" eaLnBrk="1" latinLnBrk="0" hangingPunct="1">
        <a:lnSpc>
          <a:spcPct val="90000"/>
        </a:lnSpc>
        <a:spcBef>
          <a:spcPct val="0"/>
        </a:spcBef>
        <a:buNone/>
        <a:defRPr kumimoji="1"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5" indent="-228615" algn="l" defTabSz="91446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1" kern="1200">
          <a:solidFill>
            <a:schemeClr val="tx1"/>
          </a:solidFill>
          <a:latin typeface="+mn-lt"/>
          <a:ea typeface="+mn-ea"/>
          <a:cs typeface="+mn-cs"/>
        </a:defRPr>
      </a:lvl1pPr>
      <a:lvl2pPr marL="685845" indent="-228615" algn="l" defTabSz="91446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77" indent="-228615" algn="l" defTabSz="91446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307" indent="-228615" algn="l" defTabSz="91446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37" indent="-228615" algn="l" defTabSz="91446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68" indent="-228615" algn="l" defTabSz="91446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98" indent="-228615" algn="l" defTabSz="91446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28" indent="-228615" algn="l" defTabSz="91446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58" indent="-228615" algn="l" defTabSz="91446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6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0" algn="l" defTabSz="91446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2" algn="l" defTabSz="91446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92" algn="l" defTabSz="91446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22" algn="l" defTabSz="91446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52" algn="l" defTabSz="91446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83" algn="l" defTabSz="91446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13" algn="l" defTabSz="91446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43" algn="l" defTabSz="914462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image" Target="../media/image23.emf"/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12" Type="http://schemas.openxmlformats.org/officeDocument/2006/relationships/image" Target="../media/image22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11" Type="http://schemas.openxmlformats.org/officeDocument/2006/relationships/image" Target="../media/image21.emf"/><Relationship Id="rId5" Type="http://schemas.openxmlformats.org/officeDocument/2006/relationships/image" Target="../media/image15.emf"/><Relationship Id="rId10" Type="http://schemas.openxmlformats.org/officeDocument/2006/relationships/image" Target="../media/image20.emf"/><Relationship Id="rId4" Type="http://schemas.openxmlformats.org/officeDocument/2006/relationships/image" Target="../media/image14.emf"/><Relationship Id="rId9" Type="http://schemas.openxmlformats.org/officeDocument/2006/relationships/image" Target="../media/image1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image" Target="../media/image35.emf"/><Relationship Id="rId3" Type="http://schemas.openxmlformats.org/officeDocument/2006/relationships/image" Target="../media/image25.emf"/><Relationship Id="rId7" Type="http://schemas.openxmlformats.org/officeDocument/2006/relationships/image" Target="../media/image29.emf"/><Relationship Id="rId12" Type="http://schemas.openxmlformats.org/officeDocument/2006/relationships/image" Target="../media/image34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emf"/><Relationship Id="rId11" Type="http://schemas.openxmlformats.org/officeDocument/2006/relationships/image" Target="../media/image33.emf"/><Relationship Id="rId5" Type="http://schemas.openxmlformats.org/officeDocument/2006/relationships/image" Target="../media/image27.emf"/><Relationship Id="rId10" Type="http://schemas.openxmlformats.org/officeDocument/2006/relationships/image" Target="../media/image32.emf"/><Relationship Id="rId4" Type="http://schemas.openxmlformats.org/officeDocument/2006/relationships/image" Target="../media/image26.emf"/><Relationship Id="rId9" Type="http://schemas.openxmlformats.org/officeDocument/2006/relationships/image" Target="../media/image3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13" Type="http://schemas.openxmlformats.org/officeDocument/2006/relationships/image" Target="../media/image47.emf"/><Relationship Id="rId3" Type="http://schemas.openxmlformats.org/officeDocument/2006/relationships/image" Target="../media/image37.emf"/><Relationship Id="rId7" Type="http://schemas.openxmlformats.org/officeDocument/2006/relationships/image" Target="../media/image41.emf"/><Relationship Id="rId12" Type="http://schemas.openxmlformats.org/officeDocument/2006/relationships/image" Target="../media/image46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emf"/><Relationship Id="rId11" Type="http://schemas.openxmlformats.org/officeDocument/2006/relationships/image" Target="../media/image45.emf"/><Relationship Id="rId5" Type="http://schemas.openxmlformats.org/officeDocument/2006/relationships/image" Target="../media/image39.emf"/><Relationship Id="rId10" Type="http://schemas.openxmlformats.org/officeDocument/2006/relationships/image" Target="../media/image44.emf"/><Relationship Id="rId4" Type="http://schemas.openxmlformats.org/officeDocument/2006/relationships/image" Target="../media/image38.emf"/><Relationship Id="rId9" Type="http://schemas.openxmlformats.org/officeDocument/2006/relationships/image" Target="../media/image43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13" Type="http://schemas.openxmlformats.org/officeDocument/2006/relationships/image" Target="../media/image59.emf"/><Relationship Id="rId3" Type="http://schemas.openxmlformats.org/officeDocument/2006/relationships/image" Target="../media/image49.emf"/><Relationship Id="rId7" Type="http://schemas.openxmlformats.org/officeDocument/2006/relationships/image" Target="../media/image53.emf"/><Relationship Id="rId12" Type="http://schemas.openxmlformats.org/officeDocument/2006/relationships/image" Target="../media/image58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emf"/><Relationship Id="rId11" Type="http://schemas.openxmlformats.org/officeDocument/2006/relationships/image" Target="../media/image57.emf"/><Relationship Id="rId5" Type="http://schemas.openxmlformats.org/officeDocument/2006/relationships/image" Target="../media/image51.emf"/><Relationship Id="rId10" Type="http://schemas.openxmlformats.org/officeDocument/2006/relationships/image" Target="../media/image56.emf"/><Relationship Id="rId4" Type="http://schemas.openxmlformats.org/officeDocument/2006/relationships/image" Target="../media/image50.emf"/><Relationship Id="rId9" Type="http://schemas.openxmlformats.org/officeDocument/2006/relationships/image" Target="../media/image5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3" Type="http://schemas.openxmlformats.org/officeDocument/2006/relationships/image" Target="../media/image61.emf"/><Relationship Id="rId7" Type="http://schemas.openxmlformats.org/officeDocument/2006/relationships/image" Target="../media/image65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emf"/><Relationship Id="rId11" Type="http://schemas.openxmlformats.org/officeDocument/2006/relationships/image" Target="../media/image69.emf"/><Relationship Id="rId5" Type="http://schemas.openxmlformats.org/officeDocument/2006/relationships/image" Target="../media/image63.emf"/><Relationship Id="rId10" Type="http://schemas.openxmlformats.org/officeDocument/2006/relationships/image" Target="../media/image68.emf"/><Relationship Id="rId4" Type="http://schemas.openxmlformats.org/officeDocument/2006/relationships/image" Target="../media/image62.emf"/><Relationship Id="rId9" Type="http://schemas.openxmlformats.org/officeDocument/2006/relationships/image" Target="../media/image6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emf"/><Relationship Id="rId13" Type="http://schemas.openxmlformats.org/officeDocument/2006/relationships/image" Target="../media/image81.emf"/><Relationship Id="rId3" Type="http://schemas.openxmlformats.org/officeDocument/2006/relationships/image" Target="../media/image71.emf"/><Relationship Id="rId7" Type="http://schemas.openxmlformats.org/officeDocument/2006/relationships/image" Target="../media/image75.emf"/><Relationship Id="rId12" Type="http://schemas.openxmlformats.org/officeDocument/2006/relationships/image" Target="../media/image80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emf"/><Relationship Id="rId11" Type="http://schemas.openxmlformats.org/officeDocument/2006/relationships/image" Target="../media/image79.emf"/><Relationship Id="rId5" Type="http://schemas.openxmlformats.org/officeDocument/2006/relationships/image" Target="../media/image73.emf"/><Relationship Id="rId10" Type="http://schemas.openxmlformats.org/officeDocument/2006/relationships/image" Target="../media/image78.emf"/><Relationship Id="rId4" Type="http://schemas.openxmlformats.org/officeDocument/2006/relationships/image" Target="../media/image72.emf"/><Relationship Id="rId9" Type="http://schemas.openxmlformats.org/officeDocument/2006/relationships/image" Target="../media/image7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図 25">
            <a:extLst>
              <a:ext uri="{FF2B5EF4-FFF2-40B4-BE49-F238E27FC236}">
                <a16:creationId xmlns:a16="http://schemas.microsoft.com/office/drawing/2014/main" id="{45DC576D-DA01-466E-8F4B-B40BED6B7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686" y="410157"/>
            <a:ext cx="2393633" cy="192024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E3E77096-139E-4693-BEAD-D626AB581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558" y="424684"/>
            <a:ext cx="2393633" cy="1920240"/>
          </a:xfrm>
          <a:prstGeom prst="rect">
            <a:avLst/>
          </a:prstGeom>
        </p:spPr>
      </p:pic>
      <p:pic>
        <p:nvPicPr>
          <p:cNvPr id="68" name="図 67">
            <a:extLst>
              <a:ext uri="{FF2B5EF4-FFF2-40B4-BE49-F238E27FC236}">
                <a16:creationId xmlns:a16="http://schemas.microsoft.com/office/drawing/2014/main" id="{D8F54119-8B69-4367-B072-524A94BE6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9548" y="4565082"/>
            <a:ext cx="2340293" cy="1920240"/>
          </a:xfrm>
          <a:prstGeom prst="rect">
            <a:avLst/>
          </a:prstGeom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id="{B9169C73-9C2F-4851-A672-EE1CFF8EB9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4225" y="4566234"/>
            <a:ext cx="2340293" cy="1920240"/>
          </a:xfrm>
          <a:prstGeom prst="rect">
            <a:avLst/>
          </a:prstGeom>
        </p:spPr>
      </p:pic>
      <p:pic>
        <p:nvPicPr>
          <p:cNvPr id="66" name="図 65">
            <a:extLst>
              <a:ext uri="{FF2B5EF4-FFF2-40B4-BE49-F238E27FC236}">
                <a16:creationId xmlns:a16="http://schemas.microsoft.com/office/drawing/2014/main" id="{7309DC57-37CA-44EE-A00C-6F6DD3DFAC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7162" y="4578066"/>
            <a:ext cx="2340293" cy="192024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620643EA-A2AA-4E6D-B737-D75574CF82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3670" y="2474353"/>
            <a:ext cx="2393633" cy="192024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FE38F32-465F-4773-90E4-0BB8DEB5F4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7198" y="431295"/>
            <a:ext cx="2180273" cy="192024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514AF6D-AB40-41F3-A7EA-28AE5A2163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8161" y="4571574"/>
            <a:ext cx="2340293" cy="192024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B1F15BED-D171-4732-B588-7079FF6FA0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93418" y="2493652"/>
            <a:ext cx="2340293" cy="192024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428D658-FC39-4194-B98A-CB01D62B6C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46334" y="2487883"/>
            <a:ext cx="2393633" cy="192024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8E39F12-CC46-4C50-9821-3CD5DF4E30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8401" y="429667"/>
            <a:ext cx="2293620" cy="192024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351D614-6A5A-45D9-8EC4-682DEB863510}"/>
              </a:ext>
            </a:extLst>
          </p:cNvPr>
          <p:cNvSpPr txBox="1"/>
          <p:nvPr/>
        </p:nvSpPr>
        <p:spPr>
          <a:xfrm>
            <a:off x="103892" y="108202"/>
            <a:ext cx="1859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a</a:t>
            </a:r>
            <a:r>
              <a:rPr lang="en-US" altLang="ja-JP" sz="900" b="1" dirty="0"/>
              <a:t> VMC5H4 genotype</a:t>
            </a:r>
            <a:r>
              <a:rPr lang="ja-JP" altLang="en-US" sz="900" b="1" dirty="0"/>
              <a:t> </a:t>
            </a:r>
            <a:r>
              <a:rPr lang="en-US" altLang="ja-JP" sz="900" b="1" dirty="0"/>
              <a:t>(LG12)</a:t>
            </a:r>
            <a:endParaRPr lang="ja-JP" altLang="en-US" sz="900" b="1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123A67C-8FE2-411A-88CB-0A0653D03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217" y="1580968"/>
            <a:ext cx="18871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248541E-B231-4904-A52A-CBD9FDCC2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358" y="973472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7B25AB4-300A-4CF6-B11C-D743DD284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428" y="1579555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6E3C207-AC6E-4A3F-B8AD-93A44B451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1044" y="368457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F3A5FBA-B6CC-49BB-9ECA-E01C5D542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2135" y="3594903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4" name="テキスト ボックス 43">
            <a:extLst>
              <a:ext uri="{FF2B5EF4-FFF2-40B4-BE49-F238E27FC236}">
                <a16:creationId xmlns:a16="http://schemas.microsoft.com/office/drawing/2014/main" id="{5964DE8D-1A83-43CA-83E8-C238E75D8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9434" y="3298354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5" name="テキスト ボックス 43">
            <a:extLst>
              <a:ext uri="{FF2B5EF4-FFF2-40B4-BE49-F238E27FC236}">
                <a16:creationId xmlns:a16="http://schemas.microsoft.com/office/drawing/2014/main" id="{704F0DB1-D065-406B-9D43-873E59AAA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5926" y="3199702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A178215-42E3-4BAD-BA35-77F3DA747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6265" y="1192931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8173FD5-8667-4FEA-8C53-854E5CB1E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7152" y="1460763"/>
            <a:ext cx="18178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8" name="テキスト ボックス 43">
            <a:extLst>
              <a:ext uri="{FF2B5EF4-FFF2-40B4-BE49-F238E27FC236}">
                <a16:creationId xmlns:a16="http://schemas.microsoft.com/office/drawing/2014/main" id="{2E677E19-DB34-4874-BD3B-4DC747AB2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9161" y="614213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9" name="テキスト ボックス 43">
            <a:extLst>
              <a:ext uri="{FF2B5EF4-FFF2-40B4-BE49-F238E27FC236}">
                <a16:creationId xmlns:a16="http://schemas.microsoft.com/office/drawing/2014/main" id="{3BB48C36-479E-4B23-B8DE-645465D44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6006" y="949439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0B200C9-5F7D-45FA-ADCB-678FA0BAC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5662" y="3506643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D73C2AE-8E1C-44EB-9E7E-372288E41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7872" y="1365727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2" name="テキスト ボックス 43">
            <a:extLst>
              <a:ext uri="{FF2B5EF4-FFF2-40B4-BE49-F238E27FC236}">
                <a16:creationId xmlns:a16="http://schemas.microsoft.com/office/drawing/2014/main" id="{3139C68A-D57D-47E5-A641-0D76234FB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4495" y="3144234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3" name="テキスト ボックス 43">
            <a:extLst>
              <a:ext uri="{FF2B5EF4-FFF2-40B4-BE49-F238E27FC236}">
                <a16:creationId xmlns:a16="http://schemas.microsoft.com/office/drawing/2014/main" id="{84AC396F-6279-4A63-8FA7-5D2D0DF7A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9453" y="3060344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5DB8742-F473-46B9-ACD9-E9F6636964BD}"/>
              </a:ext>
            </a:extLst>
          </p:cNvPr>
          <p:cNvSpPr txBox="1"/>
          <p:nvPr/>
        </p:nvSpPr>
        <p:spPr>
          <a:xfrm>
            <a:off x="545695" y="312088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139/240, CE: 156/219</a:t>
            </a:r>
            <a:endParaRPr lang="ja-JP" altLang="en-US" sz="900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53BC401-00BA-4807-B8F9-A43834922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3913" y="3448011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9" name="テキスト ボックス 22">
            <a:extLst>
              <a:ext uri="{FF2B5EF4-FFF2-40B4-BE49-F238E27FC236}">
                <a16:creationId xmlns:a16="http://schemas.microsoft.com/office/drawing/2014/main" id="{C14A283D-3BF1-4F7D-907C-BA3202611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0349" y="1329795"/>
            <a:ext cx="3587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F248A52-5E89-42D9-8CD7-ECEA55564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800" y="579680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29EB4356-2F12-4165-A784-743F2A946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1239" y="5750719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4" name="テキスト ボックス 43">
            <a:extLst>
              <a:ext uri="{FF2B5EF4-FFF2-40B4-BE49-F238E27FC236}">
                <a16:creationId xmlns:a16="http://schemas.microsoft.com/office/drawing/2014/main" id="{269191B2-F837-4370-B4CD-A2031C8F8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6726" y="86270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3FDFED69-62B4-44FB-A3D0-596D6EE3C3C6}"/>
              </a:ext>
            </a:extLst>
          </p:cNvPr>
          <p:cNvSpPr txBox="1"/>
          <p:nvPr/>
        </p:nvSpPr>
        <p:spPr>
          <a:xfrm>
            <a:off x="609872" y="4466970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188/209, CE: 209/null</a:t>
            </a:r>
            <a:endParaRPr lang="ja-JP" altLang="en-US" sz="900" dirty="0"/>
          </a:p>
        </p:txBody>
      </p:sp>
      <p:sp>
        <p:nvSpPr>
          <p:cNvPr id="46" name="テキスト ボックス 43">
            <a:extLst>
              <a:ext uri="{FF2B5EF4-FFF2-40B4-BE49-F238E27FC236}">
                <a16:creationId xmlns:a16="http://schemas.microsoft.com/office/drawing/2014/main" id="{9643606A-20E1-4F07-B1D0-2159769B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578" y="2629352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C58CAC85-41B5-444F-B377-D5CE3DAD9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2637" y="305403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B64FD7E9-022A-4B04-8684-628683344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53" y="3496560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6AC8B5B-1A97-4827-9278-934B429DB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7987" y="3504501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B5902E2D-4AF3-410F-B36C-C99FDFDEBF56}"/>
              </a:ext>
            </a:extLst>
          </p:cNvPr>
          <p:cNvSpPr txBox="1"/>
          <p:nvPr/>
        </p:nvSpPr>
        <p:spPr>
          <a:xfrm>
            <a:off x="581417" y="2379075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197/198, CE: 197/200</a:t>
            </a:r>
            <a:endParaRPr lang="ja-JP" altLang="en-US" sz="900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B0E45A6-BFEA-4E09-BFEF-006B3559B5BA}"/>
              </a:ext>
            </a:extLst>
          </p:cNvPr>
          <p:cNvSpPr txBox="1"/>
          <p:nvPr/>
        </p:nvSpPr>
        <p:spPr>
          <a:xfrm>
            <a:off x="171356" y="2175131"/>
            <a:ext cx="1859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e</a:t>
            </a:r>
            <a:r>
              <a:rPr lang="en-US" altLang="ja-JP" sz="900" b="1" dirty="0"/>
              <a:t> VMC5H2 genotype (LG8)</a:t>
            </a:r>
            <a:endParaRPr lang="ja-JP" altLang="en-US" sz="900" b="1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7356657B-A9CF-4AE3-BC8B-C546CF1A3A9F}"/>
              </a:ext>
            </a:extLst>
          </p:cNvPr>
          <p:cNvSpPr txBox="1"/>
          <p:nvPr/>
        </p:nvSpPr>
        <p:spPr>
          <a:xfrm>
            <a:off x="2412617" y="2176529"/>
            <a:ext cx="1859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f</a:t>
            </a:r>
            <a:r>
              <a:rPr lang="en-US" altLang="ja-JP" sz="900" b="1" dirty="0"/>
              <a:t> VMC9H4.2 genotype (LG13)</a:t>
            </a:r>
            <a:endParaRPr lang="ja-JP" altLang="en-US" sz="900" b="1" dirty="0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076FD1B7-741C-4E45-954B-D6F5BCD09036}"/>
              </a:ext>
            </a:extLst>
          </p:cNvPr>
          <p:cNvSpPr txBox="1"/>
          <p:nvPr/>
        </p:nvSpPr>
        <p:spPr>
          <a:xfrm>
            <a:off x="163391" y="4303472"/>
            <a:ext cx="20078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g</a:t>
            </a:r>
            <a:r>
              <a:rPr lang="en-US" altLang="ja-JP" sz="900" b="1" dirty="0"/>
              <a:t> Nifts5-50958 genotypes (LG5)</a:t>
            </a:r>
            <a:endParaRPr lang="ja-JP" altLang="en-US" sz="900" b="1" dirty="0"/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ED7A6BA8-7F25-4DEE-9839-91EE3969F119}"/>
              </a:ext>
            </a:extLst>
          </p:cNvPr>
          <p:cNvSpPr txBox="1"/>
          <p:nvPr/>
        </p:nvSpPr>
        <p:spPr>
          <a:xfrm>
            <a:off x="2868990" y="2380473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302/335, CE: 274/288</a:t>
            </a:r>
            <a:endParaRPr lang="ja-JP" altLang="en-US" sz="900" dirty="0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351B0F5D-7C20-4777-B807-CD5B6F85A50D}"/>
              </a:ext>
            </a:extLst>
          </p:cNvPr>
          <p:cNvSpPr txBox="1"/>
          <p:nvPr/>
        </p:nvSpPr>
        <p:spPr>
          <a:xfrm>
            <a:off x="2318416" y="135395"/>
            <a:ext cx="17550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b="1" dirty="0"/>
              <a:t>b VMC1A12 genotype (LG7)</a:t>
            </a:r>
            <a:endParaRPr lang="ja-JP" altLang="en-US" sz="900" b="1" dirty="0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D1BCE496-F59A-46B5-A840-A9F6F30E29CD}"/>
              </a:ext>
            </a:extLst>
          </p:cNvPr>
          <p:cNvSpPr txBox="1"/>
          <p:nvPr/>
        </p:nvSpPr>
        <p:spPr>
          <a:xfrm>
            <a:off x="4553878" y="106777"/>
            <a:ext cx="1681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c</a:t>
            </a:r>
            <a:r>
              <a:rPr lang="en-US" altLang="ja-JP" sz="900" b="1" dirty="0"/>
              <a:t> UDV021 genotype (LG3)</a:t>
            </a:r>
            <a:endParaRPr lang="ja-JP" altLang="en-US" sz="900" b="1" dirty="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3C00B1F3-C930-4F6D-8D0C-8C39BEFE540F}"/>
              </a:ext>
            </a:extLst>
          </p:cNvPr>
          <p:cNvSpPr txBox="1"/>
          <p:nvPr/>
        </p:nvSpPr>
        <p:spPr>
          <a:xfrm>
            <a:off x="5069445" y="310663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167/167, CE: 156/168</a:t>
            </a:r>
            <a:endParaRPr lang="ja-JP" altLang="en-US" sz="900" dirty="0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7121206-A26A-4A79-9326-365AFF25D42F}"/>
              </a:ext>
            </a:extLst>
          </p:cNvPr>
          <p:cNvSpPr txBox="1"/>
          <p:nvPr/>
        </p:nvSpPr>
        <p:spPr>
          <a:xfrm>
            <a:off x="6881755" y="105350"/>
            <a:ext cx="1681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d</a:t>
            </a:r>
            <a:r>
              <a:rPr lang="en-US" altLang="ja-JP" sz="900" b="1" dirty="0"/>
              <a:t> VMC1A5 genotype (LG3)</a:t>
            </a:r>
            <a:endParaRPr lang="ja-JP" altLang="en-US" sz="9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D913618-7601-438C-B61C-0698850B5796}"/>
              </a:ext>
            </a:extLst>
          </p:cNvPr>
          <p:cNvSpPr txBox="1"/>
          <p:nvPr/>
        </p:nvSpPr>
        <p:spPr>
          <a:xfrm>
            <a:off x="7416946" y="309236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210/214, CE: 202/202</a:t>
            </a:r>
            <a:endParaRPr lang="ja-JP" altLang="en-US" sz="900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B9270648-0226-482F-B871-7EEBB0F74B7C}"/>
              </a:ext>
            </a:extLst>
          </p:cNvPr>
          <p:cNvSpPr txBox="1"/>
          <p:nvPr/>
        </p:nvSpPr>
        <p:spPr>
          <a:xfrm>
            <a:off x="2749092" y="310662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128/157, CE: 128/128</a:t>
            </a:r>
            <a:endParaRPr lang="ja-JP" altLang="en-US" sz="900" dirty="0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4C243E81-B2A2-48E1-A668-33871B1E4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7862" y="526383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36671EF3-1C1B-4405-AC55-862728F47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4800" y="575870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5783EC65-1DF2-4437-99E8-D6F01164A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7714" y="574119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C6D5AE95-7844-486C-9B08-75C5648EB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3862" y="528288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DBA630E2-A63C-4E81-9172-336E404F4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275" y="5558679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9408BDA3-4BDE-454D-A8FF-A46EB364D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4189" y="5426869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5B3980F1-0630-4578-A17A-B7BE67562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0337" y="488283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6129C244-4068-429E-9907-50CD01C9D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275" y="575870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AE36AFE7-B2C4-4956-8E44-0277A5AFC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0189" y="574119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B25EB0C9-97B8-40E4-97F5-714413419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6337" y="532098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283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E3DCC43-A9E8-43A1-AA27-E91ADD48D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939" y="4517997"/>
            <a:ext cx="2340293" cy="192024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603ACE3-96C7-4454-99F6-FD5C3456D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6893" y="4517997"/>
            <a:ext cx="2340293" cy="192024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ACBA7B9-751C-4280-A352-B275E5B1D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2680" y="2435072"/>
            <a:ext cx="2293620" cy="192024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164C569-F1D7-40E7-A758-F9902CE9C4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7292" y="2441123"/>
            <a:ext cx="2340293" cy="192024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B9B5F39-3CC4-4D3B-B6A3-6A1BD19A62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9763" y="2443618"/>
            <a:ext cx="2293620" cy="192024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9154B16C-6C1D-4B2C-B43F-7BE2C70BA6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67" y="2449669"/>
            <a:ext cx="2293620" cy="192024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F425D8BE-014F-4F4D-9D62-124286198A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1764" y="354826"/>
            <a:ext cx="2293620" cy="1920240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24432A8C-A762-4A87-AC7D-60B4A1710C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32505" y="341300"/>
            <a:ext cx="2340293" cy="192024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CCEE3FA8-52C9-4E9C-BF9C-36FA1F4FE2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39707"/>
            <a:ext cx="2393633" cy="1920240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0969D80-D259-4142-8FB5-E6CF0792B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5862" y="534018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B46F164-46F2-4F38-A6AB-C2199F357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5566" y="5706397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8" name="テキスト ボックス 43">
            <a:extLst>
              <a:ext uri="{FF2B5EF4-FFF2-40B4-BE49-F238E27FC236}">
                <a16:creationId xmlns:a16="http://schemas.microsoft.com/office/drawing/2014/main" id="{B5AE24C6-C05C-4531-B38F-363A5675C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7459" y="5098337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D0255C6-925D-4DD4-AE1D-48853DC56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30" y="567150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48" name="テキスト ボックス 43">
            <a:extLst>
              <a:ext uri="{FF2B5EF4-FFF2-40B4-BE49-F238E27FC236}">
                <a16:creationId xmlns:a16="http://schemas.microsoft.com/office/drawing/2014/main" id="{08FFA705-54C7-444B-9504-CCF9FBC2D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8820" y="5237609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cs typeface="Arial" panose="020B0604020202020204" pitchFamily="34" charset="0"/>
              </a:rPr>
              <a:t>β</a:t>
            </a:r>
            <a:endParaRPr lang="ja-JP" altLang="en-US" sz="1050" dirty="0">
              <a:cs typeface="Arial" panose="020B0604020202020204" pitchFamily="34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B5E1409D-DC2D-454F-8839-84E9CA8E6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2504" y="5696560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2" name="テキスト ボックス 43">
            <a:extLst>
              <a:ext uri="{FF2B5EF4-FFF2-40B4-BE49-F238E27FC236}">
                <a16:creationId xmlns:a16="http://schemas.microsoft.com/office/drawing/2014/main" id="{95C102E1-A066-421E-9502-880F6AA99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1054" y="5209001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72348F9B-C713-459C-AB67-D4622234B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9612" y="568403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B81E431-B09D-47F3-83BD-4A42B337FFFC}"/>
              </a:ext>
            </a:extLst>
          </p:cNvPr>
          <p:cNvSpPr txBox="1"/>
          <p:nvPr/>
        </p:nvSpPr>
        <p:spPr>
          <a:xfrm>
            <a:off x="612800" y="245719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188/209, CE: 209/null</a:t>
            </a:r>
            <a:endParaRPr lang="ja-JP" altLang="en-US" sz="900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EBEF8A27-949D-442B-A9EB-18C6CF09FDB9}"/>
              </a:ext>
            </a:extLst>
          </p:cNvPr>
          <p:cNvSpPr txBox="1"/>
          <p:nvPr/>
        </p:nvSpPr>
        <p:spPr>
          <a:xfrm>
            <a:off x="149976" y="5850"/>
            <a:ext cx="20078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g</a:t>
            </a:r>
            <a:r>
              <a:rPr lang="en-US" altLang="ja-JP" sz="900" b="1" dirty="0"/>
              <a:t> Nifts5-50958 genotypes (LG5)</a:t>
            </a:r>
            <a:endParaRPr lang="ja-JP" altLang="en-US" sz="900" b="1" dirty="0"/>
          </a:p>
        </p:txBody>
      </p:sp>
      <p:pic>
        <p:nvPicPr>
          <p:cNvPr id="67" name="図 66">
            <a:extLst>
              <a:ext uri="{FF2B5EF4-FFF2-40B4-BE49-F238E27FC236}">
                <a16:creationId xmlns:a16="http://schemas.microsoft.com/office/drawing/2014/main" id="{A9EB9495-FC9A-4636-96F6-572D6ED5FC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37365" y="350277"/>
            <a:ext cx="2293620" cy="192024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CEC034B-7375-4343-9871-F01D39116B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79" y="4526543"/>
            <a:ext cx="2293620" cy="192024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DF0DF69-D6E2-466E-B127-FFA2A1C0B0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04968" y="4522503"/>
            <a:ext cx="2213610" cy="1920240"/>
          </a:xfrm>
          <a:prstGeom prst="rect">
            <a:avLst/>
          </a:prstGeom>
        </p:spPr>
      </p:pic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282E934E-A010-4BB5-8830-A19000C32053}"/>
              </a:ext>
            </a:extLst>
          </p:cNvPr>
          <p:cNvSpPr txBox="1"/>
          <p:nvPr/>
        </p:nvSpPr>
        <p:spPr>
          <a:xfrm>
            <a:off x="4702170" y="4189701"/>
            <a:ext cx="20078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h</a:t>
            </a:r>
            <a:r>
              <a:rPr lang="en-US" altLang="ja-JP" sz="900" b="1" dirty="0"/>
              <a:t> Nifts5-50937 genotypes (LG5)</a:t>
            </a:r>
            <a:endParaRPr lang="ja-JP" altLang="en-US" sz="900" b="1" dirty="0"/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E8AA879E-1822-4F10-87DE-18FE1C455A0A}"/>
              </a:ext>
            </a:extLst>
          </p:cNvPr>
          <p:cNvSpPr txBox="1"/>
          <p:nvPr/>
        </p:nvSpPr>
        <p:spPr>
          <a:xfrm>
            <a:off x="5176450" y="4396893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195/204, CE: 195/209</a:t>
            </a:r>
            <a:endParaRPr lang="ja-JP" altLang="en-US" sz="900" dirty="0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4BA01B46-16EF-49C2-B9EA-D64E5447D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571" y="115927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CC2C4738-86CC-4C3F-861C-502DEC298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4485" y="122405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24D81C18-8C10-4A4E-A8E7-959A66631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633" y="730698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19D8EFA2-36D8-4094-9407-56DD197A8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23" y="1558560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69417D2D-3CED-49FD-B342-DCE327990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7437" y="152276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CFD551A5-27C3-48F9-99F8-5EDBA0D3F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3585" y="800802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F5FB8422-BB39-419F-B3C1-FAD0E24DE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9187" y="1610376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B7F3EABD-84DE-4C06-89E7-BAB023854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957" y="1592866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0024448-CBB9-4B8C-B401-5103B54D5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9105" y="1062930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12476408-5452-4DDC-AAD7-18C21C6AB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275" y="155246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E6D39C69-8536-4DA2-B62C-82378C6FC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0189" y="1516666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3ED06D74-0970-440B-9C65-55474F04F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7193" y="93186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987B4040-5C6F-42E9-8B7B-D542FE251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571" y="3646440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15B64AC0-8CAC-4A86-8903-36670A658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4485" y="364721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3390A3BD-3B47-46C1-A07F-B6DD71791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633" y="303498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3F0BF506-9574-4867-8ECA-5A5B02DFD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9283" y="349099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089E700F-38B7-455A-A0CC-A4C803619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2197" y="3446050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70181A16-0B46-4681-A099-4E268828E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201" y="285210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5461E65B-E5B7-44BA-93A9-9DF982053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5283" y="366472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F38D63FE-5CA7-4C84-8475-1088A0E99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9053" y="3628930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DC949EA7-0D43-4776-9E02-AB8A0C3FD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5201" y="2705802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760592C3-6B97-4452-84D3-439ED116B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5563" y="3637296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8F69DA7B-F429-49CB-A69C-838C044061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8477" y="361064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84F81F99-BDCC-4278-90D0-51BBD896D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4625" y="294354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DA68EC90-83DC-45A0-8B31-5348F25BD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139" y="572212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360D3DB2-4419-43B4-83B8-C73B2B086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7053" y="5686330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CDDA5431-2015-4EE3-BCCA-BC3157DE8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3201" y="4991802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D4BC27DE-8A28-4228-878C-C8842376C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2707" y="573127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55509D9F-EA20-4F5D-8857-4B712CA62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5621" y="5686330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F52BA46F-AA08-4510-9893-AE2F1A0F3C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1769" y="5101530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422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C448833F-5078-43B1-AB21-7D275C1B9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9648" y="4456364"/>
            <a:ext cx="2213610" cy="192024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09F7B5CD-1342-4A20-BEC8-8A20982CA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8246" y="4448800"/>
            <a:ext cx="2293620" cy="192024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C3CBCD13-ABCA-4D7A-8AC6-0BE159BA2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3326" y="4448800"/>
            <a:ext cx="2293620" cy="192024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AA2EDB1-9BED-47DA-A369-991CFB16E4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954" y="4448800"/>
            <a:ext cx="2340293" cy="192024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7DEAB48F-2BFB-439F-BBE0-A142F4B40C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1094" y="2422504"/>
            <a:ext cx="2293620" cy="192024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2B076A3-9D30-449E-91BC-9B292FB9F6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2780" y="2421894"/>
            <a:ext cx="2293620" cy="192024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B20D730-51AA-463E-9163-BBECE217F4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0992" y="2420684"/>
            <a:ext cx="2293620" cy="192024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DD938ED1-C461-43A9-B0A8-3EC55E28B6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25" y="2422504"/>
            <a:ext cx="2293620" cy="192024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E2B9FB8C-DAAA-4E5C-ABAE-93F22C1F49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0619" y="319346"/>
            <a:ext cx="2340293" cy="192024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B799CFFA-F845-4EBE-AF96-5A0DB24C69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20281" y="313221"/>
            <a:ext cx="2393633" cy="192024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BD45C01F-C3A0-48A7-9304-FBF2C1ABBCF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42626" y="318078"/>
            <a:ext cx="2340293" cy="212026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D0D1979-2FDE-4A6A-B10F-FADC6EA125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44140" y="313221"/>
            <a:ext cx="2340293" cy="1920240"/>
          </a:xfrm>
          <a:prstGeom prst="rect">
            <a:avLst/>
          </a:prstGeom>
        </p:spPr>
      </p:pic>
      <p:sp>
        <p:nvSpPr>
          <p:cNvPr id="19" name="テキスト ボックス 43">
            <a:extLst>
              <a:ext uri="{FF2B5EF4-FFF2-40B4-BE49-F238E27FC236}">
                <a16:creationId xmlns:a16="http://schemas.microsoft.com/office/drawing/2014/main" id="{27EFE742-7D45-420A-A169-4E7635513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1555" y="3120853"/>
            <a:ext cx="37440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βγ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0" name="テキスト ボックス 43">
            <a:extLst>
              <a:ext uri="{FF2B5EF4-FFF2-40B4-BE49-F238E27FC236}">
                <a16:creationId xmlns:a16="http://schemas.microsoft.com/office/drawing/2014/main" id="{6A2197EF-810D-4565-9653-0ABD6C857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545" y="4911171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0969D80-D259-4142-8FB5-E6CF0792B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909" y="5655493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B46F164-46F2-4F38-A6AB-C2199F357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3935" y="5626993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7" name="テキスト ボックス 43">
            <a:extLst>
              <a:ext uri="{FF2B5EF4-FFF2-40B4-BE49-F238E27FC236}">
                <a16:creationId xmlns:a16="http://schemas.microsoft.com/office/drawing/2014/main" id="{1A56B315-1208-45F6-924D-7F273B593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2564" y="4973510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>
                <a:cs typeface="Arial" panose="020B0604020202020204" pitchFamily="34" charset="0"/>
              </a:rPr>
              <a:t>β</a:t>
            </a:r>
            <a:endParaRPr lang="ja-JP" altLang="en-US" sz="1100">
              <a:cs typeface="Arial" panose="020B0604020202020204" pitchFamily="34" charset="0"/>
            </a:endParaRPr>
          </a:p>
        </p:txBody>
      </p:sp>
      <p:sp>
        <p:nvSpPr>
          <p:cNvPr id="28" name="テキスト ボックス 43">
            <a:extLst>
              <a:ext uri="{FF2B5EF4-FFF2-40B4-BE49-F238E27FC236}">
                <a16:creationId xmlns:a16="http://schemas.microsoft.com/office/drawing/2014/main" id="{B5AE24C6-C05C-4531-B38F-363A5675C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9210" y="4736474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73AAF9A-028E-4744-944E-8CBA62169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3303" y="5626993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C22047F-8992-497A-B3B8-B74AC2B49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2438" y="5620349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D0255C6-925D-4DD4-AE1D-48853DC56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5711" y="148876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2" name="テキスト ボックス 43">
            <a:extLst>
              <a:ext uri="{FF2B5EF4-FFF2-40B4-BE49-F238E27FC236}">
                <a16:creationId xmlns:a16="http://schemas.microsoft.com/office/drawing/2014/main" id="{556470C2-7282-412C-BC1B-CC90E0972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4147" y="4973829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3" name="テキスト ボックス 43">
            <a:extLst>
              <a:ext uri="{FF2B5EF4-FFF2-40B4-BE49-F238E27FC236}">
                <a16:creationId xmlns:a16="http://schemas.microsoft.com/office/drawing/2014/main" id="{92CEB277-F25D-4E6F-BBE6-2C3A729A4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8783" y="4911481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E6C2B01C-EE3B-445B-8328-7F028B5E9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3649" y="3553965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60E2BD9-FC10-466F-B586-FE89E3AEE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3787" y="5632875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8869D2E-CEC7-4375-A175-48F60B3A2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8641" y="558795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8" name="テキスト ボックス 43">
            <a:extLst>
              <a:ext uri="{FF2B5EF4-FFF2-40B4-BE49-F238E27FC236}">
                <a16:creationId xmlns:a16="http://schemas.microsoft.com/office/drawing/2014/main" id="{71EA441A-9A9A-4C7D-A76D-91E5468DB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1555" y="1107444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9" name="テキスト ボックス 43">
            <a:extLst>
              <a:ext uri="{FF2B5EF4-FFF2-40B4-BE49-F238E27FC236}">
                <a16:creationId xmlns:a16="http://schemas.microsoft.com/office/drawing/2014/main" id="{A187AD11-2728-4B11-BF59-7534BE13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9216" y="5037485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43" name="テキスト ボックス 43">
            <a:extLst>
              <a:ext uri="{FF2B5EF4-FFF2-40B4-BE49-F238E27FC236}">
                <a16:creationId xmlns:a16="http://schemas.microsoft.com/office/drawing/2014/main" id="{D772F43F-7DC7-45BD-9654-0A4BE3D94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0719" y="2949729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>
                <a:cs typeface="Arial" panose="020B0604020202020204" pitchFamily="34" charset="0"/>
              </a:rPr>
              <a:t>β</a:t>
            </a:r>
            <a:endParaRPr lang="ja-JP" altLang="en-US" sz="1100">
              <a:cs typeface="Arial" panose="020B0604020202020204" pitchFamily="34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15DD0F4-92B8-4A47-8B9F-BDA7B3DAC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2659" y="3180474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031EEEB-245A-46D5-9F32-58EA22A29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9721" y="360627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6192FC79-82C9-409F-A4AC-B9FEBB88C8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786" y="3563313"/>
            <a:ext cx="38993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47" name="テキスト ボックス 43">
            <a:extLst>
              <a:ext uri="{FF2B5EF4-FFF2-40B4-BE49-F238E27FC236}">
                <a16:creationId xmlns:a16="http://schemas.microsoft.com/office/drawing/2014/main" id="{B0977B26-ABC1-4DBA-9E47-021B12F3F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2807" y="505596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cs typeface="Arial" panose="020B0604020202020204" pitchFamily="34" charset="0"/>
              </a:rPr>
              <a:t>β</a:t>
            </a:r>
            <a:endParaRPr lang="ja-JP" altLang="en-US" sz="1050" dirty="0">
              <a:cs typeface="Arial" panose="020B0604020202020204" pitchFamily="34" charset="0"/>
            </a:endParaRPr>
          </a:p>
        </p:txBody>
      </p:sp>
      <p:sp>
        <p:nvSpPr>
          <p:cNvPr id="48" name="テキスト ボックス 43">
            <a:extLst>
              <a:ext uri="{FF2B5EF4-FFF2-40B4-BE49-F238E27FC236}">
                <a16:creationId xmlns:a16="http://schemas.microsoft.com/office/drawing/2014/main" id="{08FFA705-54C7-444B-9504-CCF9FBC2D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0037" y="106622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cs typeface="Arial" panose="020B0604020202020204" pitchFamily="34" charset="0"/>
              </a:rPr>
              <a:t>β</a:t>
            </a:r>
            <a:endParaRPr lang="ja-JP" altLang="en-US" sz="1050" dirty="0">
              <a:cs typeface="Arial" panose="020B0604020202020204" pitchFamily="34" charset="0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03C30932-B6C7-4FAD-902A-7F8B4F4D9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5842" y="3562985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B5E1409D-DC2D-454F-8839-84E9CA8E6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9350" y="5595800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2" name="テキスト ボックス 43">
            <a:extLst>
              <a:ext uri="{FF2B5EF4-FFF2-40B4-BE49-F238E27FC236}">
                <a16:creationId xmlns:a16="http://schemas.microsoft.com/office/drawing/2014/main" id="{95C102E1-A066-421E-9502-880F6AA99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3250" y="5050011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72348F9B-C713-459C-AB67-D4622234B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5879" y="1502126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5916143-95EF-4B6B-A2C2-FF249FE04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2140" y="5638719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5" name="テキスト ボックス 44">
            <a:extLst>
              <a:ext uri="{FF2B5EF4-FFF2-40B4-BE49-F238E27FC236}">
                <a16:creationId xmlns:a16="http://schemas.microsoft.com/office/drawing/2014/main" id="{0E417088-CF73-432F-A37B-827A716F6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5500" y="2968781"/>
            <a:ext cx="2143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cs typeface="Arial" panose="020B0604020202020204" pitchFamily="34" charset="0"/>
              </a:rPr>
              <a:t>γ</a:t>
            </a:r>
            <a:endParaRPr lang="ja-JP" altLang="en-US" sz="1050" dirty="0"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8CD61E3-62DD-40DD-9200-5C4EC4C465A7}"/>
              </a:ext>
            </a:extLst>
          </p:cNvPr>
          <p:cNvSpPr txBox="1"/>
          <p:nvPr/>
        </p:nvSpPr>
        <p:spPr>
          <a:xfrm>
            <a:off x="205336" y="-6509"/>
            <a:ext cx="20078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h</a:t>
            </a:r>
            <a:r>
              <a:rPr lang="en-US" altLang="ja-JP" sz="900" b="1" dirty="0"/>
              <a:t> Nifts5-50937 genotypes (LG5)</a:t>
            </a:r>
            <a:endParaRPr lang="ja-JP" altLang="en-US" sz="900" b="1" dirty="0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6EEA80FC-E364-478D-B573-552929A0F2A2}"/>
              </a:ext>
            </a:extLst>
          </p:cNvPr>
          <p:cNvSpPr txBox="1"/>
          <p:nvPr/>
        </p:nvSpPr>
        <p:spPr>
          <a:xfrm>
            <a:off x="579408" y="200683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195/204, CE: 195/209</a:t>
            </a:r>
            <a:endParaRPr lang="ja-JP" altLang="en-US" sz="900" dirty="0"/>
          </a:p>
        </p:txBody>
      </p:sp>
      <p:sp>
        <p:nvSpPr>
          <p:cNvPr id="56" name="テキスト ボックス 43">
            <a:extLst>
              <a:ext uri="{FF2B5EF4-FFF2-40B4-BE49-F238E27FC236}">
                <a16:creationId xmlns:a16="http://schemas.microsoft.com/office/drawing/2014/main" id="{258A9B99-0E4D-4E38-85ED-0F34975FC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8055" y="2985155"/>
            <a:ext cx="37440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βγ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8E5BC6D6-1F47-4EA0-A939-76B1B1862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6221" y="347057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4F0CCE35-2E4E-4BF9-ABB4-89E7934B4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286" y="3427615"/>
            <a:ext cx="38993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0" name="テキスト ボックス 44">
            <a:extLst>
              <a:ext uri="{FF2B5EF4-FFF2-40B4-BE49-F238E27FC236}">
                <a16:creationId xmlns:a16="http://schemas.microsoft.com/office/drawing/2014/main" id="{76E14E12-28A3-45DE-A49A-3B881FBCA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2000" y="2833083"/>
            <a:ext cx="2143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cs typeface="Arial" panose="020B0604020202020204" pitchFamily="34" charset="0"/>
              </a:rPr>
              <a:t>γ</a:t>
            </a:r>
            <a:endParaRPr lang="ja-JP" altLang="en-US" sz="1050" dirty="0">
              <a:cs typeface="Arial" panose="020B0604020202020204" pitchFamily="34" charset="0"/>
            </a:endParaRPr>
          </a:p>
        </p:txBody>
      </p:sp>
      <p:sp>
        <p:nvSpPr>
          <p:cNvPr id="61" name="テキスト ボックス 43">
            <a:extLst>
              <a:ext uri="{FF2B5EF4-FFF2-40B4-BE49-F238E27FC236}">
                <a16:creationId xmlns:a16="http://schemas.microsoft.com/office/drawing/2014/main" id="{1DBC258E-4B39-42B4-B108-57AE2469B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73" y="770141"/>
            <a:ext cx="37440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AF3FE293-FEFB-4910-9710-B06DD2FB0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113" y="1330716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F747F655-8F11-4985-A8D6-C45E6DF7A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6126" y="1187549"/>
            <a:ext cx="38993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4" name="テキスト ボックス 44">
            <a:extLst>
              <a:ext uri="{FF2B5EF4-FFF2-40B4-BE49-F238E27FC236}">
                <a16:creationId xmlns:a16="http://schemas.microsoft.com/office/drawing/2014/main" id="{20C095CF-6807-4A1C-B4EE-F7B00FE97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2366" y="329971"/>
            <a:ext cx="2143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cs typeface="Arial" panose="020B0604020202020204" pitchFamily="34" charset="0"/>
              </a:rPr>
              <a:t>γ</a:t>
            </a:r>
            <a:endParaRPr lang="ja-JP" altLang="en-US" sz="1050" dirty="0">
              <a:cs typeface="Arial" panose="020B0604020202020204" pitchFamily="34" charset="0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5405820C-1570-4A9D-A346-A06640646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5109" y="1190226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6" name="テキスト ボックス 43">
            <a:extLst>
              <a:ext uri="{FF2B5EF4-FFF2-40B4-BE49-F238E27FC236}">
                <a16:creationId xmlns:a16="http://schemas.microsoft.com/office/drawing/2014/main" id="{09985408-AC97-40F4-BEAF-AF6D54C95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3479" y="746278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7" name="テキスト ボックス 43">
            <a:extLst>
              <a:ext uri="{FF2B5EF4-FFF2-40B4-BE49-F238E27FC236}">
                <a16:creationId xmlns:a16="http://schemas.microsoft.com/office/drawing/2014/main" id="{D83C3644-AB99-4EC4-AE0C-684F2F8E0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1961" y="830320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cs typeface="Arial" panose="020B0604020202020204" pitchFamily="34" charset="0"/>
              </a:rPr>
              <a:t>β</a:t>
            </a:r>
            <a:endParaRPr lang="ja-JP" altLang="en-US" sz="1050" dirty="0">
              <a:cs typeface="Arial" panose="020B0604020202020204" pitchFamily="34" charset="0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54D9346E-3950-4595-85DB-CF2FCA954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0329" y="117853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ACDA9C5D-187A-4B6F-B050-7EB60DD6C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841" y="1503376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1" name="テキスト ボックス 43">
            <a:extLst>
              <a:ext uri="{FF2B5EF4-FFF2-40B4-BE49-F238E27FC236}">
                <a16:creationId xmlns:a16="http://schemas.microsoft.com/office/drawing/2014/main" id="{2EB94B2D-A0BA-4A67-8C05-1623DD83E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3211" y="984272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2" name="テキスト ボックス 43">
            <a:extLst>
              <a:ext uri="{FF2B5EF4-FFF2-40B4-BE49-F238E27FC236}">
                <a16:creationId xmlns:a16="http://schemas.microsoft.com/office/drawing/2014/main" id="{5B6CB5C1-7ADB-44D7-BCE7-5F64CBFEA3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1693" y="90547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cs typeface="Arial" panose="020B0604020202020204" pitchFamily="34" charset="0"/>
              </a:rPr>
              <a:t>β</a:t>
            </a:r>
            <a:endParaRPr lang="ja-JP" altLang="en-US" sz="1050" dirty="0">
              <a:cs typeface="Arial" panose="020B0604020202020204" pitchFamily="34" charset="0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0F862E4D-3500-409D-AA0D-513EB2CE1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7535" y="1516740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EF60DE32-F31A-4B4F-BDF6-75B04865D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8067" y="3570166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5" name="テキスト ボックス 43">
            <a:extLst>
              <a:ext uri="{FF2B5EF4-FFF2-40B4-BE49-F238E27FC236}">
                <a16:creationId xmlns:a16="http://schemas.microsoft.com/office/drawing/2014/main" id="{202C518A-A512-461B-9684-BED06D57E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437" y="3076114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6" name="テキスト ボックス 43">
            <a:extLst>
              <a:ext uri="{FF2B5EF4-FFF2-40B4-BE49-F238E27FC236}">
                <a16:creationId xmlns:a16="http://schemas.microsoft.com/office/drawing/2014/main" id="{547F957D-F50E-4612-B5B2-035E022D5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4919" y="3260364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cs typeface="Arial" panose="020B0604020202020204" pitchFamily="34" charset="0"/>
              </a:rPr>
              <a:t>β</a:t>
            </a:r>
            <a:endParaRPr lang="ja-JP" altLang="en-US" sz="1050" dirty="0">
              <a:cs typeface="Arial" panose="020B0604020202020204" pitchFamily="34" charset="0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7CAC98B1-C4A8-4F1A-AA96-E2502D873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3287" y="3583530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535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65517BEE-24C3-496E-A299-A0F08DB2C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461" y="4436296"/>
            <a:ext cx="2293620" cy="192024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AEE13AB-77D1-46A4-B74C-D36D12AC9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5017" y="4436296"/>
            <a:ext cx="2340293" cy="192024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95FE4D96-7FBF-4415-AC19-5EC91CD58E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1962" y="4446052"/>
            <a:ext cx="2293620" cy="192024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0627CB8B-325D-4835-BF48-22B6246F04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9973" y="302374"/>
            <a:ext cx="2340293" cy="192024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68AA107-E28B-4B84-9F06-359F9CE042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3359" y="302374"/>
            <a:ext cx="2340293" cy="192024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FCEA5D4-5D7A-427C-A553-E41BB5186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3714" y="311351"/>
            <a:ext cx="2340293" cy="192024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F8949D6D-AB34-4BDC-A380-99CD67F248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69002" y="2380530"/>
            <a:ext cx="2293620" cy="1920240"/>
          </a:xfrm>
          <a:prstGeom prst="rect">
            <a:avLst/>
          </a:prstGeom>
        </p:spPr>
      </p:pic>
      <p:pic>
        <p:nvPicPr>
          <p:cNvPr id="66" name="図 65">
            <a:extLst>
              <a:ext uri="{FF2B5EF4-FFF2-40B4-BE49-F238E27FC236}">
                <a16:creationId xmlns:a16="http://schemas.microsoft.com/office/drawing/2014/main" id="{A12387B9-78B8-4903-8F06-D5EB41BAEF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19128" y="2391497"/>
            <a:ext cx="2340293" cy="1920240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C0FC5C7C-1ACF-4296-9659-FE71F3BE74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9554" y="2397549"/>
            <a:ext cx="2393633" cy="192024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EDD8D50-CE96-4D0A-892B-D1C2324C37E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2152" y="311351"/>
            <a:ext cx="2340293" cy="1920240"/>
          </a:xfrm>
          <a:prstGeom prst="rect">
            <a:avLst/>
          </a:prstGeom>
        </p:spPr>
      </p:pic>
      <p:sp>
        <p:nvSpPr>
          <p:cNvPr id="20" name="テキスト ボックス 43">
            <a:extLst>
              <a:ext uri="{FF2B5EF4-FFF2-40B4-BE49-F238E27FC236}">
                <a16:creationId xmlns:a16="http://schemas.microsoft.com/office/drawing/2014/main" id="{6A2197EF-810D-4565-9653-0ABD6C857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5220" y="1019607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0969D80-D259-4142-8FB5-E6CF0792B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6187" y="1513129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B46F164-46F2-4F38-A6AB-C2199F357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1023" y="148293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8" name="テキスト ボックス 43">
            <a:extLst>
              <a:ext uri="{FF2B5EF4-FFF2-40B4-BE49-F238E27FC236}">
                <a16:creationId xmlns:a16="http://schemas.microsoft.com/office/drawing/2014/main" id="{B5AE24C6-C05C-4531-B38F-363A5675C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3348" y="107927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D0255C6-925D-4DD4-AE1D-48853DC56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6007" y="1486583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15DD0F4-92B8-4A47-8B9F-BDA7B3DAC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3040" y="1124725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031EEEB-245A-46D5-9F32-58EA22A29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399" y="1465504"/>
            <a:ext cx="4019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5" name="テキスト ボックス 44">
            <a:extLst>
              <a:ext uri="{FF2B5EF4-FFF2-40B4-BE49-F238E27FC236}">
                <a16:creationId xmlns:a16="http://schemas.microsoft.com/office/drawing/2014/main" id="{0E417088-CF73-432F-A37B-827A716F6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272" y="836389"/>
            <a:ext cx="2143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cs typeface="Arial" panose="020B0604020202020204" pitchFamily="34" charset="0"/>
              </a:rPr>
              <a:t>γ</a:t>
            </a:r>
            <a:endParaRPr lang="ja-JP" altLang="en-US" sz="1050" dirty="0"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8CD61E3-62DD-40DD-9200-5C4EC4C465A7}"/>
              </a:ext>
            </a:extLst>
          </p:cNvPr>
          <p:cNvSpPr txBox="1"/>
          <p:nvPr/>
        </p:nvSpPr>
        <p:spPr>
          <a:xfrm>
            <a:off x="205336" y="-6509"/>
            <a:ext cx="20078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/>
              <a:t>i</a:t>
            </a:r>
            <a:r>
              <a:rPr lang="en-US" altLang="ja-JP" sz="900" b="1" dirty="0"/>
              <a:t> Nifts5-51090 genotypes (LG5)</a:t>
            </a:r>
            <a:endParaRPr lang="ja-JP" altLang="en-US" sz="900" b="1" dirty="0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6EEA80FC-E364-478D-B573-552929A0F2A2}"/>
              </a:ext>
            </a:extLst>
          </p:cNvPr>
          <p:cNvSpPr txBox="1"/>
          <p:nvPr/>
        </p:nvSpPr>
        <p:spPr>
          <a:xfrm>
            <a:off x="579408" y="200683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168/185, CE: 165/174</a:t>
            </a:r>
            <a:endParaRPr lang="ja-JP" altLang="en-US" sz="900" dirty="0"/>
          </a:p>
        </p:txBody>
      </p:sp>
      <p:pic>
        <p:nvPicPr>
          <p:cNvPr id="69" name="図 68">
            <a:extLst>
              <a:ext uri="{FF2B5EF4-FFF2-40B4-BE49-F238E27FC236}">
                <a16:creationId xmlns:a16="http://schemas.microsoft.com/office/drawing/2014/main" id="{5B090507-3D67-4053-93A5-CBC4B5FE05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23928" y="2391497"/>
            <a:ext cx="2293620" cy="192024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FEB7F648-4DC0-4A26-AACE-3CCD673405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235" y="4448837"/>
            <a:ext cx="2293620" cy="1920240"/>
          </a:xfrm>
          <a:prstGeom prst="rect">
            <a:avLst/>
          </a:prstGeom>
        </p:spPr>
      </p:pic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30EA0947-7687-45AF-9CB9-BFE4995C4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8662" y="133215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FEAFD113-538C-49E3-B1AB-65441187A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5990" y="781825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F4780930-FF31-4638-BCBA-930897B61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3349" y="1141654"/>
            <a:ext cx="4019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8" name="テキスト ボックス 44">
            <a:extLst>
              <a:ext uri="{FF2B5EF4-FFF2-40B4-BE49-F238E27FC236}">
                <a16:creationId xmlns:a16="http://schemas.microsoft.com/office/drawing/2014/main" id="{B7BBD4CD-C294-4B6E-A3AB-52DB6DF2C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222" y="445864"/>
            <a:ext cx="2143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cs typeface="Arial" panose="020B0604020202020204" pitchFamily="34" charset="0"/>
              </a:rPr>
              <a:t>γ</a:t>
            </a:r>
            <a:endParaRPr lang="ja-JP" altLang="en-US" sz="1050" dirty="0">
              <a:cs typeface="Arial" panose="020B0604020202020204" pitchFamily="34" charset="0"/>
            </a:endParaRPr>
          </a:p>
        </p:txBody>
      </p:sp>
      <p:sp>
        <p:nvSpPr>
          <p:cNvPr id="60" name="テキスト ボックス 43">
            <a:extLst>
              <a:ext uri="{FF2B5EF4-FFF2-40B4-BE49-F238E27FC236}">
                <a16:creationId xmlns:a16="http://schemas.microsoft.com/office/drawing/2014/main" id="{068B1617-2053-4CA4-9831-EC1822C02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8817" y="1019607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84578F87-03F3-4CC6-B85C-CA505D928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5267" y="149310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2" name="テキスト ボックス 43">
            <a:extLst>
              <a:ext uri="{FF2B5EF4-FFF2-40B4-BE49-F238E27FC236}">
                <a16:creationId xmlns:a16="http://schemas.microsoft.com/office/drawing/2014/main" id="{F051F84C-54C6-4FEB-99F9-1F102532D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23" y="1184698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82F6C0DD-3DD1-4EB7-8561-0FB5B25B4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9129" y="1504986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4" name="テキスト ボックス 43">
            <a:extLst>
              <a:ext uri="{FF2B5EF4-FFF2-40B4-BE49-F238E27FC236}">
                <a16:creationId xmlns:a16="http://schemas.microsoft.com/office/drawing/2014/main" id="{604A88C3-B3EA-4FAD-A1BF-E47C67B4E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180" y="2790495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D99B76F5-07A9-4C88-9E93-4455387F3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105" y="329092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7" name="テキスト ボックス 43">
            <a:extLst>
              <a:ext uri="{FF2B5EF4-FFF2-40B4-BE49-F238E27FC236}">
                <a16:creationId xmlns:a16="http://schemas.microsoft.com/office/drawing/2014/main" id="{EF2FC10B-3563-4ED9-920B-ED37CAA0F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8308" y="283187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34B73C13-BB40-4FDB-9532-B6281365D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233" y="3229773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0" name="テキスト ボックス 43">
            <a:extLst>
              <a:ext uri="{FF2B5EF4-FFF2-40B4-BE49-F238E27FC236}">
                <a16:creationId xmlns:a16="http://schemas.microsoft.com/office/drawing/2014/main" id="{1C304275-8E76-4BFA-A68A-928F2FFB4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132" y="2860599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EBAE1EED-BCBB-4487-B374-9055954EA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057" y="358048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2" name="テキスト ボックス 43">
            <a:extLst>
              <a:ext uri="{FF2B5EF4-FFF2-40B4-BE49-F238E27FC236}">
                <a16:creationId xmlns:a16="http://schemas.microsoft.com/office/drawing/2014/main" id="{C2ED317E-B483-4AD5-AEBF-9DB547A9E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1260" y="3011708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BFF27F8F-4AAC-4E23-9864-D3895477F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4185" y="3601629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4" name="テキスト ボックス 43">
            <a:extLst>
              <a:ext uri="{FF2B5EF4-FFF2-40B4-BE49-F238E27FC236}">
                <a16:creationId xmlns:a16="http://schemas.microsoft.com/office/drawing/2014/main" id="{2256F1D6-0FAC-4C89-8BFF-E4CED1954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8652" y="3223311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5FE1DAEC-DB96-4C89-9CBD-2A1FB1AE4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5577" y="363230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6" name="テキスト ボックス 43">
            <a:extLst>
              <a:ext uri="{FF2B5EF4-FFF2-40B4-BE49-F238E27FC236}">
                <a16:creationId xmlns:a16="http://schemas.microsoft.com/office/drawing/2014/main" id="{131842D5-1463-4095-85BF-CE9D6C762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6780" y="3209828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0E66581F-4EFB-4A98-B0C2-C0E0F94EA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9705" y="3644301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8" name="テキスト ボックス 43">
            <a:extLst>
              <a:ext uri="{FF2B5EF4-FFF2-40B4-BE49-F238E27FC236}">
                <a16:creationId xmlns:a16="http://schemas.microsoft.com/office/drawing/2014/main" id="{27B5C494-E7B2-4CF5-B9F0-A16365BA4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8932" y="2948991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1081E668-31CC-450A-8D7D-495CD770A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5857" y="355915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0" name="テキスト ボックス 43">
            <a:extLst>
              <a:ext uri="{FF2B5EF4-FFF2-40B4-BE49-F238E27FC236}">
                <a16:creationId xmlns:a16="http://schemas.microsoft.com/office/drawing/2014/main" id="{4C0C1538-10E8-4299-BF75-175D46BE4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7060" y="3109244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391841A7-1DF7-4B52-A9ED-931F1A19B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9985" y="3580293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2" name="テキスト ボックス 43">
            <a:extLst>
              <a:ext uri="{FF2B5EF4-FFF2-40B4-BE49-F238E27FC236}">
                <a16:creationId xmlns:a16="http://schemas.microsoft.com/office/drawing/2014/main" id="{2338454C-8F21-439F-BC22-75C054C38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508" y="4978959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4F4BF435-BC14-45B6-B105-459523096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33" y="564398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4" name="テキスト ボックス 43">
            <a:extLst>
              <a:ext uri="{FF2B5EF4-FFF2-40B4-BE49-F238E27FC236}">
                <a16:creationId xmlns:a16="http://schemas.microsoft.com/office/drawing/2014/main" id="{27973DEF-E9DB-4BB6-B2EF-A96D8BDBC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36" y="5139212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4CD0E437-8498-46EE-8782-6202C40AE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8561" y="5655981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6" name="テキスト ボックス 43">
            <a:extLst>
              <a:ext uri="{FF2B5EF4-FFF2-40B4-BE49-F238E27FC236}">
                <a16:creationId xmlns:a16="http://schemas.microsoft.com/office/drawing/2014/main" id="{5BEC5A4F-46DA-49DE-8FC0-B07D1C7D0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796" y="4887519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EDD9B0F6-0937-432B-B5BB-D8623F6F1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8721" y="546110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8" name="テキスト ボックス 43">
            <a:extLst>
              <a:ext uri="{FF2B5EF4-FFF2-40B4-BE49-F238E27FC236}">
                <a16:creationId xmlns:a16="http://schemas.microsoft.com/office/drawing/2014/main" id="{561E2D20-564F-49DF-B775-73A20FFB1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924" y="501119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7DB682CA-0AE7-446E-BE76-302E45A6A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849" y="5500533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90" name="テキスト ボックス 43">
            <a:extLst>
              <a:ext uri="{FF2B5EF4-FFF2-40B4-BE49-F238E27FC236}">
                <a16:creationId xmlns:a16="http://schemas.microsoft.com/office/drawing/2014/main" id="{213C2331-BFF0-43F7-816C-E2ABB3333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7796" y="4686351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4AB0613F-3B03-42F1-8158-5734D6547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4721" y="5625696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92" name="テキスト ボックス 43">
            <a:extLst>
              <a:ext uri="{FF2B5EF4-FFF2-40B4-BE49-F238E27FC236}">
                <a16:creationId xmlns:a16="http://schemas.microsoft.com/office/drawing/2014/main" id="{AD61E773-F661-46B6-93ED-83995A2D2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5924" y="4910612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5E9DD0D5-4F25-4ED8-A4A0-B5D08DF9E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9705" y="5665125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94" name="テキスト ボックス 43">
            <a:extLst>
              <a:ext uri="{FF2B5EF4-FFF2-40B4-BE49-F238E27FC236}">
                <a16:creationId xmlns:a16="http://schemas.microsoft.com/office/drawing/2014/main" id="{2519AC40-9D6C-4BD3-B60E-FCC1657C4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9788" y="4969815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37055CE9-2E03-460C-9424-9CB16539A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6713" y="561655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96" name="テキスト ボックス 43">
            <a:extLst>
              <a:ext uri="{FF2B5EF4-FFF2-40B4-BE49-F238E27FC236}">
                <a16:creationId xmlns:a16="http://schemas.microsoft.com/office/drawing/2014/main" id="{400172B5-E19E-4787-B54E-66BA48FE2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7916" y="4983764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17A17199-979F-4ACF-B7AF-D3FF4C50E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0841" y="5637693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461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9D55E4CC-2274-4736-83CD-DB4104EEE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5313" y="2486507"/>
            <a:ext cx="2340293" cy="192024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77AD4E2-D859-4884-99F7-C7324BC30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025" y="2501304"/>
            <a:ext cx="2393633" cy="192024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12B5D2A-A895-435A-A1A2-3930529516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3242" y="319726"/>
            <a:ext cx="2340293" cy="192024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9D7E4EFE-BCAC-48E6-AB14-30A2D45B5D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5764" y="319726"/>
            <a:ext cx="2340293" cy="192024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70B48CD-8948-417B-AD9C-6E43A5B706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5899" y="4671820"/>
            <a:ext cx="2293620" cy="192024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BC7876E-3EBE-4BB6-AF44-25C5913C70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3082" y="2514286"/>
            <a:ext cx="2340293" cy="192024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86356AF-AD5F-492D-9C6E-151D26929A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4136" y="2505740"/>
            <a:ext cx="2340293" cy="192024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436D4732-AB4B-46C9-86A5-3D2F4B74D8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596" y="4678159"/>
            <a:ext cx="2293620" cy="192024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74C705E-5AD7-4347-B55F-B4F65F3D19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89927" y="316214"/>
            <a:ext cx="2213610" cy="192024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47FD0D6-5036-4BF4-9F9B-86EB2BAB3F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638" y="324760"/>
            <a:ext cx="2293620" cy="1920240"/>
          </a:xfrm>
          <a:prstGeom prst="rect">
            <a:avLst/>
          </a:prstGeom>
        </p:spPr>
      </p:pic>
      <p:sp>
        <p:nvSpPr>
          <p:cNvPr id="19" name="テキスト ボックス 43">
            <a:extLst>
              <a:ext uri="{FF2B5EF4-FFF2-40B4-BE49-F238E27FC236}">
                <a16:creationId xmlns:a16="http://schemas.microsoft.com/office/drawing/2014/main" id="{27EFE742-7D45-420A-A169-4E7635513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3528" y="1002298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3" name="テキスト ボックス 43">
            <a:extLst>
              <a:ext uri="{FF2B5EF4-FFF2-40B4-BE49-F238E27FC236}">
                <a16:creationId xmlns:a16="http://schemas.microsoft.com/office/drawing/2014/main" id="{92CEB277-F25D-4E6F-BBE6-2C3A729A4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8140" y="3262022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E6C2B01C-EE3B-445B-8328-7F028B5E9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4144" y="150686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B5E1409D-DC2D-454F-8839-84E9CA8E6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4009" y="369199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B81E431-B09D-47F3-83BD-4A42B337FFFC}"/>
              </a:ext>
            </a:extLst>
          </p:cNvPr>
          <p:cNvSpPr txBox="1"/>
          <p:nvPr/>
        </p:nvSpPr>
        <p:spPr>
          <a:xfrm>
            <a:off x="5184800" y="204715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206/221, CE: 217/217</a:t>
            </a:r>
            <a:endParaRPr lang="ja-JP" altLang="en-US" sz="900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EBEF8A27-949D-442B-A9EB-18C6CF09FDB9}"/>
              </a:ext>
            </a:extLst>
          </p:cNvPr>
          <p:cNvSpPr txBox="1"/>
          <p:nvPr/>
        </p:nvSpPr>
        <p:spPr>
          <a:xfrm>
            <a:off x="4721976" y="-35154"/>
            <a:ext cx="20078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j</a:t>
            </a:r>
            <a:r>
              <a:rPr lang="en-US" altLang="ja-JP" sz="900" b="1" dirty="0"/>
              <a:t> Nifts5-50304 genotypes (LG5)</a:t>
            </a:r>
            <a:endParaRPr lang="ja-JP" altLang="en-US" sz="900" b="1" dirty="0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C0A28C44-1768-4FB7-B7FD-9DCC91A7808C}"/>
              </a:ext>
            </a:extLst>
          </p:cNvPr>
          <p:cNvSpPr txBox="1"/>
          <p:nvPr/>
        </p:nvSpPr>
        <p:spPr>
          <a:xfrm>
            <a:off x="205336" y="-6509"/>
            <a:ext cx="20078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/>
              <a:t>i</a:t>
            </a:r>
            <a:r>
              <a:rPr lang="en-US" altLang="ja-JP" sz="900" b="1" dirty="0"/>
              <a:t> Nifts5-51090 genotypes (LG5)</a:t>
            </a:r>
            <a:endParaRPr lang="ja-JP" altLang="en-US" sz="9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ED3CCAD1-DA2D-4194-B9A7-F69B6D607EA1}"/>
              </a:ext>
            </a:extLst>
          </p:cNvPr>
          <p:cNvSpPr txBox="1"/>
          <p:nvPr/>
        </p:nvSpPr>
        <p:spPr>
          <a:xfrm>
            <a:off x="593106" y="200683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168/185, CE: 165/174</a:t>
            </a:r>
            <a:endParaRPr lang="ja-JP" altLang="en-US" sz="900" dirty="0"/>
          </a:p>
        </p:txBody>
      </p:sp>
      <p:sp>
        <p:nvSpPr>
          <p:cNvPr id="58" name="テキスト ボックス 43">
            <a:extLst>
              <a:ext uri="{FF2B5EF4-FFF2-40B4-BE49-F238E27FC236}">
                <a16:creationId xmlns:a16="http://schemas.microsoft.com/office/drawing/2014/main" id="{606E73CA-2AB6-4D41-B853-69CE60E73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0478" y="1030873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7198498A-512C-444C-8BC3-868501F2E0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0619" y="148781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0" name="テキスト ボックス 43">
            <a:extLst>
              <a:ext uri="{FF2B5EF4-FFF2-40B4-BE49-F238E27FC236}">
                <a16:creationId xmlns:a16="http://schemas.microsoft.com/office/drawing/2014/main" id="{D6E2725F-DAB1-46E3-80D9-C937A0A32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2097" y="2825383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DEA72396-FD85-4C66-B1ED-1AB4EA3B7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238" y="3368053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2" name="テキスト ボックス 43">
            <a:extLst>
              <a:ext uri="{FF2B5EF4-FFF2-40B4-BE49-F238E27FC236}">
                <a16:creationId xmlns:a16="http://schemas.microsoft.com/office/drawing/2014/main" id="{7A12C4A0-DBB3-4972-9A0B-47719737E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5956" y="2902358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628F12EB-1D9C-4EE8-A444-CEA342BB5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1825" y="334147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5" name="テキスト ボックス 43">
            <a:extLst>
              <a:ext uri="{FF2B5EF4-FFF2-40B4-BE49-F238E27FC236}">
                <a16:creationId xmlns:a16="http://schemas.microsoft.com/office/drawing/2014/main" id="{28130163-B71E-46D4-AB71-E75F7AC9B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8908" y="2945030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5B3BF6E9-C88B-465F-9433-96E54633F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5633" y="367675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7" name="テキスト ボックス 43">
            <a:extLst>
              <a:ext uri="{FF2B5EF4-FFF2-40B4-BE49-F238E27FC236}">
                <a16:creationId xmlns:a16="http://schemas.microsoft.com/office/drawing/2014/main" id="{1E17B93F-9928-4A02-9C30-EBD690B11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68" y="803199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C4DECD0B-EAC3-4362-AD78-743DDFEA3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193" y="148651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9" name="テキスト ボックス 43">
            <a:extLst>
              <a:ext uri="{FF2B5EF4-FFF2-40B4-BE49-F238E27FC236}">
                <a16:creationId xmlns:a16="http://schemas.microsoft.com/office/drawing/2014/main" id="{0E9C3431-0F31-41BD-A2E7-3FA64138C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396" y="936020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9935FEED-3BE7-4DB0-8B96-EAE58DECD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3321" y="1525941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1" name="テキスト ボックス 43">
            <a:extLst>
              <a:ext uri="{FF2B5EF4-FFF2-40B4-BE49-F238E27FC236}">
                <a16:creationId xmlns:a16="http://schemas.microsoft.com/office/drawing/2014/main" id="{15E345A2-3E6C-44F3-9B3A-6880C36DC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9124" y="903783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3EE76EFC-7157-4569-9CC6-3026D9119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049" y="1504800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3" name="テキスト ボックス 43">
            <a:extLst>
              <a:ext uri="{FF2B5EF4-FFF2-40B4-BE49-F238E27FC236}">
                <a16:creationId xmlns:a16="http://schemas.microsoft.com/office/drawing/2014/main" id="{E83BC107-8D8E-4267-8A13-078AE6A7E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7252" y="936020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D9EC39BE-F339-484C-B504-D4D15D35B0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0177" y="1535085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5" name="テキスト ボックス 43">
            <a:extLst>
              <a:ext uri="{FF2B5EF4-FFF2-40B4-BE49-F238E27FC236}">
                <a16:creationId xmlns:a16="http://schemas.microsoft.com/office/drawing/2014/main" id="{533146C2-9AB3-4459-8F2D-161476845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2140" y="5383430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9D28791E-2AFF-4E49-81D0-A499D3DDC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865" y="589570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7" name="テキスト ボックス 43">
            <a:extLst>
              <a:ext uri="{FF2B5EF4-FFF2-40B4-BE49-F238E27FC236}">
                <a16:creationId xmlns:a16="http://schemas.microsoft.com/office/drawing/2014/main" id="{736AF79B-D24D-47A0-9FAA-5747DF107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1564" y="5246270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4A75C4F6-2F13-4B11-8975-9F2878A79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433" y="5859126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pic>
        <p:nvPicPr>
          <p:cNvPr id="79" name="図 78">
            <a:extLst>
              <a:ext uri="{FF2B5EF4-FFF2-40B4-BE49-F238E27FC236}">
                <a16:creationId xmlns:a16="http://schemas.microsoft.com/office/drawing/2014/main" id="{279B56D8-F50A-4A1F-80D4-0AAFA38D8F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75213" y="4677005"/>
            <a:ext cx="2293620" cy="1920240"/>
          </a:xfrm>
          <a:prstGeom prst="rect">
            <a:avLst/>
          </a:prstGeom>
        </p:spPr>
      </p:pic>
      <p:pic>
        <p:nvPicPr>
          <p:cNvPr id="80" name="図 79">
            <a:extLst>
              <a:ext uri="{FF2B5EF4-FFF2-40B4-BE49-F238E27FC236}">
                <a16:creationId xmlns:a16="http://schemas.microsoft.com/office/drawing/2014/main" id="{8494A600-12F7-4CED-96AD-BF8662265C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36290" y="4677005"/>
            <a:ext cx="2293620" cy="1920240"/>
          </a:xfrm>
          <a:prstGeom prst="rect">
            <a:avLst/>
          </a:prstGeom>
        </p:spPr>
      </p:pic>
      <p:sp>
        <p:nvSpPr>
          <p:cNvPr id="81" name="テキスト ボックス 43">
            <a:extLst>
              <a:ext uri="{FF2B5EF4-FFF2-40B4-BE49-F238E27FC236}">
                <a16:creationId xmlns:a16="http://schemas.microsoft.com/office/drawing/2014/main" id="{78C7F600-29E3-4036-A9BF-3AD216F28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5160" y="5333400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3E13C6FC-7484-4EA8-841E-99A05B505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1029" y="584567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3" name="テキスト ボックス 43">
            <a:extLst>
              <a:ext uri="{FF2B5EF4-FFF2-40B4-BE49-F238E27FC236}">
                <a16:creationId xmlns:a16="http://schemas.microsoft.com/office/drawing/2014/main" id="{91101D33-8C9A-47B2-85B2-51D79FBF7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3248" y="5083464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A9A44A0F-A962-4B28-8B2D-7A2331FDF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8261" y="567803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500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FB3F0D94-AFDB-4B78-A0CC-F7132C4B5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811" y="338539"/>
            <a:ext cx="2293620" cy="192024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4D154EFC-79BD-45ED-AFDC-A6E4A2D65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69" y="352010"/>
            <a:ext cx="2340293" cy="1920240"/>
          </a:xfrm>
          <a:prstGeom prst="rect">
            <a:avLst/>
          </a:prstGeom>
        </p:spPr>
      </p:pic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B81E431-B09D-47F3-83BD-4A42B337FFFC}"/>
              </a:ext>
            </a:extLst>
          </p:cNvPr>
          <p:cNvSpPr txBox="1"/>
          <p:nvPr/>
        </p:nvSpPr>
        <p:spPr>
          <a:xfrm>
            <a:off x="650378" y="237186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206/221, CE: 217/217</a:t>
            </a:r>
            <a:endParaRPr lang="ja-JP" altLang="en-US" sz="900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EBEF8A27-949D-442B-A9EB-18C6CF09FDB9}"/>
              </a:ext>
            </a:extLst>
          </p:cNvPr>
          <p:cNvSpPr txBox="1"/>
          <p:nvPr/>
        </p:nvSpPr>
        <p:spPr>
          <a:xfrm>
            <a:off x="149976" y="-2683"/>
            <a:ext cx="20078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j</a:t>
            </a:r>
            <a:r>
              <a:rPr lang="en-US" altLang="ja-JP" sz="900" b="1" dirty="0"/>
              <a:t> Nifts5-50304 genotypes (LG5)</a:t>
            </a:r>
            <a:endParaRPr lang="ja-JP" altLang="en-US" sz="900" b="1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04AFC6C9-AE93-4088-A5C0-62AFA1C1D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9302" y="2430308"/>
            <a:ext cx="2293620" cy="1920240"/>
          </a:xfrm>
          <a:prstGeom prst="rect">
            <a:avLst/>
          </a:prstGeom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29DA14DD-07F1-4B39-A67A-940AA501D7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4632" y="2420446"/>
            <a:ext cx="2340293" cy="1920240"/>
          </a:xfrm>
          <a:prstGeom prst="rect">
            <a:avLst/>
          </a:prstGeom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8E11A831-61E3-421D-905F-A67856B52A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6332" y="2429904"/>
            <a:ext cx="2293620" cy="1920240"/>
          </a:xfrm>
          <a:prstGeom prst="rect">
            <a:avLst/>
          </a:prstGeom>
        </p:spPr>
      </p:pic>
      <p:pic>
        <p:nvPicPr>
          <p:cNvPr id="62" name="図 61">
            <a:extLst>
              <a:ext uri="{FF2B5EF4-FFF2-40B4-BE49-F238E27FC236}">
                <a16:creationId xmlns:a16="http://schemas.microsoft.com/office/drawing/2014/main" id="{A185EBF6-3FA4-4B03-96B0-5D7D60BD3D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0" y="2438389"/>
            <a:ext cx="2340293" cy="1920240"/>
          </a:xfrm>
          <a:prstGeom prst="rect">
            <a:avLst/>
          </a:prstGeom>
        </p:spPr>
      </p:pic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9943AA79-5045-4B03-8C46-093E133278DB}"/>
              </a:ext>
            </a:extLst>
          </p:cNvPr>
          <p:cNvSpPr txBox="1"/>
          <p:nvPr/>
        </p:nvSpPr>
        <p:spPr>
          <a:xfrm>
            <a:off x="221116" y="2081136"/>
            <a:ext cx="20246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k</a:t>
            </a:r>
            <a:r>
              <a:rPr lang="en-US" altLang="ja-JP" sz="900" b="1" dirty="0"/>
              <a:t> VMC7G3 genotypes (LG2)</a:t>
            </a:r>
            <a:endParaRPr lang="ja-JP" altLang="en-US" sz="900" b="1" dirty="0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E7C88556-18AF-41EF-AFB3-F4D11826D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1252" y="3480875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9DE76282-34A4-4916-9B5D-C5E09D2A5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1727" y="3520536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DF0FECD8-7A6F-4CF6-A519-3572283E282B}"/>
              </a:ext>
            </a:extLst>
          </p:cNvPr>
          <p:cNvSpPr txBox="1"/>
          <p:nvPr/>
        </p:nvSpPr>
        <p:spPr>
          <a:xfrm>
            <a:off x="597415" y="2302634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141/177, CE: 143/146</a:t>
            </a:r>
            <a:endParaRPr lang="ja-JP" altLang="en-US" sz="900" dirty="0"/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7CDF0ED8-C9B1-4701-9532-D4A6480FF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3612" y="3584419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2" name="テキスト ボックス 22">
            <a:extLst>
              <a:ext uri="{FF2B5EF4-FFF2-40B4-BE49-F238E27FC236}">
                <a16:creationId xmlns:a16="http://schemas.microsoft.com/office/drawing/2014/main" id="{582D7C61-68B4-4CF5-AFFB-4673A02BB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078" y="3556178"/>
            <a:ext cx="3587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3" name="テキスト ボックス 44">
            <a:extLst>
              <a:ext uri="{FF2B5EF4-FFF2-40B4-BE49-F238E27FC236}">
                <a16:creationId xmlns:a16="http://schemas.microsoft.com/office/drawing/2014/main" id="{279271F5-BF23-42AE-9797-5BBD09191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279" y="3119252"/>
            <a:ext cx="2143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γ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4" name="テキスト ボックス 44">
            <a:extLst>
              <a:ext uri="{FF2B5EF4-FFF2-40B4-BE49-F238E27FC236}">
                <a16:creationId xmlns:a16="http://schemas.microsoft.com/office/drawing/2014/main" id="{F0D0815D-5A0B-449D-A006-AE020ADC7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6132" y="3312882"/>
            <a:ext cx="34548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βγ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EF6D5A73-013C-453C-BF61-2409035E1C8E}"/>
              </a:ext>
            </a:extLst>
          </p:cNvPr>
          <p:cNvSpPr txBox="1"/>
          <p:nvPr/>
        </p:nvSpPr>
        <p:spPr>
          <a:xfrm>
            <a:off x="4723997" y="2061952"/>
            <a:ext cx="20246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h</a:t>
            </a:r>
            <a:r>
              <a:rPr lang="en-US" altLang="ja-JP" sz="900" b="1" dirty="0"/>
              <a:t> VVIU20.1 genotypes</a:t>
            </a:r>
            <a:endParaRPr lang="ja-JP" altLang="en-US" sz="900" b="1" dirty="0"/>
          </a:p>
        </p:txBody>
      </p:sp>
      <p:sp>
        <p:nvSpPr>
          <p:cNvPr id="76" name="テキスト ボックス 22">
            <a:extLst>
              <a:ext uri="{FF2B5EF4-FFF2-40B4-BE49-F238E27FC236}">
                <a16:creationId xmlns:a16="http://schemas.microsoft.com/office/drawing/2014/main" id="{CFEB1FEE-DC46-4C31-AFC6-26C0E3428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9679" y="3213627"/>
            <a:ext cx="3587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7" name="テキスト ボックス 43">
            <a:extLst>
              <a:ext uri="{FF2B5EF4-FFF2-40B4-BE49-F238E27FC236}">
                <a16:creationId xmlns:a16="http://schemas.microsoft.com/office/drawing/2014/main" id="{8C38B3FE-6039-4B11-9540-836E624F5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6878" y="2988283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6F745037-AD82-426A-9488-0430CD5DC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6594" y="358854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9" name="テキスト ボックス 43">
            <a:extLst>
              <a:ext uri="{FF2B5EF4-FFF2-40B4-BE49-F238E27FC236}">
                <a16:creationId xmlns:a16="http://schemas.microsoft.com/office/drawing/2014/main" id="{8E7D39FB-DE10-4825-927E-4CEF40768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9954" y="3308174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8368DE8E-65B8-4AF1-A859-67B48D3DB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9466" y="3514445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1" name="テキスト ボックス 43">
            <a:extLst>
              <a:ext uri="{FF2B5EF4-FFF2-40B4-BE49-F238E27FC236}">
                <a16:creationId xmlns:a16="http://schemas.microsoft.com/office/drawing/2014/main" id="{3BA29A64-5EF9-47CA-81D6-DE5472FD0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2826" y="2999179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7F60301C-EEFB-458E-BDB1-CA90F7342DCC}"/>
              </a:ext>
            </a:extLst>
          </p:cNvPr>
          <p:cNvSpPr txBox="1"/>
          <p:nvPr/>
        </p:nvSpPr>
        <p:spPr>
          <a:xfrm>
            <a:off x="5216900" y="2304032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387/387, CE: 415/430</a:t>
            </a:r>
            <a:endParaRPr lang="ja-JP" altLang="en-US" sz="900" dirty="0"/>
          </a:p>
        </p:txBody>
      </p:sp>
      <p:sp>
        <p:nvSpPr>
          <p:cNvPr id="87" name="テキスト ボックス 43">
            <a:extLst>
              <a:ext uri="{FF2B5EF4-FFF2-40B4-BE49-F238E27FC236}">
                <a16:creationId xmlns:a16="http://schemas.microsoft.com/office/drawing/2014/main" id="{147C3D38-B274-4974-847B-DF12A3A43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7860" y="610262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0102DB6C-CEDF-4109-9672-A3CE20159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585" y="154315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9" name="テキスト ボックス 43">
            <a:extLst>
              <a:ext uri="{FF2B5EF4-FFF2-40B4-BE49-F238E27FC236}">
                <a16:creationId xmlns:a16="http://schemas.microsoft.com/office/drawing/2014/main" id="{2E2AF880-53B2-4373-BF8C-51492AB15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8996" y="838862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F9FADBA7-6F94-4FF3-B048-C2A022E2D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4865" y="1524870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pic>
        <p:nvPicPr>
          <p:cNvPr id="95" name="図 94">
            <a:extLst>
              <a:ext uri="{FF2B5EF4-FFF2-40B4-BE49-F238E27FC236}">
                <a16:creationId xmlns:a16="http://schemas.microsoft.com/office/drawing/2014/main" id="{0848183F-2145-4933-A293-AFE51A3E33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1123" y="358226"/>
            <a:ext cx="2293620" cy="1920240"/>
          </a:xfrm>
          <a:prstGeom prst="rect">
            <a:avLst/>
          </a:prstGeom>
        </p:spPr>
      </p:pic>
      <p:pic>
        <p:nvPicPr>
          <p:cNvPr id="96" name="図 95">
            <a:extLst>
              <a:ext uri="{FF2B5EF4-FFF2-40B4-BE49-F238E27FC236}">
                <a16:creationId xmlns:a16="http://schemas.microsoft.com/office/drawing/2014/main" id="{D37D4BA0-2368-4ABB-909E-16C2824223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39923" y="345027"/>
            <a:ext cx="2213610" cy="1920240"/>
          </a:xfrm>
          <a:prstGeom prst="rect">
            <a:avLst/>
          </a:prstGeom>
        </p:spPr>
      </p:pic>
      <p:sp>
        <p:nvSpPr>
          <p:cNvPr id="97" name="テキスト ボックス 43">
            <a:extLst>
              <a:ext uri="{FF2B5EF4-FFF2-40B4-BE49-F238E27FC236}">
                <a16:creationId xmlns:a16="http://schemas.microsoft.com/office/drawing/2014/main" id="{47618284-64D0-4186-B01C-4DD09E7A9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5956" y="835814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818E590F-401C-4007-8CE3-FDE2A5F46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2681" y="152182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99" name="テキスト ボックス 43">
            <a:extLst>
              <a:ext uri="{FF2B5EF4-FFF2-40B4-BE49-F238E27FC236}">
                <a16:creationId xmlns:a16="http://schemas.microsoft.com/office/drawing/2014/main" id="{070F60DD-5639-4B78-B646-59CBBE2C16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4044" y="933350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4A41B67F-FDDA-4FC9-B89A-2A0ED3827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9913" y="151877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pic>
        <p:nvPicPr>
          <p:cNvPr id="101" name="図 100">
            <a:extLst>
              <a:ext uri="{FF2B5EF4-FFF2-40B4-BE49-F238E27FC236}">
                <a16:creationId xmlns:a16="http://schemas.microsoft.com/office/drawing/2014/main" id="{C6B010BE-2B46-4A1E-8B6F-E0C5F336F1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95034" y="4520615"/>
            <a:ext cx="2293620" cy="1920240"/>
          </a:xfrm>
          <a:prstGeom prst="rect">
            <a:avLst/>
          </a:prstGeom>
        </p:spPr>
      </p:pic>
      <p:pic>
        <p:nvPicPr>
          <p:cNvPr id="102" name="図 101">
            <a:extLst>
              <a:ext uri="{FF2B5EF4-FFF2-40B4-BE49-F238E27FC236}">
                <a16:creationId xmlns:a16="http://schemas.microsoft.com/office/drawing/2014/main" id="{F9CA7358-1344-4201-96D4-9E483578CD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694" y="4528163"/>
            <a:ext cx="2293620" cy="1920240"/>
          </a:xfrm>
          <a:prstGeom prst="rect">
            <a:avLst/>
          </a:prstGeom>
        </p:spPr>
      </p:pic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5F96839E-DF58-460B-9BFF-61DF2C4F8D17}"/>
              </a:ext>
            </a:extLst>
          </p:cNvPr>
          <p:cNvSpPr txBox="1"/>
          <p:nvPr/>
        </p:nvSpPr>
        <p:spPr>
          <a:xfrm>
            <a:off x="249742" y="4188151"/>
            <a:ext cx="20246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m</a:t>
            </a:r>
            <a:r>
              <a:rPr lang="en-US" altLang="ja-JP" sz="900" b="1" dirty="0"/>
              <a:t> VVIP75 genotypes (LG7)</a:t>
            </a:r>
            <a:endParaRPr lang="ja-JP" altLang="en-US" sz="900" b="1" dirty="0"/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18E66662-357B-48F9-A43D-A1BF99AEA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1715" y="5602877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9A2E6BE3-112D-4D6F-8F61-2F0C4AB32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7902" y="5402330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06" name="テキスト ボックス 43">
            <a:extLst>
              <a:ext uri="{FF2B5EF4-FFF2-40B4-BE49-F238E27FC236}">
                <a16:creationId xmlns:a16="http://schemas.microsoft.com/office/drawing/2014/main" id="{4CB24EF0-1312-49DC-8B5B-41BEE51D8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238" y="503711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0CFC1650-4EC2-4FCE-8F46-6506B2CDD1C2}"/>
              </a:ext>
            </a:extLst>
          </p:cNvPr>
          <p:cNvSpPr txBox="1"/>
          <p:nvPr/>
        </p:nvSpPr>
        <p:spPr>
          <a:xfrm>
            <a:off x="645863" y="4389827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240/null, CE: 237/237</a:t>
            </a:r>
            <a:endParaRPr lang="ja-JP" altLang="en-US" sz="900" dirty="0"/>
          </a:p>
        </p:txBody>
      </p:sp>
      <p:sp>
        <p:nvSpPr>
          <p:cNvPr id="108" name="テキスト ボックス 43">
            <a:extLst>
              <a:ext uri="{FF2B5EF4-FFF2-40B4-BE49-F238E27FC236}">
                <a16:creationId xmlns:a16="http://schemas.microsoft.com/office/drawing/2014/main" id="{A68E38B0-74F2-4A22-BBF2-C58F28EA2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4285" y="4527201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3B3C361E-ACDC-4A48-A86D-A1940BEFE31F}"/>
              </a:ext>
            </a:extLst>
          </p:cNvPr>
          <p:cNvSpPr txBox="1"/>
          <p:nvPr/>
        </p:nvSpPr>
        <p:spPr>
          <a:xfrm>
            <a:off x="2883019" y="4397843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245/259, CE: 217/245</a:t>
            </a:r>
            <a:endParaRPr lang="ja-JP" altLang="en-US" sz="900" dirty="0"/>
          </a:p>
        </p:txBody>
      </p: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318E711F-DF03-4F9A-931D-600BA8E60338}"/>
              </a:ext>
            </a:extLst>
          </p:cNvPr>
          <p:cNvSpPr txBox="1"/>
          <p:nvPr/>
        </p:nvSpPr>
        <p:spPr>
          <a:xfrm>
            <a:off x="2483610" y="4184135"/>
            <a:ext cx="20246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n</a:t>
            </a:r>
            <a:r>
              <a:rPr lang="en-US" altLang="ja-JP" sz="900" b="1" dirty="0"/>
              <a:t> VMC4D9.2 genotypes (LG15)</a:t>
            </a:r>
            <a:endParaRPr lang="ja-JP" altLang="en-US" sz="900" b="1" dirty="0"/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B1976CD2-3BB2-406B-888B-9E6235687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307" y="5497546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12" name="テキスト ボックス 111">
            <a:extLst>
              <a:ext uri="{FF2B5EF4-FFF2-40B4-BE49-F238E27FC236}">
                <a16:creationId xmlns:a16="http://schemas.microsoft.com/office/drawing/2014/main" id="{1CCDD681-FD83-4301-BFCD-A495393BB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8563" y="5249497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160D3B9F-CC78-4B95-B259-251B478B0494}"/>
              </a:ext>
            </a:extLst>
          </p:cNvPr>
          <p:cNvSpPr txBox="1"/>
          <p:nvPr/>
        </p:nvSpPr>
        <p:spPr>
          <a:xfrm>
            <a:off x="4803276" y="2081136"/>
            <a:ext cx="20246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l</a:t>
            </a:r>
            <a:r>
              <a:rPr lang="en-US" altLang="ja-JP" sz="900" b="1" dirty="0"/>
              <a:t> VVIU20.1 genotypes (LG2)</a:t>
            </a:r>
            <a:endParaRPr lang="ja-JP" altLang="en-US" sz="900" b="1" dirty="0"/>
          </a:p>
        </p:txBody>
      </p:sp>
    </p:spTree>
    <p:extLst>
      <p:ext uri="{BB962C8B-B14F-4D97-AF65-F5344CB8AC3E}">
        <p14:creationId xmlns:p14="http://schemas.microsoft.com/office/powerpoint/2010/main" val="2400011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CE5852C2-A5DC-454A-8088-68CA1B61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7551" y="4527592"/>
            <a:ext cx="2393633" cy="192024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DFEF375-3A7C-404D-B5AC-E77A54378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9335" y="4527592"/>
            <a:ext cx="2340293" cy="1920240"/>
          </a:xfrm>
          <a:prstGeom prst="rect">
            <a:avLst/>
          </a:prstGeom>
        </p:spPr>
      </p:pic>
      <p:pic>
        <p:nvPicPr>
          <p:cNvPr id="96" name="図 95">
            <a:extLst>
              <a:ext uri="{FF2B5EF4-FFF2-40B4-BE49-F238E27FC236}">
                <a16:creationId xmlns:a16="http://schemas.microsoft.com/office/drawing/2014/main" id="{7687AD79-BAFE-4E27-B5B6-B4639565A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5210" y="4523014"/>
            <a:ext cx="2340293" cy="1920240"/>
          </a:xfrm>
          <a:prstGeom prst="rect">
            <a:avLst/>
          </a:prstGeom>
        </p:spPr>
      </p:pic>
      <p:pic>
        <p:nvPicPr>
          <p:cNvPr id="95" name="図 94">
            <a:extLst>
              <a:ext uri="{FF2B5EF4-FFF2-40B4-BE49-F238E27FC236}">
                <a16:creationId xmlns:a16="http://schemas.microsoft.com/office/drawing/2014/main" id="{09E57EB7-D68F-403F-A811-E936569313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4683" y="2389801"/>
            <a:ext cx="2340293" cy="1920240"/>
          </a:xfrm>
          <a:prstGeom prst="rect">
            <a:avLst/>
          </a:prstGeom>
        </p:spPr>
      </p:pic>
      <p:pic>
        <p:nvPicPr>
          <p:cNvPr id="94" name="図 93">
            <a:extLst>
              <a:ext uri="{FF2B5EF4-FFF2-40B4-BE49-F238E27FC236}">
                <a16:creationId xmlns:a16="http://schemas.microsoft.com/office/drawing/2014/main" id="{CA70ED2A-14AD-4ED6-BBF2-1A3A97E38E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2449" y="2412271"/>
            <a:ext cx="2393633" cy="1920240"/>
          </a:xfrm>
          <a:prstGeom prst="rect">
            <a:avLst/>
          </a:prstGeom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E4FAF29B-E6F1-4632-83C3-A5279D6289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5193" y="2412426"/>
            <a:ext cx="2340293" cy="192024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78FB7D2-F7A3-4D0B-9AAA-186D7A85E5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2369" y="342638"/>
            <a:ext cx="2340293" cy="192024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DA7C6A0-3236-4C18-82D0-7DF6B9403C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614" y="343598"/>
            <a:ext cx="2340293" cy="192024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70BE8F23-7CD0-42A5-A0EC-AFCDA098D0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39224" y="346491"/>
            <a:ext cx="2393633" cy="192024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D1C22782-3E56-40B5-882E-FE432701EC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38552" y="346756"/>
            <a:ext cx="2340293" cy="1920240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9D66D9C-3F29-4747-B21A-53CACCB63407}"/>
              </a:ext>
            </a:extLst>
          </p:cNvPr>
          <p:cNvSpPr txBox="1"/>
          <p:nvPr/>
        </p:nvSpPr>
        <p:spPr>
          <a:xfrm>
            <a:off x="217289" y="17297"/>
            <a:ext cx="18798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o</a:t>
            </a:r>
            <a:r>
              <a:rPr lang="en-US" altLang="ja-JP" sz="900" b="1" dirty="0"/>
              <a:t> VVIU20.1 genotypes (LG2)</a:t>
            </a:r>
            <a:endParaRPr lang="ja-JP" altLang="en-US" sz="900" b="1" dirty="0"/>
          </a:p>
        </p:txBody>
      </p:sp>
      <p:sp>
        <p:nvSpPr>
          <p:cNvPr id="15" name="テキスト ボックス 43">
            <a:extLst>
              <a:ext uri="{FF2B5EF4-FFF2-40B4-BE49-F238E27FC236}">
                <a16:creationId xmlns:a16="http://schemas.microsoft.com/office/drawing/2014/main" id="{17B6482E-2843-4AA5-8526-397A1DF0F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8038" y="555910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2" name="テキスト ボックス 43">
            <a:extLst>
              <a:ext uri="{FF2B5EF4-FFF2-40B4-BE49-F238E27FC236}">
                <a16:creationId xmlns:a16="http://schemas.microsoft.com/office/drawing/2014/main" id="{C8E617E2-452F-4A5E-A11E-45B201FAF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2229" y="965063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4420C15B-D0C7-4A87-B5B8-8C0D51F6D915}"/>
              </a:ext>
            </a:extLst>
          </p:cNvPr>
          <p:cNvSpPr txBox="1"/>
          <p:nvPr/>
        </p:nvSpPr>
        <p:spPr>
          <a:xfrm>
            <a:off x="594507" y="227844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387/387, CE: 415/430</a:t>
            </a:r>
            <a:endParaRPr lang="ja-JP" altLang="en-US" sz="900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2D48C37A-F1C9-49D3-8401-17F5B6810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1533" y="121845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DDC8FBE8-616A-42AF-B2B0-9FC3A33FA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250" y="557035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59C9BD9A-0EFF-4D2F-A861-7352D0743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6418" y="5491774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2" name="テキスト ボックス 43">
            <a:extLst>
              <a:ext uri="{FF2B5EF4-FFF2-40B4-BE49-F238E27FC236}">
                <a16:creationId xmlns:a16="http://schemas.microsoft.com/office/drawing/2014/main" id="{C63CB242-05B6-4DE8-84F3-84E37E3538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6873" y="4729374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63" name="テキスト ボックス 43">
            <a:extLst>
              <a:ext uri="{FF2B5EF4-FFF2-40B4-BE49-F238E27FC236}">
                <a16:creationId xmlns:a16="http://schemas.microsoft.com/office/drawing/2014/main" id="{7DC7C374-0056-4BA2-8F48-D4B342655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7735" y="1057048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cs typeface="Arial" panose="020B0604020202020204" pitchFamily="34" charset="0"/>
              </a:rPr>
              <a:t>β</a:t>
            </a:r>
            <a:endParaRPr lang="ja-JP" altLang="en-US" sz="1050" dirty="0">
              <a:cs typeface="Arial" panose="020B0604020202020204" pitchFamily="34" charset="0"/>
            </a:endParaRPr>
          </a:p>
        </p:txBody>
      </p:sp>
      <p:sp>
        <p:nvSpPr>
          <p:cNvPr id="69" name="テキスト ボックス 43">
            <a:extLst>
              <a:ext uri="{FF2B5EF4-FFF2-40B4-BE49-F238E27FC236}">
                <a16:creationId xmlns:a16="http://schemas.microsoft.com/office/drawing/2014/main" id="{C5FD2ADD-A431-47E1-9220-9E8630530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061" y="5280952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0511F40B-6FBE-4998-AFC9-CF6445EF5E80}"/>
              </a:ext>
            </a:extLst>
          </p:cNvPr>
          <p:cNvSpPr txBox="1"/>
          <p:nvPr/>
        </p:nvSpPr>
        <p:spPr>
          <a:xfrm>
            <a:off x="2494804" y="2066378"/>
            <a:ext cx="19303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p</a:t>
            </a:r>
            <a:r>
              <a:rPr lang="en-US" altLang="ja-JP" sz="900" b="1" dirty="0"/>
              <a:t> </a:t>
            </a:r>
            <a:r>
              <a:rPr lang="en-US" altLang="ja-JP" sz="900" b="1" dirty="0" err="1"/>
              <a:t>MYBHap</a:t>
            </a:r>
            <a:r>
              <a:rPr lang="en-US" altLang="ja-JP" sz="900" b="1" dirty="0"/>
              <a:t> genotypes (LG2)</a:t>
            </a:r>
            <a:endParaRPr lang="ja-JP" altLang="en-US" sz="900" b="1" dirty="0"/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6A61C324-8D69-478F-B95C-D667CC4E5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3866" y="1287701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20DF0276-70A8-46D2-A2FB-5BED75DE7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3053" y="5328040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822A7E1B-52BE-44CE-B19F-038E982BF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9974" y="5027362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2" name="テキスト ボックス 43">
            <a:extLst>
              <a:ext uri="{FF2B5EF4-FFF2-40B4-BE49-F238E27FC236}">
                <a16:creationId xmlns:a16="http://schemas.microsoft.com/office/drawing/2014/main" id="{3108CF16-2E5D-447D-88E1-3ED1AC8E3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6719" y="4835290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5DC89E02-16CF-42B1-92A1-78BBE86E9B9D}"/>
              </a:ext>
            </a:extLst>
          </p:cNvPr>
          <p:cNvSpPr txBox="1"/>
          <p:nvPr/>
        </p:nvSpPr>
        <p:spPr>
          <a:xfrm>
            <a:off x="2935793" y="2286412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A/A, CE: E1/E2</a:t>
            </a:r>
            <a:endParaRPr lang="ja-JP" altLang="en-US" sz="900" dirty="0"/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73EEFF28-1F52-4ED5-A417-1FC98C421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29" y="940816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03" name="テキスト ボックス 43">
            <a:extLst>
              <a:ext uri="{FF2B5EF4-FFF2-40B4-BE49-F238E27FC236}">
                <a16:creationId xmlns:a16="http://schemas.microsoft.com/office/drawing/2014/main" id="{5363752A-F023-4212-A7C0-FB7856EB3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5408" y="5402898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D6B1DA6-7E86-462A-8538-7A6D831C5F7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30007" y="2421588"/>
            <a:ext cx="2340293" cy="1920240"/>
          </a:xfrm>
          <a:prstGeom prst="rect">
            <a:avLst/>
          </a:prstGeom>
        </p:spPr>
      </p:pic>
      <p:sp>
        <p:nvSpPr>
          <p:cNvPr id="98" name="テキスト ボックス 43">
            <a:extLst>
              <a:ext uri="{FF2B5EF4-FFF2-40B4-BE49-F238E27FC236}">
                <a16:creationId xmlns:a16="http://schemas.microsoft.com/office/drawing/2014/main" id="{B36DFD2D-F3E6-409D-ADB3-C0AA23E60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2532" y="869631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2A34F651-03F6-428C-84BE-9B039E6E7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2311" y="1181865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07" name="テキスト ボックス 43">
            <a:extLst>
              <a:ext uri="{FF2B5EF4-FFF2-40B4-BE49-F238E27FC236}">
                <a16:creationId xmlns:a16="http://schemas.microsoft.com/office/drawing/2014/main" id="{0B27B165-7A11-4335-83AB-986E015EB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1739" y="2816066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163A1721-5581-42B9-AE6B-C11B49A73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043" y="3189101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6506A648-E593-4CCA-B55D-DBB181AD087B}"/>
              </a:ext>
            </a:extLst>
          </p:cNvPr>
          <p:cNvSpPr txBox="1"/>
          <p:nvPr/>
        </p:nvSpPr>
        <p:spPr>
          <a:xfrm>
            <a:off x="4731108" y="4178618"/>
            <a:ext cx="21041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q</a:t>
            </a:r>
            <a:r>
              <a:rPr lang="en-US" altLang="ja-JP" sz="900" b="1" dirty="0"/>
              <a:t> VMC6B11 genotypes (LG2)</a:t>
            </a:r>
            <a:endParaRPr lang="ja-JP" altLang="en-US" sz="900" b="1" dirty="0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1AAD8D00-4508-4F71-B0AC-A29C94053986}"/>
              </a:ext>
            </a:extLst>
          </p:cNvPr>
          <p:cNvSpPr txBox="1"/>
          <p:nvPr/>
        </p:nvSpPr>
        <p:spPr>
          <a:xfrm>
            <a:off x="5110970" y="4376639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98/113, CE: 93/100</a:t>
            </a:r>
            <a:endParaRPr lang="ja-JP" altLang="en-US" sz="900" dirty="0"/>
          </a:p>
        </p:txBody>
      </p:sp>
      <p:sp>
        <p:nvSpPr>
          <p:cNvPr id="75" name="テキスト ボックス 43">
            <a:extLst>
              <a:ext uri="{FF2B5EF4-FFF2-40B4-BE49-F238E27FC236}">
                <a16:creationId xmlns:a16="http://schemas.microsoft.com/office/drawing/2014/main" id="{443EB896-CF2E-4803-AB7E-9DF4661C7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732" y="2624542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2C40AB6F-E387-46DD-99CF-65D9E847B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509" y="2989779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pic>
        <p:nvPicPr>
          <p:cNvPr id="93" name="図 92">
            <a:extLst>
              <a:ext uri="{FF2B5EF4-FFF2-40B4-BE49-F238E27FC236}">
                <a16:creationId xmlns:a16="http://schemas.microsoft.com/office/drawing/2014/main" id="{00027F0C-2C30-4983-A5DF-C424C398CEE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32189" y="4527763"/>
            <a:ext cx="2340293" cy="1920240"/>
          </a:xfrm>
          <a:prstGeom prst="rect">
            <a:avLst/>
          </a:prstGeom>
        </p:spPr>
      </p:pic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48FDDF18-EAA3-4449-9F4E-C39C81B68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9693" y="5286241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99" name="テキスト ボックス 43">
            <a:extLst>
              <a:ext uri="{FF2B5EF4-FFF2-40B4-BE49-F238E27FC236}">
                <a16:creationId xmlns:a16="http://schemas.microsoft.com/office/drawing/2014/main" id="{779498BC-61F5-4D90-A62D-C92748939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9945" y="4915518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469753A2-E041-473D-BDF0-C351B87F7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503" y="5404351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04" name="テキスト ボックス 43">
            <a:extLst>
              <a:ext uri="{FF2B5EF4-FFF2-40B4-BE49-F238E27FC236}">
                <a16:creationId xmlns:a16="http://schemas.microsoft.com/office/drawing/2014/main" id="{57F5E0A3-9896-44B4-970C-5BEA7218D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755" y="5045058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B9B75584-3AA9-4D57-BA8F-3CE8E3E2A2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4798" y="327455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09" name="テキスト ボックス 43">
            <a:extLst>
              <a:ext uri="{FF2B5EF4-FFF2-40B4-BE49-F238E27FC236}">
                <a16:creationId xmlns:a16="http://schemas.microsoft.com/office/drawing/2014/main" id="{137D0B63-7CEB-4F84-B83F-954B9FAD8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5050" y="2995275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80F274CE-6D55-4A76-892D-4BA7F305D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4038" y="3358378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111" name="テキスト ボックス 43">
            <a:extLst>
              <a:ext uri="{FF2B5EF4-FFF2-40B4-BE49-F238E27FC236}">
                <a16:creationId xmlns:a16="http://schemas.microsoft.com/office/drawing/2014/main" id="{2D12702D-E55C-4B8A-A00A-56FF85084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4290" y="3101955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002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D53F7BA-8F2B-4AB3-B9B2-5FFA3E415C08}"/>
              </a:ext>
            </a:extLst>
          </p:cNvPr>
          <p:cNvSpPr txBox="1"/>
          <p:nvPr/>
        </p:nvSpPr>
        <p:spPr>
          <a:xfrm>
            <a:off x="210923" y="33338"/>
            <a:ext cx="20095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q</a:t>
            </a:r>
            <a:r>
              <a:rPr lang="en-US" altLang="ja-JP" sz="900" b="1" dirty="0"/>
              <a:t> VMC6B11 genotypes (LG2)</a:t>
            </a:r>
            <a:endParaRPr lang="ja-JP" altLang="en-US" sz="9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2BCD97B8-DDD1-426A-84FF-72D81E5A7D13}"/>
              </a:ext>
            </a:extLst>
          </p:cNvPr>
          <p:cNvSpPr txBox="1"/>
          <p:nvPr/>
        </p:nvSpPr>
        <p:spPr>
          <a:xfrm>
            <a:off x="590786" y="231359"/>
            <a:ext cx="1629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MA: 98/113, CE: 93/100</a:t>
            </a:r>
            <a:endParaRPr lang="ja-JP" altLang="en-US" sz="900" dirty="0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0758886-8B2C-44C1-9488-A03A6CC46A16}"/>
              </a:ext>
            </a:extLst>
          </p:cNvPr>
          <p:cNvSpPr/>
          <p:nvPr/>
        </p:nvSpPr>
        <p:spPr>
          <a:xfrm>
            <a:off x="210923" y="2750106"/>
            <a:ext cx="883924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altLang="ja-JP" b="1" dirty="0">
                <a:latin typeface="Arial" panose="020B0604020202020204" pitchFamily="34" charset="0"/>
                <a:ea typeface="ＭＳ 明朝" panose="02020609040205080304" pitchFamily="17" charset="-128"/>
              </a:rPr>
              <a:t>Fig. S3. </a:t>
            </a:r>
            <a:r>
              <a:rPr lang="en-US" altLang="ja-JP" b="1" dirty="0">
                <a:latin typeface="Arial" panose="020B0604020202020204" pitchFamily="34" charset="0"/>
                <a:ea typeface="ＭＳ 明朝" panose="02020609040205080304" pitchFamily="17" charset="-128"/>
              </a:rPr>
              <a:t>Box plot showing the volatiles concentrations for the genotypes of SSR markers and MYB haplotypes nearest to the QTL in the hybrid population (Pop AC). </a:t>
            </a:r>
            <a:r>
              <a:rPr lang="en-US" altLang="ja-JP" dirty="0">
                <a:latin typeface="Arial" panose="020B0604020202020204" pitchFamily="34" charset="0"/>
                <a:ea typeface="ＭＳ 明朝" panose="02020609040205080304" pitchFamily="17" charset="-128"/>
              </a:rPr>
              <a:t>Genotypes of the SSR markers were expressed as allele lengths in </a:t>
            </a:r>
            <a:r>
              <a:rPr lang="en-US" altLang="ja-JP" dirty="0" err="1">
                <a:latin typeface="Arial" panose="020B0604020202020204" pitchFamily="34" charset="0"/>
                <a:ea typeface="ＭＳ 明朝" panose="02020609040205080304" pitchFamily="17" charset="-128"/>
              </a:rPr>
              <a:t>bp.</a:t>
            </a:r>
            <a:r>
              <a:rPr lang="en-US" altLang="ja-JP" dirty="0">
                <a:latin typeface="Arial" panose="020B0604020202020204" pitchFamily="34" charset="0"/>
                <a:ea typeface="ＭＳ 明朝" panose="02020609040205080304" pitchFamily="17" charset="-128"/>
              </a:rPr>
              <a:t> Horizontal lines inside boxes show median values, whereas horizontal lines through boxes indicate means. Box height indicate 50% of the data. Different letters (α, β, γ) indicate that the values are significantly different at </a:t>
            </a:r>
            <a:r>
              <a:rPr lang="en-US" altLang="ja-JP" i="1" dirty="0">
                <a:latin typeface="Arial" panose="020B0604020202020204" pitchFamily="34" charset="0"/>
                <a:ea typeface="ＭＳ 明朝" panose="02020609040205080304" pitchFamily="17" charset="-128"/>
              </a:rPr>
              <a:t>P</a:t>
            </a:r>
            <a:r>
              <a:rPr lang="en-US" altLang="ja-JP" dirty="0">
                <a:latin typeface="Arial" panose="020B0604020202020204" pitchFamily="34" charset="0"/>
                <a:ea typeface="ＭＳ 明朝" panose="02020609040205080304" pitchFamily="17" charset="-128"/>
              </a:rPr>
              <a:t> &lt; 0.05 by Tukey’s HSD. MA: “Muscat of Alexandria”, CE: “Campbell Early”.</a:t>
            </a:r>
            <a:endParaRPr lang="ja-JP" altLang="ja-JP" sz="2000" dirty="0">
              <a:latin typeface="Times New Roman" panose="02020603050405020304" pitchFamily="18" charset="0"/>
              <a:ea typeface="ＭＳ 明朝" panose="02020609040205080304" pitchFamily="17" charset="-128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54C06106-2D76-4110-B6E4-B233D36D0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22" y="411578"/>
            <a:ext cx="2340293" cy="1920240"/>
          </a:xfrm>
          <a:prstGeom prst="rect">
            <a:avLst/>
          </a:prstGeom>
        </p:spPr>
      </p:pic>
      <p:sp>
        <p:nvSpPr>
          <p:cNvPr id="22" name="テキスト ボックス 22">
            <a:extLst>
              <a:ext uri="{FF2B5EF4-FFF2-40B4-BE49-F238E27FC236}">
                <a16:creationId xmlns:a16="http://schemas.microsoft.com/office/drawing/2014/main" id="{1E69B8F4-98A6-4638-ABD1-1D1848B33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1616" y="1193597"/>
            <a:ext cx="3587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3" name="テキスト ボックス 44">
            <a:extLst>
              <a:ext uri="{FF2B5EF4-FFF2-40B4-BE49-F238E27FC236}">
                <a16:creationId xmlns:a16="http://schemas.microsoft.com/office/drawing/2014/main" id="{46A070ED-9423-42A1-8CE3-A05F5DAFC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3237" y="1033862"/>
            <a:ext cx="2143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γ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5" name="テキスト ボックス 44">
            <a:extLst>
              <a:ext uri="{FF2B5EF4-FFF2-40B4-BE49-F238E27FC236}">
                <a16:creationId xmlns:a16="http://schemas.microsoft.com/office/drawing/2014/main" id="{1C490884-9C60-494A-891B-9D6EE2541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419" y="1133622"/>
            <a:ext cx="34548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βγ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2A616AE-E8FC-4513-886D-F65D84110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900" y="1324566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D45BBF43-6E1B-4CB4-939E-07A8B8DAD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642" y="417505"/>
            <a:ext cx="2340293" cy="1920240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2FE530F7-D06A-4114-B7FB-D2F46FCE7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0773" y="426051"/>
            <a:ext cx="2340293" cy="1920240"/>
          </a:xfrm>
          <a:prstGeom prst="rect">
            <a:avLst/>
          </a:prstGeom>
        </p:spPr>
      </p:pic>
      <p:sp>
        <p:nvSpPr>
          <p:cNvPr id="31" name="テキスト ボックス 43">
            <a:extLst>
              <a:ext uri="{FF2B5EF4-FFF2-40B4-BE49-F238E27FC236}">
                <a16:creationId xmlns:a16="http://schemas.microsoft.com/office/drawing/2014/main" id="{4368E411-BCBB-4753-BAA4-E969AFA9F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1069" y="1238310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2" name="テキスト ボックス 22">
            <a:extLst>
              <a:ext uri="{FF2B5EF4-FFF2-40B4-BE49-F238E27FC236}">
                <a16:creationId xmlns:a16="http://schemas.microsoft.com/office/drawing/2014/main" id="{B0A08D89-56FF-4428-8321-4F0D51E1A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9499" y="1332204"/>
            <a:ext cx="3587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3" name="テキスト ボックス 44">
            <a:extLst>
              <a:ext uri="{FF2B5EF4-FFF2-40B4-BE49-F238E27FC236}">
                <a16:creationId xmlns:a16="http://schemas.microsoft.com/office/drawing/2014/main" id="{80759548-630F-45C4-977E-8C749B367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9047" y="844339"/>
            <a:ext cx="2143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γ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56B744E9-A162-46C7-B27F-2CA2429BE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8625" y="1506443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5" name="テキスト ボックス 43">
            <a:extLst>
              <a:ext uri="{FF2B5EF4-FFF2-40B4-BE49-F238E27FC236}">
                <a16:creationId xmlns:a16="http://schemas.microsoft.com/office/drawing/2014/main" id="{FA6EEEE8-AA8D-4038-AA7E-86A171310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0864" y="1171635"/>
            <a:ext cx="214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6" name="テキスト ボックス 22">
            <a:extLst>
              <a:ext uri="{FF2B5EF4-FFF2-40B4-BE49-F238E27FC236}">
                <a16:creationId xmlns:a16="http://schemas.microsoft.com/office/drawing/2014/main" id="{761B4268-C38A-4BC9-95D4-41FD03E410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8344" y="1208379"/>
            <a:ext cx="3587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αβ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7" name="テキスト ボックス 44">
            <a:extLst>
              <a:ext uri="{FF2B5EF4-FFF2-40B4-BE49-F238E27FC236}">
                <a16:creationId xmlns:a16="http://schemas.microsoft.com/office/drawing/2014/main" id="{1262E389-8B8B-497B-94CF-98D416810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7119" y="672889"/>
            <a:ext cx="2143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γ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C6393A5-8C74-478D-A1B5-E231EC557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7945" y="1468343"/>
            <a:ext cx="2143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100" dirty="0">
                <a:cs typeface="Arial" panose="020B0604020202020204" pitchFamily="34" charset="0"/>
              </a:rPr>
              <a:t>α</a:t>
            </a:r>
            <a:endParaRPr lang="ja-JP" altLang="en-US" sz="11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38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4744</TotalTime>
  <Words>667</Words>
  <Application>Microsoft Office PowerPoint</Application>
  <PresentationFormat>ユーザー設定</PresentationFormat>
  <Paragraphs>308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ＭＳ Ｐゴシック</vt:lpstr>
      <vt:lpstr>ＭＳ 明朝</vt:lpstr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成分解析 原料G</dc:creator>
  <cp:lastModifiedBy>小山　和哉</cp:lastModifiedBy>
  <cp:revision>278</cp:revision>
  <cp:lastPrinted>2022-03-14T21:24:49Z</cp:lastPrinted>
  <dcterms:created xsi:type="dcterms:W3CDTF">2020-05-03T03:22:39Z</dcterms:created>
  <dcterms:modified xsi:type="dcterms:W3CDTF">2022-06-05T11:59:21Z</dcterms:modified>
</cp:coreProperties>
</file>