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952"/>
  </p:normalViewPr>
  <p:slideViewPr>
    <p:cSldViewPr snapToGrid="0" snapToObjects="1">
      <p:cViewPr varScale="1">
        <p:scale>
          <a:sx n="112" d="100"/>
          <a:sy n="112" d="100"/>
        </p:scale>
        <p:origin x="1544" y="176"/>
      </p:cViewPr>
      <p:guideLst>
        <p:guide orient="horz" pos="2137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82241-6E37-1440-8163-A8AF6A742821}" type="datetimeFigureOut">
              <a:rPr lang="en-KE" smtClean="0"/>
              <a:t>18/02/2021</a:t>
            </a:fld>
            <a:endParaRPr lang="en-K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DDBA1-BCA5-954F-AF6B-D04F69688832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4231242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82241-6E37-1440-8163-A8AF6A742821}" type="datetimeFigureOut">
              <a:rPr lang="en-KE" smtClean="0"/>
              <a:t>18/02/2021</a:t>
            </a:fld>
            <a:endParaRPr lang="en-K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DDBA1-BCA5-954F-AF6B-D04F69688832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2339238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82241-6E37-1440-8163-A8AF6A742821}" type="datetimeFigureOut">
              <a:rPr lang="en-KE" smtClean="0"/>
              <a:t>18/02/2021</a:t>
            </a:fld>
            <a:endParaRPr lang="en-K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DDBA1-BCA5-954F-AF6B-D04F69688832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3648776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82241-6E37-1440-8163-A8AF6A742821}" type="datetimeFigureOut">
              <a:rPr lang="en-KE" smtClean="0"/>
              <a:t>18/02/2021</a:t>
            </a:fld>
            <a:endParaRPr lang="en-K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DDBA1-BCA5-954F-AF6B-D04F69688832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1528346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82241-6E37-1440-8163-A8AF6A742821}" type="datetimeFigureOut">
              <a:rPr lang="en-KE" smtClean="0"/>
              <a:t>18/02/2021</a:t>
            </a:fld>
            <a:endParaRPr lang="en-K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DDBA1-BCA5-954F-AF6B-D04F69688832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3022900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82241-6E37-1440-8163-A8AF6A742821}" type="datetimeFigureOut">
              <a:rPr lang="en-KE" smtClean="0"/>
              <a:t>18/02/2021</a:t>
            </a:fld>
            <a:endParaRPr lang="en-K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DDBA1-BCA5-954F-AF6B-D04F69688832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935566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82241-6E37-1440-8163-A8AF6A742821}" type="datetimeFigureOut">
              <a:rPr lang="en-KE" smtClean="0"/>
              <a:t>18/02/2021</a:t>
            </a:fld>
            <a:endParaRPr lang="en-K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DDBA1-BCA5-954F-AF6B-D04F69688832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4003920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82241-6E37-1440-8163-A8AF6A742821}" type="datetimeFigureOut">
              <a:rPr lang="en-KE" smtClean="0"/>
              <a:t>18/02/2021</a:t>
            </a:fld>
            <a:endParaRPr lang="en-K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DDBA1-BCA5-954F-AF6B-D04F69688832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2698686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82241-6E37-1440-8163-A8AF6A742821}" type="datetimeFigureOut">
              <a:rPr lang="en-KE" smtClean="0"/>
              <a:t>18/02/2021</a:t>
            </a:fld>
            <a:endParaRPr lang="en-K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DDBA1-BCA5-954F-AF6B-D04F69688832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1780441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82241-6E37-1440-8163-A8AF6A742821}" type="datetimeFigureOut">
              <a:rPr lang="en-KE" smtClean="0"/>
              <a:t>18/02/2021</a:t>
            </a:fld>
            <a:endParaRPr lang="en-K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DDBA1-BCA5-954F-AF6B-D04F69688832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1295415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82241-6E37-1440-8163-A8AF6A742821}" type="datetimeFigureOut">
              <a:rPr lang="en-KE" smtClean="0"/>
              <a:t>18/02/2021</a:t>
            </a:fld>
            <a:endParaRPr lang="en-K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DDBA1-BCA5-954F-AF6B-D04F69688832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1922080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E82241-6E37-1440-8163-A8AF6A742821}" type="datetimeFigureOut">
              <a:rPr lang="en-KE" smtClean="0"/>
              <a:t>18/02/2021</a:t>
            </a:fld>
            <a:endParaRPr lang="en-K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K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DDBA1-BCA5-954F-AF6B-D04F69688832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2338738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7.png"/><Relationship Id="rId3" Type="http://schemas.openxmlformats.org/officeDocument/2006/relationships/image" Target="../media/image2.svg"/><Relationship Id="rId21" Type="http://schemas.openxmlformats.org/officeDocument/2006/relationships/image" Target="../media/image20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6.sv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10" Type="http://schemas.openxmlformats.org/officeDocument/2006/relationships/image" Target="../media/image9.png"/><Relationship Id="rId19" Type="http://schemas.openxmlformats.org/officeDocument/2006/relationships/image" Target="../media/image18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Rounded Rectangle 114">
            <a:extLst>
              <a:ext uri="{FF2B5EF4-FFF2-40B4-BE49-F238E27FC236}">
                <a16:creationId xmlns:a16="http://schemas.microsoft.com/office/drawing/2014/main" id="{20017D64-FD1B-AD49-99DD-E2D458285CEB}"/>
              </a:ext>
            </a:extLst>
          </p:cNvPr>
          <p:cNvSpPr/>
          <p:nvPr/>
        </p:nvSpPr>
        <p:spPr>
          <a:xfrm>
            <a:off x="1139687" y="2298480"/>
            <a:ext cx="2543175" cy="430888"/>
          </a:xfrm>
          <a:prstGeom prst="round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K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 wealth groups</a:t>
            </a:r>
          </a:p>
        </p:txBody>
      </p:sp>
      <p:sp>
        <p:nvSpPr>
          <p:cNvPr id="116" name="Rounded Rectangle 115">
            <a:extLst>
              <a:ext uri="{FF2B5EF4-FFF2-40B4-BE49-F238E27FC236}">
                <a16:creationId xmlns:a16="http://schemas.microsoft.com/office/drawing/2014/main" id="{EA95411D-A56E-274A-8E32-FFFEE2EF30F8}"/>
              </a:ext>
            </a:extLst>
          </p:cNvPr>
          <p:cNvSpPr/>
          <p:nvPr/>
        </p:nvSpPr>
        <p:spPr>
          <a:xfrm>
            <a:off x="1139689" y="1182715"/>
            <a:ext cx="3432312" cy="501352"/>
          </a:xfrm>
          <a:prstGeom prst="round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K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 classes of </a:t>
            </a:r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neighbourhoods</a:t>
            </a:r>
            <a:endParaRPr lang="en-KE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8" name="Rounded Rectangle 117">
            <a:extLst>
              <a:ext uri="{FF2B5EF4-FFF2-40B4-BE49-F238E27FC236}">
                <a16:creationId xmlns:a16="http://schemas.microsoft.com/office/drawing/2014/main" id="{3606E3B2-BF45-704B-9E10-BF4F40ECED65}"/>
              </a:ext>
            </a:extLst>
          </p:cNvPr>
          <p:cNvSpPr/>
          <p:nvPr/>
        </p:nvSpPr>
        <p:spPr>
          <a:xfrm>
            <a:off x="1139688" y="76963"/>
            <a:ext cx="3591680" cy="438330"/>
          </a:xfrm>
          <a:prstGeom prst="round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Nairobi city</a:t>
            </a:r>
            <a:endParaRPr lang="en-KE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0" name="Straight Arrow Connector 119">
            <a:extLst>
              <a:ext uri="{FF2B5EF4-FFF2-40B4-BE49-F238E27FC236}">
                <a16:creationId xmlns:a16="http://schemas.microsoft.com/office/drawing/2014/main" id="{A018DF21-69CE-A74A-9511-C0F2D13F6D76}"/>
              </a:ext>
            </a:extLst>
          </p:cNvPr>
          <p:cNvCxnSpPr>
            <a:cxnSpLocks/>
          </p:cNvCxnSpPr>
          <p:nvPr/>
        </p:nvCxnSpPr>
        <p:spPr>
          <a:xfrm flipH="1" flipV="1">
            <a:off x="2325541" y="2743658"/>
            <a:ext cx="4668" cy="683252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>
            <a:extLst>
              <a:ext uri="{FF2B5EF4-FFF2-40B4-BE49-F238E27FC236}">
                <a16:creationId xmlns:a16="http://schemas.microsoft.com/office/drawing/2014/main" id="{3A360418-C325-2246-9611-8E3183A9C24A}"/>
              </a:ext>
            </a:extLst>
          </p:cNvPr>
          <p:cNvCxnSpPr>
            <a:cxnSpLocks/>
          </p:cNvCxnSpPr>
          <p:nvPr/>
        </p:nvCxnSpPr>
        <p:spPr>
          <a:xfrm flipV="1">
            <a:off x="2309075" y="1728568"/>
            <a:ext cx="0" cy="555623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>
            <a:extLst>
              <a:ext uri="{FF2B5EF4-FFF2-40B4-BE49-F238E27FC236}">
                <a16:creationId xmlns:a16="http://schemas.microsoft.com/office/drawing/2014/main" id="{F0F616D1-883B-EC41-BADA-8E69A98C1D1A}"/>
              </a:ext>
            </a:extLst>
          </p:cNvPr>
          <p:cNvCxnSpPr>
            <a:cxnSpLocks/>
          </p:cNvCxnSpPr>
          <p:nvPr/>
        </p:nvCxnSpPr>
        <p:spPr>
          <a:xfrm flipV="1">
            <a:off x="2293846" y="551380"/>
            <a:ext cx="0" cy="631334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TextBox 127">
            <a:extLst>
              <a:ext uri="{FF2B5EF4-FFF2-40B4-BE49-F238E27FC236}">
                <a16:creationId xmlns:a16="http://schemas.microsoft.com/office/drawing/2014/main" id="{79752C8F-3B1D-AF47-8C5A-0D3D02420261}"/>
              </a:ext>
            </a:extLst>
          </p:cNvPr>
          <p:cNvSpPr txBox="1"/>
          <p:nvPr/>
        </p:nvSpPr>
        <p:spPr>
          <a:xfrm>
            <a:off x="2411274" y="616784"/>
            <a:ext cx="2743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>
                <a:solidFill>
                  <a:schemeClr val="accent5">
                    <a:lumMod val="75000"/>
                  </a:schemeClr>
                </a:solidFill>
              </a:rPr>
              <a:t>Geospatial </a:t>
            </a:r>
            <a:r>
              <a:rPr lang="en-KE" sz="1200" i="1">
                <a:solidFill>
                  <a:schemeClr val="accent5">
                    <a:lumMod val="75000"/>
                  </a:schemeClr>
                </a:solidFill>
              </a:rPr>
              <a:t>data used  to divide the city into 17 neighborhoods </a:t>
            </a:r>
            <a:endParaRPr lang="en-KE" sz="1200" i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956358A7-F0C2-BA46-A321-550EE35BAD20}"/>
              </a:ext>
            </a:extLst>
          </p:cNvPr>
          <p:cNvSpPr/>
          <p:nvPr/>
        </p:nvSpPr>
        <p:spPr>
          <a:xfrm>
            <a:off x="2373284" y="1826263"/>
            <a:ext cx="355814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i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The 17 classes of neighbourhoods were ranked by average income and merged into seven wealth groups </a:t>
            </a:r>
            <a:endParaRPr lang="en-KE" sz="1100" i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77DA2A75-CB34-6844-8F82-6985446776CA}"/>
              </a:ext>
            </a:extLst>
          </p:cNvPr>
          <p:cNvSpPr txBox="1"/>
          <p:nvPr/>
        </p:nvSpPr>
        <p:spPr>
          <a:xfrm>
            <a:off x="6083528" y="859548"/>
            <a:ext cx="29868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KE" dirty="0"/>
              <a:t>Straification of 99 Households by livestock keeping practices </a:t>
            </a:r>
          </a:p>
        </p:txBody>
      </p:sp>
      <p:grpSp>
        <p:nvGrpSpPr>
          <p:cNvPr id="215" name="Group 214">
            <a:extLst>
              <a:ext uri="{FF2B5EF4-FFF2-40B4-BE49-F238E27FC236}">
                <a16:creationId xmlns:a16="http://schemas.microsoft.com/office/drawing/2014/main" id="{89255253-596D-6649-943A-EE71A1026E3A}"/>
              </a:ext>
            </a:extLst>
          </p:cNvPr>
          <p:cNvGrpSpPr/>
          <p:nvPr/>
        </p:nvGrpSpPr>
        <p:grpSpPr>
          <a:xfrm>
            <a:off x="120717" y="3446358"/>
            <a:ext cx="4949509" cy="2509563"/>
            <a:chOff x="120717" y="3203462"/>
            <a:chExt cx="4949509" cy="2509563"/>
          </a:xfrm>
        </p:grpSpPr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E8EC94DD-DDEF-0843-BF74-6CD142234DA3}"/>
                </a:ext>
              </a:extLst>
            </p:cNvPr>
            <p:cNvGrpSpPr/>
            <p:nvPr/>
          </p:nvGrpSpPr>
          <p:grpSpPr>
            <a:xfrm>
              <a:off x="120717" y="3203462"/>
              <a:ext cx="4949509" cy="2471586"/>
              <a:chOff x="778933" y="3428881"/>
              <a:chExt cx="3793067" cy="2113999"/>
            </a:xfrm>
          </p:grpSpPr>
          <p:sp>
            <p:nvSpPr>
              <p:cNvPr id="75" name="Rounded Rectangle 74">
                <a:extLst>
                  <a:ext uri="{FF2B5EF4-FFF2-40B4-BE49-F238E27FC236}">
                    <a16:creationId xmlns:a16="http://schemas.microsoft.com/office/drawing/2014/main" id="{A0377E2B-A057-4D4E-8AAC-43494A030381}"/>
                  </a:ext>
                </a:extLst>
              </p:cNvPr>
              <p:cNvSpPr/>
              <p:nvPr/>
            </p:nvSpPr>
            <p:spPr>
              <a:xfrm>
                <a:off x="3345183" y="3943452"/>
                <a:ext cx="1155336" cy="1290115"/>
              </a:xfrm>
              <a:prstGeom prst="roundRect">
                <a:avLst/>
              </a:prstGeom>
              <a:solidFill>
                <a:schemeClr val="bg1"/>
              </a:solidFill>
              <a:ln w="19050">
                <a:solidFill>
                  <a:srgbClr val="00B050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KE"/>
              </a:p>
            </p:txBody>
          </p:sp>
          <p:sp>
            <p:nvSpPr>
              <p:cNvPr id="74" name="Rounded Rectangle 73">
                <a:extLst>
                  <a:ext uri="{FF2B5EF4-FFF2-40B4-BE49-F238E27FC236}">
                    <a16:creationId xmlns:a16="http://schemas.microsoft.com/office/drawing/2014/main" id="{201E73EF-F2DD-A144-ADDB-3BAA03497997}"/>
                  </a:ext>
                </a:extLst>
              </p:cNvPr>
              <p:cNvSpPr/>
              <p:nvPr/>
            </p:nvSpPr>
            <p:spPr>
              <a:xfrm>
                <a:off x="2143547" y="3952597"/>
                <a:ext cx="1155336" cy="1290115"/>
              </a:xfrm>
              <a:prstGeom prst="roundRect">
                <a:avLst/>
              </a:prstGeom>
              <a:solidFill>
                <a:schemeClr val="bg1"/>
              </a:solidFill>
              <a:ln w="19050">
                <a:solidFill>
                  <a:srgbClr val="00B050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KE"/>
              </a:p>
            </p:txBody>
          </p:sp>
          <p:sp>
            <p:nvSpPr>
              <p:cNvPr id="67" name="Rounded Rectangle 66">
                <a:extLst>
                  <a:ext uri="{FF2B5EF4-FFF2-40B4-BE49-F238E27FC236}">
                    <a16:creationId xmlns:a16="http://schemas.microsoft.com/office/drawing/2014/main" id="{FA151FEF-E018-6E4B-97E5-D7BE97BFB241}"/>
                  </a:ext>
                </a:extLst>
              </p:cNvPr>
              <p:cNvSpPr/>
              <p:nvPr/>
            </p:nvSpPr>
            <p:spPr>
              <a:xfrm>
                <a:off x="960699" y="3949728"/>
                <a:ext cx="1155336" cy="1290115"/>
              </a:xfrm>
              <a:prstGeom prst="roundRect">
                <a:avLst/>
              </a:prstGeom>
              <a:solidFill>
                <a:schemeClr val="bg1"/>
              </a:solidFill>
              <a:ln w="19050">
                <a:solidFill>
                  <a:srgbClr val="00B050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KE"/>
              </a:p>
            </p:txBody>
          </p:sp>
          <p:grpSp>
            <p:nvGrpSpPr>
              <p:cNvPr id="54" name="Group 53">
                <a:extLst>
                  <a:ext uri="{FF2B5EF4-FFF2-40B4-BE49-F238E27FC236}">
                    <a16:creationId xmlns:a16="http://schemas.microsoft.com/office/drawing/2014/main" id="{F0369400-2BA7-9A4A-A488-B55A7BE2855C}"/>
                  </a:ext>
                </a:extLst>
              </p:cNvPr>
              <p:cNvGrpSpPr/>
              <p:nvPr/>
            </p:nvGrpSpPr>
            <p:grpSpPr>
              <a:xfrm>
                <a:off x="3505278" y="3852530"/>
                <a:ext cx="914400" cy="994664"/>
                <a:chOff x="833443" y="1700418"/>
                <a:chExt cx="914400" cy="994664"/>
              </a:xfrm>
            </p:grpSpPr>
            <p:pic>
              <p:nvPicPr>
                <p:cNvPr id="55" name="Graphic 54" descr="House outline">
                  <a:extLst>
                    <a:ext uri="{FF2B5EF4-FFF2-40B4-BE49-F238E27FC236}">
                      <a16:creationId xmlns:a16="http://schemas.microsoft.com/office/drawing/2014/main" id="{160118DA-0290-EA4A-8979-FD9E80F4E2D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33443" y="1700418"/>
                  <a:ext cx="914400" cy="994664"/>
                </a:xfrm>
                <a:prstGeom prst="rect">
                  <a:avLst/>
                </a:prstGeom>
              </p:spPr>
            </p:pic>
            <p:sp>
              <p:nvSpPr>
                <p:cNvPr id="56" name="TextBox 55">
                  <a:extLst>
                    <a:ext uri="{FF2B5EF4-FFF2-40B4-BE49-F238E27FC236}">
                      <a16:creationId xmlns:a16="http://schemas.microsoft.com/office/drawing/2014/main" id="{0AE725B6-254D-7C44-BB6C-687009AAFFC3}"/>
                    </a:ext>
                  </a:extLst>
                </p:cNvPr>
                <p:cNvSpPr txBox="1"/>
                <p:nvPr/>
              </p:nvSpPr>
              <p:spPr>
                <a:xfrm>
                  <a:off x="1080441" y="2057302"/>
                  <a:ext cx="590199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400" b="1" dirty="0">
                      <a:solidFill>
                        <a:srgbClr val="C00000"/>
                      </a:solidFill>
                    </a:rPr>
                    <a:t>HH3</a:t>
                  </a:r>
                </a:p>
              </p:txBody>
            </p:sp>
          </p:grpSp>
          <p:grpSp>
            <p:nvGrpSpPr>
              <p:cNvPr id="70" name="Group 69">
                <a:extLst>
                  <a:ext uri="{FF2B5EF4-FFF2-40B4-BE49-F238E27FC236}">
                    <a16:creationId xmlns:a16="http://schemas.microsoft.com/office/drawing/2014/main" id="{754F06D3-656D-4849-AD98-E3B9F0B21A94}"/>
                  </a:ext>
                </a:extLst>
              </p:cNvPr>
              <p:cNvGrpSpPr/>
              <p:nvPr/>
            </p:nvGrpSpPr>
            <p:grpSpPr>
              <a:xfrm>
                <a:off x="1012819" y="3871028"/>
                <a:ext cx="1053337" cy="1354173"/>
                <a:chOff x="1116994" y="3952053"/>
                <a:chExt cx="1053337" cy="1354173"/>
              </a:xfrm>
            </p:grpSpPr>
            <p:grpSp>
              <p:nvGrpSpPr>
                <p:cNvPr id="50" name="Group 49">
                  <a:extLst>
                    <a:ext uri="{FF2B5EF4-FFF2-40B4-BE49-F238E27FC236}">
                      <a16:creationId xmlns:a16="http://schemas.microsoft.com/office/drawing/2014/main" id="{6BBF136E-589A-2C4F-8C63-4BA6ED3D28FD}"/>
                    </a:ext>
                  </a:extLst>
                </p:cNvPr>
                <p:cNvGrpSpPr/>
                <p:nvPr/>
              </p:nvGrpSpPr>
              <p:grpSpPr>
                <a:xfrm>
                  <a:off x="1116994" y="3952053"/>
                  <a:ext cx="914400" cy="914400"/>
                  <a:chOff x="597426" y="1717296"/>
                  <a:chExt cx="914400" cy="914400"/>
                </a:xfrm>
              </p:grpSpPr>
              <p:pic>
                <p:nvPicPr>
                  <p:cNvPr id="49" name="Graphic 48" descr="House outline">
                    <a:extLst>
                      <a:ext uri="{FF2B5EF4-FFF2-40B4-BE49-F238E27FC236}">
                        <a16:creationId xmlns:a16="http://schemas.microsoft.com/office/drawing/2014/main" id="{DAFAFCED-79F3-044B-82B9-AE8689E9FFE5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2">
                    <a:extLst>
                      <a:ext uri="{96DAC541-7B7A-43D3-8B79-37D633B846F1}">
                        <asvg:svgBlip xmlns:asvg="http://schemas.microsoft.com/office/drawing/2016/SVG/main" r:embed="rId3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597426" y="1717296"/>
                    <a:ext cx="914400" cy="914400"/>
                  </a:xfrm>
                  <a:prstGeom prst="rect">
                    <a:avLst/>
                  </a:prstGeom>
                </p:spPr>
              </p:pic>
              <p:sp>
                <p:nvSpPr>
                  <p:cNvPr id="10" name="TextBox 9">
                    <a:extLst>
                      <a:ext uri="{FF2B5EF4-FFF2-40B4-BE49-F238E27FC236}">
                        <a16:creationId xmlns:a16="http://schemas.microsoft.com/office/drawing/2014/main" id="{40E1738A-B637-C449-AA93-593254F46D78}"/>
                      </a:ext>
                    </a:extLst>
                  </p:cNvPr>
                  <p:cNvSpPr txBox="1"/>
                  <p:nvPr/>
                </p:nvSpPr>
                <p:spPr>
                  <a:xfrm>
                    <a:off x="875184" y="2052180"/>
                    <a:ext cx="590199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400" b="1" dirty="0">
                        <a:solidFill>
                          <a:srgbClr val="C00000"/>
                        </a:solidFill>
                      </a:rPr>
                      <a:t>HH1</a:t>
                    </a:r>
                  </a:p>
                </p:txBody>
              </p:sp>
            </p:grpSp>
            <p:pic>
              <p:nvPicPr>
                <p:cNvPr id="58" name="Graphic 57" descr="Cow with solid fill">
                  <a:extLst>
                    <a:ext uri="{FF2B5EF4-FFF2-40B4-BE49-F238E27FC236}">
                      <a16:creationId xmlns:a16="http://schemas.microsoft.com/office/drawing/2014/main" id="{DEA2E92F-1F0C-FF42-8E44-7F3BB1FACA9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465201" y="4850897"/>
                  <a:ext cx="352564" cy="446820"/>
                </a:xfrm>
                <a:prstGeom prst="rect">
                  <a:avLst/>
                </a:prstGeom>
              </p:spPr>
            </p:pic>
            <p:pic>
              <p:nvPicPr>
                <p:cNvPr id="60" name="Graphic 59" descr="Pig with solid fill">
                  <a:extLst>
                    <a:ext uri="{FF2B5EF4-FFF2-40B4-BE49-F238E27FC236}">
                      <a16:creationId xmlns:a16="http://schemas.microsoft.com/office/drawing/2014/main" id="{DDFD4CBB-58B0-024F-A72C-B0E4D64158C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>
                  <a:extLst>
                    <a:ext uri="{96DAC541-7B7A-43D3-8B79-37D633B846F1}">
                      <asvg:svgBlip xmlns:asvg="http://schemas.microsoft.com/office/drawing/2016/SVG/main" r:embed="rId7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794615" y="4830065"/>
                  <a:ext cx="375716" cy="476161"/>
                </a:xfrm>
                <a:prstGeom prst="rect">
                  <a:avLst/>
                </a:prstGeom>
              </p:spPr>
            </p:pic>
          </p:grpSp>
          <p:grpSp>
            <p:nvGrpSpPr>
              <p:cNvPr id="73" name="Group 72">
                <a:extLst>
                  <a:ext uri="{FF2B5EF4-FFF2-40B4-BE49-F238E27FC236}">
                    <a16:creationId xmlns:a16="http://schemas.microsoft.com/office/drawing/2014/main" id="{E1782B1C-0981-1745-97CF-A5C3D7198EC8}"/>
                  </a:ext>
                </a:extLst>
              </p:cNvPr>
              <p:cNvGrpSpPr/>
              <p:nvPr/>
            </p:nvGrpSpPr>
            <p:grpSpPr>
              <a:xfrm>
                <a:off x="2214950" y="3876128"/>
                <a:ext cx="1065831" cy="1395511"/>
                <a:chOff x="2295975" y="4061325"/>
                <a:chExt cx="1065831" cy="1395511"/>
              </a:xfrm>
            </p:grpSpPr>
            <p:grpSp>
              <p:nvGrpSpPr>
                <p:cNvPr id="51" name="Group 50">
                  <a:extLst>
                    <a:ext uri="{FF2B5EF4-FFF2-40B4-BE49-F238E27FC236}">
                      <a16:creationId xmlns:a16="http://schemas.microsoft.com/office/drawing/2014/main" id="{E42F42EB-6CB2-2444-8519-332ACB1FE538}"/>
                    </a:ext>
                  </a:extLst>
                </p:cNvPr>
                <p:cNvGrpSpPr/>
                <p:nvPr/>
              </p:nvGrpSpPr>
              <p:grpSpPr>
                <a:xfrm>
                  <a:off x="2295975" y="4061325"/>
                  <a:ext cx="914400" cy="914400"/>
                  <a:chOff x="617952" y="1729646"/>
                  <a:chExt cx="914400" cy="914400"/>
                </a:xfrm>
              </p:grpSpPr>
              <p:sp>
                <p:nvSpPr>
                  <p:cNvPr id="53" name="TextBox 52">
                    <a:extLst>
                      <a:ext uri="{FF2B5EF4-FFF2-40B4-BE49-F238E27FC236}">
                        <a16:creationId xmlns:a16="http://schemas.microsoft.com/office/drawing/2014/main" id="{85803C79-7299-1943-B584-CB3EE2F59E72}"/>
                      </a:ext>
                    </a:extLst>
                  </p:cNvPr>
                  <p:cNvSpPr txBox="1"/>
                  <p:nvPr/>
                </p:nvSpPr>
                <p:spPr>
                  <a:xfrm>
                    <a:off x="875184" y="2052180"/>
                    <a:ext cx="590199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400" b="1" dirty="0">
                        <a:solidFill>
                          <a:srgbClr val="C00000"/>
                        </a:solidFill>
                      </a:rPr>
                      <a:t>HH2</a:t>
                    </a:r>
                  </a:p>
                </p:txBody>
              </p:sp>
              <p:pic>
                <p:nvPicPr>
                  <p:cNvPr id="52" name="Graphic 51" descr="House outline">
                    <a:extLst>
                      <a:ext uri="{FF2B5EF4-FFF2-40B4-BE49-F238E27FC236}">
                        <a16:creationId xmlns:a16="http://schemas.microsoft.com/office/drawing/2014/main" id="{06CE28B7-B7B4-C241-83F2-A6FF7F1718D1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2">
                    <a:extLst>
                      <a:ext uri="{96DAC541-7B7A-43D3-8B79-37D633B846F1}">
                        <asvg:svgBlip xmlns:asvg="http://schemas.microsoft.com/office/drawing/2016/SVG/main" r:embed="rId3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617952" y="1729646"/>
                    <a:ext cx="914400" cy="914400"/>
                  </a:xfrm>
                  <a:prstGeom prst="rect">
                    <a:avLst/>
                  </a:prstGeom>
                </p:spPr>
              </p:pic>
            </p:grpSp>
            <p:pic>
              <p:nvPicPr>
                <p:cNvPr id="62" name="Graphic 61" descr="Rooster with solid fill">
                  <a:extLst>
                    <a:ext uri="{FF2B5EF4-FFF2-40B4-BE49-F238E27FC236}">
                      <a16:creationId xmlns:a16="http://schemas.microsoft.com/office/drawing/2014/main" id="{1188243F-857E-B445-B2B1-809AC83C575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8">
                  <a:extLst>
                    <a:ext uri="{96DAC541-7B7A-43D3-8B79-37D633B846F1}">
                      <asvg:svgBlip xmlns:asvg="http://schemas.microsoft.com/office/drawing/2016/SVG/main" r:embed="rId9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595977" y="4995573"/>
                  <a:ext cx="404642" cy="461263"/>
                </a:xfrm>
                <a:prstGeom prst="rect">
                  <a:avLst/>
                </a:prstGeom>
              </p:spPr>
            </p:pic>
            <p:pic>
              <p:nvPicPr>
                <p:cNvPr id="64" name="Graphic 63" descr="Goat with solid fill">
                  <a:extLst>
                    <a:ext uri="{FF2B5EF4-FFF2-40B4-BE49-F238E27FC236}">
                      <a16:creationId xmlns:a16="http://schemas.microsoft.com/office/drawing/2014/main" id="{739D04FE-8122-B14C-A553-A0703E6887FB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0">
                  <a:extLst>
                    <a:ext uri="{96DAC541-7B7A-43D3-8B79-37D633B846F1}">
                      <asvg:svgBlip xmlns:asvg="http://schemas.microsoft.com/office/drawing/2016/SVG/main" r:embed="rId11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977472" y="4998414"/>
                  <a:ext cx="384334" cy="438113"/>
                </a:xfrm>
                <a:prstGeom prst="rect">
                  <a:avLst/>
                </a:prstGeom>
              </p:spPr>
            </p:pic>
          </p:grpSp>
          <p:pic>
            <p:nvPicPr>
              <p:cNvPr id="79" name="Graphic 78" descr="Family with girl with solid fill">
                <a:extLst>
                  <a:ext uri="{FF2B5EF4-FFF2-40B4-BE49-F238E27FC236}">
                    <a16:creationId xmlns:a16="http://schemas.microsoft.com/office/drawing/2014/main" id="{F375B4E2-938F-5041-A54D-952D8804E9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>
                <a:extLst>
                  <a:ext uri="{96DAC541-7B7A-43D3-8B79-37D633B846F1}">
                    <asvg:svgBlip xmlns:asvg="http://schemas.microsoft.com/office/drawing/2016/SVG/main" r:embed="rId13"/>
                  </a:ext>
                </a:extLst>
              </a:blip>
              <a:stretch>
                <a:fillRect/>
              </a:stretch>
            </p:blipFill>
            <p:spPr>
              <a:xfrm>
                <a:off x="3761085" y="4733754"/>
                <a:ext cx="492616" cy="492616"/>
              </a:xfrm>
              <a:prstGeom prst="rect">
                <a:avLst/>
              </a:prstGeom>
            </p:spPr>
          </p:pic>
          <p:pic>
            <p:nvPicPr>
              <p:cNvPr id="82" name="Graphic 81" descr="Family with girl with solid fill">
                <a:extLst>
                  <a:ext uri="{FF2B5EF4-FFF2-40B4-BE49-F238E27FC236}">
                    <a16:creationId xmlns:a16="http://schemas.microsoft.com/office/drawing/2014/main" id="{DB08EF0E-04A3-854A-90C3-9817D43196C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>
                <a:extLst>
                  <a:ext uri="{96DAC541-7B7A-43D3-8B79-37D633B846F1}">
                    <asvg:svgBlip xmlns:asvg="http://schemas.microsoft.com/office/drawing/2016/SVG/main" r:embed="rId13"/>
                  </a:ext>
                </a:extLst>
              </a:blip>
              <a:stretch>
                <a:fillRect/>
              </a:stretch>
            </p:blipFill>
            <p:spPr>
              <a:xfrm>
                <a:off x="2191267" y="4796827"/>
                <a:ext cx="359953" cy="410320"/>
              </a:xfrm>
              <a:prstGeom prst="rect">
                <a:avLst/>
              </a:prstGeom>
            </p:spPr>
          </p:pic>
          <p:pic>
            <p:nvPicPr>
              <p:cNvPr id="83" name="Graphic 82" descr="Family with girl with solid fill">
                <a:extLst>
                  <a:ext uri="{FF2B5EF4-FFF2-40B4-BE49-F238E27FC236}">
                    <a16:creationId xmlns:a16="http://schemas.microsoft.com/office/drawing/2014/main" id="{6CCB1CFE-47DC-AF47-B720-30E8175B078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>
                <a:extLst>
                  <a:ext uri="{96DAC541-7B7A-43D3-8B79-37D633B846F1}">
                    <asvg:svgBlip xmlns:asvg="http://schemas.microsoft.com/office/drawing/2016/SVG/main" r:embed="rId13"/>
                  </a:ext>
                </a:extLst>
              </a:blip>
              <a:stretch>
                <a:fillRect/>
              </a:stretch>
            </p:blipFill>
            <p:spPr>
              <a:xfrm>
                <a:off x="1007455" y="4737417"/>
                <a:ext cx="352564" cy="446820"/>
              </a:xfrm>
              <a:prstGeom prst="rect">
                <a:avLst/>
              </a:prstGeom>
            </p:spPr>
          </p:pic>
          <p:sp>
            <p:nvSpPr>
              <p:cNvPr id="85" name="Rounded Rectangle 84">
                <a:extLst>
                  <a:ext uri="{FF2B5EF4-FFF2-40B4-BE49-F238E27FC236}">
                    <a16:creationId xmlns:a16="http://schemas.microsoft.com/office/drawing/2014/main" id="{4CC19907-8BFB-EB4C-9C5B-325325DA3026}"/>
                  </a:ext>
                </a:extLst>
              </p:cNvPr>
              <p:cNvSpPr/>
              <p:nvPr/>
            </p:nvSpPr>
            <p:spPr>
              <a:xfrm>
                <a:off x="778933" y="3429000"/>
                <a:ext cx="3793067" cy="2113880"/>
              </a:xfrm>
              <a:prstGeom prst="roundRect">
                <a:avLst/>
              </a:prstGeom>
              <a:noFill/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KE"/>
              </a:p>
            </p:txBody>
          </p:sp>
          <p:pic>
            <p:nvPicPr>
              <p:cNvPr id="88" name="Graphic 87" descr="Rat with solid fill">
                <a:extLst>
                  <a:ext uri="{FF2B5EF4-FFF2-40B4-BE49-F238E27FC236}">
                    <a16:creationId xmlns:a16="http://schemas.microsoft.com/office/drawing/2014/main" id="{F0DD162A-C1B3-624E-B4EC-DE30BA294A6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>
                <a:extLst>
                  <a:ext uri="{96DAC541-7B7A-43D3-8B79-37D633B846F1}">
                    <asvg:svgBlip xmlns:asvg="http://schemas.microsoft.com/office/drawing/2016/SVG/main" r:embed="rId15"/>
                  </a:ext>
                </a:extLst>
              </a:blip>
              <a:stretch>
                <a:fillRect/>
              </a:stretch>
            </p:blipFill>
            <p:spPr>
              <a:xfrm>
                <a:off x="1310943" y="3428881"/>
                <a:ext cx="467226" cy="467226"/>
              </a:xfrm>
              <a:prstGeom prst="rect">
                <a:avLst/>
              </a:prstGeom>
            </p:spPr>
          </p:pic>
          <p:pic>
            <p:nvPicPr>
              <p:cNvPr id="90" name="Graphic 89" descr="Bats with solid fill">
                <a:extLst>
                  <a:ext uri="{FF2B5EF4-FFF2-40B4-BE49-F238E27FC236}">
                    <a16:creationId xmlns:a16="http://schemas.microsoft.com/office/drawing/2014/main" id="{EE8E8400-9ECF-D348-B600-56266A8FEE2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6">
                <a:extLst>
                  <a:ext uri="{96DAC541-7B7A-43D3-8B79-37D633B846F1}">
                    <asvg:svgBlip xmlns:asvg="http://schemas.microsoft.com/office/drawing/2016/SVG/main" r:embed="rId17"/>
                  </a:ext>
                </a:extLst>
              </a:blip>
              <a:stretch>
                <a:fillRect/>
              </a:stretch>
            </p:blipFill>
            <p:spPr>
              <a:xfrm>
                <a:off x="3188137" y="3497150"/>
                <a:ext cx="435599" cy="435599"/>
              </a:xfrm>
              <a:prstGeom prst="rect">
                <a:avLst/>
              </a:prstGeom>
            </p:spPr>
          </p:pic>
          <p:pic>
            <p:nvPicPr>
              <p:cNvPr id="92" name="Graphic 91" descr="Sparrow with solid fill">
                <a:extLst>
                  <a:ext uri="{FF2B5EF4-FFF2-40B4-BE49-F238E27FC236}">
                    <a16:creationId xmlns:a16="http://schemas.microsoft.com/office/drawing/2014/main" id="{5929A7B3-743E-AA44-9DD5-CE1D162F55B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8">
                <a:extLst>
                  <a:ext uri="{96DAC541-7B7A-43D3-8B79-37D633B846F1}">
                    <asvg:svgBlip xmlns:asvg="http://schemas.microsoft.com/office/drawing/2016/SVG/main" r:embed="rId19"/>
                  </a:ext>
                </a:extLst>
              </a:blip>
              <a:stretch>
                <a:fillRect/>
              </a:stretch>
            </p:blipFill>
            <p:spPr>
              <a:xfrm>
                <a:off x="1924969" y="3497150"/>
                <a:ext cx="467227" cy="467227"/>
              </a:xfrm>
              <a:prstGeom prst="rect">
                <a:avLst/>
              </a:prstGeom>
            </p:spPr>
          </p:pic>
          <p:pic>
            <p:nvPicPr>
              <p:cNvPr id="94" name="Graphic 93" descr="Monkey with solid fill">
                <a:extLst>
                  <a:ext uri="{FF2B5EF4-FFF2-40B4-BE49-F238E27FC236}">
                    <a16:creationId xmlns:a16="http://schemas.microsoft.com/office/drawing/2014/main" id="{D61C4500-F79A-4F4B-8C15-20FF21866B3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0">
                <a:extLst>
                  <a:ext uri="{96DAC541-7B7A-43D3-8B79-37D633B846F1}">
                    <asvg:svgBlip xmlns:asvg="http://schemas.microsoft.com/office/drawing/2016/SVG/main" r:embed="rId21"/>
                  </a:ext>
                </a:extLst>
              </a:blip>
              <a:stretch>
                <a:fillRect/>
              </a:stretch>
            </p:blipFill>
            <p:spPr>
              <a:xfrm>
                <a:off x="2515257" y="3466209"/>
                <a:ext cx="435599" cy="435599"/>
              </a:xfrm>
              <a:prstGeom prst="rect">
                <a:avLst/>
              </a:prstGeom>
            </p:spPr>
          </p:pic>
        </p:grpSp>
        <p:sp>
          <p:nvSpPr>
            <p:cNvPr id="161" name="TextBox 160">
              <a:extLst>
                <a:ext uri="{FF2B5EF4-FFF2-40B4-BE49-F238E27FC236}">
                  <a16:creationId xmlns:a16="http://schemas.microsoft.com/office/drawing/2014/main" id="{A707C8F6-70AA-6D4E-95DE-9A2CA1F642EC}"/>
                </a:ext>
              </a:extLst>
            </p:cNvPr>
            <p:cNvSpPr txBox="1"/>
            <p:nvPr/>
          </p:nvSpPr>
          <p:spPr>
            <a:xfrm>
              <a:off x="1948740" y="5343693"/>
              <a:ext cx="15095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KE" b="1" dirty="0">
                  <a:solidFill>
                    <a:schemeClr val="accent4">
                      <a:lumMod val="50000"/>
                    </a:schemeClr>
                  </a:solidFill>
                </a:rPr>
                <a:t>Sublocation 1 </a:t>
              </a:r>
            </a:p>
          </p:txBody>
        </p:sp>
      </p:grpSp>
      <p:cxnSp>
        <p:nvCxnSpPr>
          <p:cNvPr id="166" name="Straight Arrow Connector 165">
            <a:extLst>
              <a:ext uri="{FF2B5EF4-FFF2-40B4-BE49-F238E27FC236}">
                <a16:creationId xmlns:a16="http://schemas.microsoft.com/office/drawing/2014/main" id="{2B738C1D-32DD-9545-8450-C2D8C9556F35}"/>
              </a:ext>
            </a:extLst>
          </p:cNvPr>
          <p:cNvCxnSpPr>
            <a:cxnSpLocks/>
          </p:cNvCxnSpPr>
          <p:nvPr/>
        </p:nvCxnSpPr>
        <p:spPr>
          <a:xfrm>
            <a:off x="1111111" y="6231559"/>
            <a:ext cx="286574" cy="0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Arrow Connector 167">
            <a:extLst>
              <a:ext uri="{FF2B5EF4-FFF2-40B4-BE49-F238E27FC236}">
                <a16:creationId xmlns:a16="http://schemas.microsoft.com/office/drawing/2014/main" id="{FFE881C7-5886-394D-9E6D-205FCF4280D8}"/>
              </a:ext>
            </a:extLst>
          </p:cNvPr>
          <p:cNvCxnSpPr>
            <a:cxnSpLocks/>
          </p:cNvCxnSpPr>
          <p:nvPr/>
        </p:nvCxnSpPr>
        <p:spPr>
          <a:xfrm>
            <a:off x="1080428" y="6770946"/>
            <a:ext cx="286574" cy="0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TextBox 169">
            <a:extLst>
              <a:ext uri="{FF2B5EF4-FFF2-40B4-BE49-F238E27FC236}">
                <a16:creationId xmlns:a16="http://schemas.microsoft.com/office/drawing/2014/main" id="{125769A2-24F4-994B-BB29-11A0E1AB38EC}"/>
              </a:ext>
            </a:extLst>
          </p:cNvPr>
          <p:cNvSpPr txBox="1"/>
          <p:nvPr/>
        </p:nvSpPr>
        <p:spPr>
          <a:xfrm>
            <a:off x="1339078" y="6073901"/>
            <a:ext cx="17971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KE" sz="1400" dirty="0"/>
              <a:t>Biological material (Fecal swabs)</a:t>
            </a:r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52D43EA7-E9E1-C24B-A0C9-2AD79B02CC4E}"/>
              </a:ext>
            </a:extLst>
          </p:cNvPr>
          <p:cNvSpPr txBox="1"/>
          <p:nvPr/>
        </p:nvSpPr>
        <p:spPr>
          <a:xfrm>
            <a:off x="1324137" y="6594787"/>
            <a:ext cx="47729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KE" sz="1400"/>
              <a:t>Household metadata</a:t>
            </a:r>
            <a:r>
              <a:rPr lang="en-US" sz="1400" dirty="0"/>
              <a:t> (socioeconomics, ecology, risk practices) </a:t>
            </a:r>
            <a:endParaRPr lang="en-KE" sz="1400" dirty="0"/>
          </a:p>
        </p:txBody>
      </p:sp>
      <p:cxnSp>
        <p:nvCxnSpPr>
          <p:cNvPr id="173" name="Straight Arrow Connector 172">
            <a:extLst>
              <a:ext uri="{FF2B5EF4-FFF2-40B4-BE49-F238E27FC236}">
                <a16:creationId xmlns:a16="http://schemas.microsoft.com/office/drawing/2014/main" id="{BF852129-A5BA-724E-839F-97A5D6E3F279}"/>
              </a:ext>
            </a:extLst>
          </p:cNvPr>
          <p:cNvCxnSpPr>
            <a:cxnSpLocks/>
          </p:cNvCxnSpPr>
          <p:nvPr/>
        </p:nvCxnSpPr>
        <p:spPr>
          <a:xfrm flipV="1">
            <a:off x="1100630" y="5548455"/>
            <a:ext cx="9679" cy="1248654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1" name="Group 210">
            <a:extLst>
              <a:ext uri="{FF2B5EF4-FFF2-40B4-BE49-F238E27FC236}">
                <a16:creationId xmlns:a16="http://schemas.microsoft.com/office/drawing/2014/main" id="{B5B402A8-3DC3-BD40-9BC6-8DD589C9B254}"/>
              </a:ext>
            </a:extLst>
          </p:cNvPr>
          <p:cNvGrpSpPr/>
          <p:nvPr/>
        </p:nvGrpSpPr>
        <p:grpSpPr>
          <a:xfrm>
            <a:off x="6815144" y="3129777"/>
            <a:ext cx="2257416" cy="1833902"/>
            <a:chOff x="6824692" y="3555057"/>
            <a:chExt cx="2247868" cy="1822210"/>
          </a:xfrm>
        </p:grpSpPr>
        <p:grpSp>
          <p:nvGrpSpPr>
            <p:cNvPr id="177" name="Group 176">
              <a:extLst>
                <a:ext uri="{FF2B5EF4-FFF2-40B4-BE49-F238E27FC236}">
                  <a16:creationId xmlns:a16="http://schemas.microsoft.com/office/drawing/2014/main" id="{CC427EF9-B15F-2547-ADEE-D6B56CD99FCF}"/>
                </a:ext>
              </a:extLst>
            </p:cNvPr>
            <p:cNvGrpSpPr/>
            <p:nvPr/>
          </p:nvGrpSpPr>
          <p:grpSpPr>
            <a:xfrm>
              <a:off x="6824692" y="3555057"/>
              <a:ext cx="2247868" cy="1791616"/>
              <a:chOff x="778933" y="3428881"/>
              <a:chExt cx="3793067" cy="2425928"/>
            </a:xfrm>
          </p:grpSpPr>
          <p:sp>
            <p:nvSpPr>
              <p:cNvPr id="178" name="Rounded Rectangle 177">
                <a:extLst>
                  <a:ext uri="{FF2B5EF4-FFF2-40B4-BE49-F238E27FC236}">
                    <a16:creationId xmlns:a16="http://schemas.microsoft.com/office/drawing/2014/main" id="{3856E15A-0513-C348-9815-FFCFC1D33975}"/>
                  </a:ext>
                </a:extLst>
              </p:cNvPr>
              <p:cNvSpPr/>
              <p:nvPr/>
            </p:nvSpPr>
            <p:spPr>
              <a:xfrm>
                <a:off x="3345183" y="3943452"/>
                <a:ext cx="1155336" cy="1290115"/>
              </a:xfrm>
              <a:prstGeom prst="roundRect">
                <a:avLst/>
              </a:prstGeom>
              <a:solidFill>
                <a:schemeClr val="bg1"/>
              </a:solidFill>
              <a:ln w="19050">
                <a:solidFill>
                  <a:srgbClr val="00B050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KE"/>
              </a:p>
            </p:txBody>
          </p:sp>
          <p:sp>
            <p:nvSpPr>
              <p:cNvPr id="179" name="Rounded Rectangle 178">
                <a:extLst>
                  <a:ext uri="{FF2B5EF4-FFF2-40B4-BE49-F238E27FC236}">
                    <a16:creationId xmlns:a16="http://schemas.microsoft.com/office/drawing/2014/main" id="{57988478-79B3-EE41-BD90-490079231451}"/>
                  </a:ext>
                </a:extLst>
              </p:cNvPr>
              <p:cNvSpPr/>
              <p:nvPr/>
            </p:nvSpPr>
            <p:spPr>
              <a:xfrm>
                <a:off x="2143547" y="3952597"/>
                <a:ext cx="1155336" cy="1290115"/>
              </a:xfrm>
              <a:prstGeom prst="roundRect">
                <a:avLst/>
              </a:prstGeom>
              <a:solidFill>
                <a:schemeClr val="bg1"/>
              </a:solidFill>
              <a:ln w="19050">
                <a:solidFill>
                  <a:srgbClr val="00B050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KE"/>
              </a:p>
            </p:txBody>
          </p:sp>
          <p:sp>
            <p:nvSpPr>
              <p:cNvPr id="180" name="Rounded Rectangle 179">
                <a:extLst>
                  <a:ext uri="{FF2B5EF4-FFF2-40B4-BE49-F238E27FC236}">
                    <a16:creationId xmlns:a16="http://schemas.microsoft.com/office/drawing/2014/main" id="{DBA3EBCA-B1FC-EB40-BF03-337BF78164B0}"/>
                  </a:ext>
                </a:extLst>
              </p:cNvPr>
              <p:cNvSpPr/>
              <p:nvPr/>
            </p:nvSpPr>
            <p:spPr>
              <a:xfrm>
                <a:off x="960699" y="3949728"/>
                <a:ext cx="1155336" cy="1290115"/>
              </a:xfrm>
              <a:prstGeom prst="roundRect">
                <a:avLst/>
              </a:prstGeom>
              <a:solidFill>
                <a:schemeClr val="bg1"/>
              </a:solidFill>
              <a:ln w="19050">
                <a:solidFill>
                  <a:srgbClr val="00B050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KE"/>
              </a:p>
            </p:txBody>
          </p:sp>
          <p:pic>
            <p:nvPicPr>
              <p:cNvPr id="202" name="Graphic 201" descr="House outline">
                <a:extLst>
                  <a:ext uri="{FF2B5EF4-FFF2-40B4-BE49-F238E27FC236}">
                    <a16:creationId xmlns:a16="http://schemas.microsoft.com/office/drawing/2014/main" id="{953A5FD7-4DE2-774B-8F7E-A9D061313DD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3321924" y="3871877"/>
                <a:ext cx="1097756" cy="994664"/>
              </a:xfrm>
              <a:prstGeom prst="rect">
                <a:avLst/>
              </a:prstGeom>
            </p:spPr>
          </p:pic>
          <p:grpSp>
            <p:nvGrpSpPr>
              <p:cNvPr id="182" name="Group 181">
                <a:extLst>
                  <a:ext uri="{FF2B5EF4-FFF2-40B4-BE49-F238E27FC236}">
                    <a16:creationId xmlns:a16="http://schemas.microsoft.com/office/drawing/2014/main" id="{DC56C29E-C9A1-914B-B318-5466E37CA098}"/>
                  </a:ext>
                </a:extLst>
              </p:cNvPr>
              <p:cNvGrpSpPr/>
              <p:nvPr/>
            </p:nvGrpSpPr>
            <p:grpSpPr>
              <a:xfrm>
                <a:off x="1012817" y="3948416"/>
                <a:ext cx="1055387" cy="1276785"/>
                <a:chOff x="1116992" y="4029441"/>
                <a:chExt cx="1055387" cy="1276785"/>
              </a:xfrm>
            </p:grpSpPr>
            <p:pic>
              <p:nvPicPr>
                <p:cNvPr id="200" name="Graphic 199" descr="House outline">
                  <a:extLst>
                    <a:ext uri="{FF2B5EF4-FFF2-40B4-BE49-F238E27FC236}">
                      <a16:creationId xmlns:a16="http://schemas.microsoft.com/office/drawing/2014/main" id="{9808BFE3-DCFE-1646-BDE2-EBD9D0F5FA4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116992" y="4029441"/>
                  <a:ext cx="1055387" cy="914398"/>
                </a:xfrm>
                <a:prstGeom prst="rect">
                  <a:avLst/>
                </a:prstGeom>
              </p:spPr>
            </p:pic>
            <p:pic>
              <p:nvPicPr>
                <p:cNvPr id="198" name="Graphic 197" descr="Cow with solid fill">
                  <a:extLst>
                    <a:ext uri="{FF2B5EF4-FFF2-40B4-BE49-F238E27FC236}">
                      <a16:creationId xmlns:a16="http://schemas.microsoft.com/office/drawing/2014/main" id="{5FC9AC61-A160-A441-83C5-842C58E1194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465201" y="4850897"/>
                  <a:ext cx="352564" cy="446820"/>
                </a:xfrm>
                <a:prstGeom prst="rect">
                  <a:avLst/>
                </a:prstGeom>
              </p:spPr>
            </p:pic>
            <p:pic>
              <p:nvPicPr>
                <p:cNvPr id="199" name="Graphic 198" descr="Pig with solid fill">
                  <a:extLst>
                    <a:ext uri="{FF2B5EF4-FFF2-40B4-BE49-F238E27FC236}">
                      <a16:creationId xmlns:a16="http://schemas.microsoft.com/office/drawing/2014/main" id="{517DA07B-6A28-724A-9098-84D65E22DB1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>
                  <a:extLst>
                    <a:ext uri="{96DAC541-7B7A-43D3-8B79-37D633B846F1}">
                      <asvg:svgBlip xmlns:asvg="http://schemas.microsoft.com/office/drawing/2016/SVG/main" r:embed="rId7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794615" y="4830065"/>
                  <a:ext cx="375716" cy="476161"/>
                </a:xfrm>
                <a:prstGeom prst="rect">
                  <a:avLst/>
                </a:prstGeom>
              </p:spPr>
            </p:pic>
          </p:grpSp>
          <p:grpSp>
            <p:nvGrpSpPr>
              <p:cNvPr id="183" name="Group 182">
                <a:extLst>
                  <a:ext uri="{FF2B5EF4-FFF2-40B4-BE49-F238E27FC236}">
                    <a16:creationId xmlns:a16="http://schemas.microsoft.com/office/drawing/2014/main" id="{1C15A34F-6904-984E-86A1-66C2FCFA738D}"/>
                  </a:ext>
                </a:extLst>
              </p:cNvPr>
              <p:cNvGrpSpPr/>
              <p:nvPr/>
            </p:nvGrpSpPr>
            <p:grpSpPr>
              <a:xfrm>
                <a:off x="2514952" y="4810376"/>
                <a:ext cx="765829" cy="461263"/>
                <a:chOff x="2595977" y="4995573"/>
                <a:chExt cx="765829" cy="461263"/>
              </a:xfrm>
            </p:grpSpPr>
            <p:pic>
              <p:nvPicPr>
                <p:cNvPr id="193" name="Graphic 192" descr="Rooster with solid fill">
                  <a:extLst>
                    <a:ext uri="{FF2B5EF4-FFF2-40B4-BE49-F238E27FC236}">
                      <a16:creationId xmlns:a16="http://schemas.microsoft.com/office/drawing/2014/main" id="{6414CE8D-C437-5E4B-B41D-F355D84FED1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8">
                  <a:extLst>
                    <a:ext uri="{96DAC541-7B7A-43D3-8B79-37D633B846F1}">
                      <asvg:svgBlip xmlns:asvg="http://schemas.microsoft.com/office/drawing/2016/SVG/main" r:embed="rId9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595977" y="4995573"/>
                  <a:ext cx="404642" cy="461263"/>
                </a:xfrm>
                <a:prstGeom prst="rect">
                  <a:avLst/>
                </a:prstGeom>
              </p:spPr>
            </p:pic>
            <p:pic>
              <p:nvPicPr>
                <p:cNvPr id="194" name="Graphic 193" descr="Goat with solid fill">
                  <a:extLst>
                    <a:ext uri="{FF2B5EF4-FFF2-40B4-BE49-F238E27FC236}">
                      <a16:creationId xmlns:a16="http://schemas.microsoft.com/office/drawing/2014/main" id="{FFDA358B-BDA3-0542-95C6-87D2D6621B5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0">
                  <a:extLst>
                    <a:ext uri="{96DAC541-7B7A-43D3-8B79-37D633B846F1}">
                      <asvg:svgBlip xmlns:asvg="http://schemas.microsoft.com/office/drawing/2016/SVG/main" r:embed="rId11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977472" y="4998414"/>
                  <a:ext cx="384334" cy="438113"/>
                </a:xfrm>
                <a:prstGeom prst="rect">
                  <a:avLst/>
                </a:prstGeom>
              </p:spPr>
            </p:pic>
          </p:grpSp>
          <p:pic>
            <p:nvPicPr>
              <p:cNvPr id="184" name="Graphic 183" descr="Family with girl with solid fill">
                <a:extLst>
                  <a:ext uri="{FF2B5EF4-FFF2-40B4-BE49-F238E27FC236}">
                    <a16:creationId xmlns:a16="http://schemas.microsoft.com/office/drawing/2014/main" id="{2D7E2B57-B49F-0142-B452-3EA5FC5D9A5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>
                <a:extLst>
                  <a:ext uri="{96DAC541-7B7A-43D3-8B79-37D633B846F1}">
                    <asvg:svgBlip xmlns:asvg="http://schemas.microsoft.com/office/drawing/2016/SVG/main" r:embed="rId13"/>
                  </a:ext>
                </a:extLst>
              </a:blip>
              <a:stretch>
                <a:fillRect/>
              </a:stretch>
            </p:blipFill>
            <p:spPr>
              <a:xfrm>
                <a:off x="3761085" y="4733754"/>
                <a:ext cx="492616" cy="492616"/>
              </a:xfrm>
              <a:prstGeom prst="rect">
                <a:avLst/>
              </a:prstGeom>
            </p:spPr>
          </p:pic>
          <p:pic>
            <p:nvPicPr>
              <p:cNvPr id="185" name="Graphic 184" descr="Family with girl with solid fill">
                <a:extLst>
                  <a:ext uri="{FF2B5EF4-FFF2-40B4-BE49-F238E27FC236}">
                    <a16:creationId xmlns:a16="http://schemas.microsoft.com/office/drawing/2014/main" id="{9955DEEC-4493-1041-A98A-0884C634846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>
                <a:extLst>
                  <a:ext uri="{96DAC541-7B7A-43D3-8B79-37D633B846F1}">
                    <asvg:svgBlip xmlns:asvg="http://schemas.microsoft.com/office/drawing/2016/SVG/main" r:embed="rId13"/>
                  </a:ext>
                </a:extLst>
              </a:blip>
              <a:stretch>
                <a:fillRect/>
              </a:stretch>
            </p:blipFill>
            <p:spPr>
              <a:xfrm>
                <a:off x="2191267" y="4796827"/>
                <a:ext cx="359953" cy="410320"/>
              </a:xfrm>
              <a:prstGeom prst="rect">
                <a:avLst/>
              </a:prstGeom>
            </p:spPr>
          </p:pic>
          <p:pic>
            <p:nvPicPr>
              <p:cNvPr id="186" name="Graphic 185" descr="Family with girl with solid fill">
                <a:extLst>
                  <a:ext uri="{FF2B5EF4-FFF2-40B4-BE49-F238E27FC236}">
                    <a16:creationId xmlns:a16="http://schemas.microsoft.com/office/drawing/2014/main" id="{A5191F16-8349-0F42-AD5C-6D109454E48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>
                <a:extLst>
                  <a:ext uri="{96DAC541-7B7A-43D3-8B79-37D633B846F1}">
                    <asvg:svgBlip xmlns:asvg="http://schemas.microsoft.com/office/drawing/2016/SVG/main" r:embed="rId13"/>
                  </a:ext>
                </a:extLst>
              </a:blip>
              <a:stretch>
                <a:fillRect/>
              </a:stretch>
            </p:blipFill>
            <p:spPr>
              <a:xfrm>
                <a:off x="1007455" y="4737417"/>
                <a:ext cx="352564" cy="446820"/>
              </a:xfrm>
              <a:prstGeom prst="rect">
                <a:avLst/>
              </a:prstGeom>
            </p:spPr>
          </p:pic>
          <p:sp>
            <p:nvSpPr>
              <p:cNvPr id="187" name="Rounded Rectangle 186">
                <a:extLst>
                  <a:ext uri="{FF2B5EF4-FFF2-40B4-BE49-F238E27FC236}">
                    <a16:creationId xmlns:a16="http://schemas.microsoft.com/office/drawing/2014/main" id="{4BF063AE-9F7E-FB4C-B8F8-B2AF2B9D70BF}"/>
                  </a:ext>
                </a:extLst>
              </p:cNvPr>
              <p:cNvSpPr/>
              <p:nvPr/>
            </p:nvSpPr>
            <p:spPr>
              <a:xfrm>
                <a:off x="778933" y="3428999"/>
                <a:ext cx="3793067" cy="2425810"/>
              </a:xfrm>
              <a:prstGeom prst="roundRect">
                <a:avLst/>
              </a:prstGeom>
              <a:noFill/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KE"/>
              </a:p>
            </p:txBody>
          </p:sp>
          <p:pic>
            <p:nvPicPr>
              <p:cNvPr id="188" name="Graphic 187" descr="Rat with solid fill">
                <a:extLst>
                  <a:ext uri="{FF2B5EF4-FFF2-40B4-BE49-F238E27FC236}">
                    <a16:creationId xmlns:a16="http://schemas.microsoft.com/office/drawing/2014/main" id="{E84BDF5A-9764-A547-94BA-3FA0B014214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>
                <a:extLst>
                  <a:ext uri="{96DAC541-7B7A-43D3-8B79-37D633B846F1}">
                    <asvg:svgBlip xmlns:asvg="http://schemas.microsoft.com/office/drawing/2016/SVG/main" r:embed="rId15"/>
                  </a:ext>
                </a:extLst>
              </a:blip>
              <a:stretch>
                <a:fillRect/>
              </a:stretch>
            </p:blipFill>
            <p:spPr>
              <a:xfrm>
                <a:off x="1310943" y="3428881"/>
                <a:ext cx="467226" cy="467226"/>
              </a:xfrm>
              <a:prstGeom prst="rect">
                <a:avLst/>
              </a:prstGeom>
            </p:spPr>
          </p:pic>
          <p:pic>
            <p:nvPicPr>
              <p:cNvPr id="189" name="Graphic 188" descr="Bats with solid fill">
                <a:extLst>
                  <a:ext uri="{FF2B5EF4-FFF2-40B4-BE49-F238E27FC236}">
                    <a16:creationId xmlns:a16="http://schemas.microsoft.com/office/drawing/2014/main" id="{929CED55-7A0B-FB45-B82B-C7D4CB094C8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6">
                <a:extLst>
                  <a:ext uri="{96DAC541-7B7A-43D3-8B79-37D633B846F1}">
                    <asvg:svgBlip xmlns:asvg="http://schemas.microsoft.com/office/drawing/2016/SVG/main" r:embed="rId17"/>
                  </a:ext>
                </a:extLst>
              </a:blip>
              <a:stretch>
                <a:fillRect/>
              </a:stretch>
            </p:blipFill>
            <p:spPr>
              <a:xfrm>
                <a:off x="3188137" y="3497150"/>
                <a:ext cx="435599" cy="435599"/>
              </a:xfrm>
              <a:prstGeom prst="rect">
                <a:avLst/>
              </a:prstGeom>
            </p:spPr>
          </p:pic>
          <p:pic>
            <p:nvPicPr>
              <p:cNvPr id="190" name="Graphic 189" descr="Sparrow with solid fill">
                <a:extLst>
                  <a:ext uri="{FF2B5EF4-FFF2-40B4-BE49-F238E27FC236}">
                    <a16:creationId xmlns:a16="http://schemas.microsoft.com/office/drawing/2014/main" id="{98932E6E-5260-E24E-8DA8-51A6DA0DF46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8">
                <a:extLst>
                  <a:ext uri="{96DAC541-7B7A-43D3-8B79-37D633B846F1}">
                    <asvg:svgBlip xmlns:asvg="http://schemas.microsoft.com/office/drawing/2016/SVG/main" r:embed="rId19"/>
                  </a:ext>
                </a:extLst>
              </a:blip>
              <a:stretch>
                <a:fillRect/>
              </a:stretch>
            </p:blipFill>
            <p:spPr>
              <a:xfrm>
                <a:off x="1924969" y="3497150"/>
                <a:ext cx="467227" cy="467227"/>
              </a:xfrm>
              <a:prstGeom prst="rect">
                <a:avLst/>
              </a:prstGeom>
            </p:spPr>
          </p:pic>
          <p:pic>
            <p:nvPicPr>
              <p:cNvPr id="191" name="Graphic 190" descr="Monkey with solid fill">
                <a:extLst>
                  <a:ext uri="{FF2B5EF4-FFF2-40B4-BE49-F238E27FC236}">
                    <a16:creationId xmlns:a16="http://schemas.microsoft.com/office/drawing/2014/main" id="{1A7BDD5C-6451-E943-9ADD-C0CE662B374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0">
                <a:extLst>
                  <a:ext uri="{96DAC541-7B7A-43D3-8B79-37D633B846F1}">
                    <asvg:svgBlip xmlns:asvg="http://schemas.microsoft.com/office/drawing/2016/SVG/main" r:embed="rId21"/>
                  </a:ext>
                </a:extLst>
              </a:blip>
              <a:stretch>
                <a:fillRect/>
              </a:stretch>
            </p:blipFill>
            <p:spPr>
              <a:xfrm>
                <a:off x="2515257" y="3466209"/>
                <a:ext cx="435599" cy="435599"/>
              </a:xfrm>
              <a:prstGeom prst="rect">
                <a:avLst/>
              </a:prstGeom>
            </p:spPr>
          </p:pic>
        </p:grpSp>
        <p:pic>
          <p:nvPicPr>
            <p:cNvPr id="205" name="Graphic 204" descr="House outline">
              <a:extLst>
                <a:ext uri="{FF2B5EF4-FFF2-40B4-BE49-F238E27FC236}">
                  <a16:creationId xmlns:a16="http://schemas.microsoft.com/office/drawing/2014/main" id="{45894E70-6359-FA44-8A39-3EB1FE44B56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7583273" y="3891136"/>
              <a:ext cx="687047" cy="675310"/>
            </a:xfrm>
            <a:prstGeom prst="rect">
              <a:avLst/>
            </a:prstGeom>
          </p:spPr>
        </p:pic>
        <p:sp>
          <p:nvSpPr>
            <p:cNvPr id="206" name="TextBox 205">
              <a:extLst>
                <a:ext uri="{FF2B5EF4-FFF2-40B4-BE49-F238E27FC236}">
                  <a16:creationId xmlns:a16="http://schemas.microsoft.com/office/drawing/2014/main" id="{4CBCD8DE-EDD0-3148-A11E-08414D0AF4E5}"/>
                </a:ext>
              </a:extLst>
            </p:cNvPr>
            <p:cNvSpPr txBox="1"/>
            <p:nvPr/>
          </p:nvSpPr>
          <p:spPr>
            <a:xfrm>
              <a:off x="7228443" y="5010290"/>
              <a:ext cx="1642577" cy="3669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KE" b="1">
                  <a:solidFill>
                    <a:schemeClr val="accent4">
                      <a:lumMod val="50000"/>
                    </a:schemeClr>
                  </a:solidFill>
                </a:rPr>
                <a:t>Sublocation</a:t>
              </a:r>
              <a:r>
                <a:rPr lang="en-US" b="1" dirty="0">
                  <a:solidFill>
                    <a:schemeClr val="accent4">
                      <a:lumMod val="50000"/>
                    </a:schemeClr>
                  </a:solidFill>
                </a:rPr>
                <a:t> 33</a:t>
              </a:r>
              <a:r>
                <a:rPr lang="en-KE" b="1">
                  <a:solidFill>
                    <a:schemeClr val="accent4">
                      <a:lumMod val="50000"/>
                    </a:schemeClr>
                  </a:solidFill>
                </a:rPr>
                <a:t> </a:t>
              </a:r>
              <a:endParaRPr lang="en-KE" b="1" dirty="0">
                <a:solidFill>
                  <a:schemeClr val="accent4">
                    <a:lumMod val="50000"/>
                  </a:schemeClr>
                </a:solidFill>
              </a:endParaRPr>
            </a:p>
          </p:txBody>
        </p:sp>
        <p:sp>
          <p:nvSpPr>
            <p:cNvPr id="207" name="TextBox 206">
              <a:extLst>
                <a:ext uri="{FF2B5EF4-FFF2-40B4-BE49-F238E27FC236}">
                  <a16:creationId xmlns:a16="http://schemas.microsoft.com/office/drawing/2014/main" id="{70294873-60D2-834C-ABF2-EA356CF83D2A}"/>
                </a:ext>
              </a:extLst>
            </p:cNvPr>
            <p:cNvSpPr txBox="1"/>
            <p:nvPr/>
          </p:nvSpPr>
          <p:spPr>
            <a:xfrm>
              <a:off x="7095168" y="4101573"/>
              <a:ext cx="51868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b="1" dirty="0">
                  <a:solidFill>
                    <a:srgbClr val="C00000"/>
                  </a:solidFill>
                </a:rPr>
                <a:t>97</a:t>
              </a:r>
            </a:p>
          </p:txBody>
        </p:sp>
        <p:sp>
          <p:nvSpPr>
            <p:cNvPr id="208" name="TextBox 207">
              <a:extLst>
                <a:ext uri="{FF2B5EF4-FFF2-40B4-BE49-F238E27FC236}">
                  <a16:creationId xmlns:a16="http://schemas.microsoft.com/office/drawing/2014/main" id="{E0A4AE53-BC3F-8443-9DA5-0448D2D4A06F}"/>
                </a:ext>
              </a:extLst>
            </p:cNvPr>
            <p:cNvSpPr txBox="1"/>
            <p:nvPr/>
          </p:nvSpPr>
          <p:spPr>
            <a:xfrm>
              <a:off x="7751636" y="4062421"/>
              <a:ext cx="51868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b="1" dirty="0">
                  <a:solidFill>
                    <a:srgbClr val="C00000"/>
                  </a:solidFill>
                </a:rPr>
                <a:t>98</a:t>
              </a:r>
            </a:p>
          </p:txBody>
        </p:sp>
        <p:sp>
          <p:nvSpPr>
            <p:cNvPr id="209" name="TextBox 208">
              <a:extLst>
                <a:ext uri="{FF2B5EF4-FFF2-40B4-BE49-F238E27FC236}">
                  <a16:creationId xmlns:a16="http://schemas.microsoft.com/office/drawing/2014/main" id="{39AC5F29-5B22-6143-8287-D1E99FA853BB}"/>
                </a:ext>
              </a:extLst>
            </p:cNvPr>
            <p:cNvSpPr txBox="1"/>
            <p:nvPr/>
          </p:nvSpPr>
          <p:spPr>
            <a:xfrm>
              <a:off x="8481960" y="4074255"/>
              <a:ext cx="51868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b="1" dirty="0">
                  <a:solidFill>
                    <a:srgbClr val="C00000"/>
                  </a:solidFill>
                </a:rPr>
                <a:t>99</a:t>
              </a:r>
            </a:p>
          </p:txBody>
        </p:sp>
      </p:grpSp>
      <p:cxnSp>
        <p:nvCxnSpPr>
          <p:cNvPr id="212" name="Straight Arrow Connector 211">
            <a:extLst>
              <a:ext uri="{FF2B5EF4-FFF2-40B4-BE49-F238E27FC236}">
                <a16:creationId xmlns:a16="http://schemas.microsoft.com/office/drawing/2014/main" id="{D2D7994B-EE5B-CE41-BB51-5D16035CEC25}"/>
              </a:ext>
            </a:extLst>
          </p:cNvPr>
          <p:cNvCxnSpPr>
            <a:cxnSpLocks/>
          </p:cNvCxnSpPr>
          <p:nvPr/>
        </p:nvCxnSpPr>
        <p:spPr>
          <a:xfrm flipV="1">
            <a:off x="5116145" y="4126491"/>
            <a:ext cx="1640585" cy="20035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prstDash val="sysDot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Rectangle 219">
            <a:extLst>
              <a:ext uri="{FF2B5EF4-FFF2-40B4-BE49-F238E27FC236}">
                <a16:creationId xmlns:a16="http://schemas.microsoft.com/office/drawing/2014/main" id="{629FE075-3C21-DC44-863D-1E8C81A0FAFC}"/>
              </a:ext>
            </a:extLst>
          </p:cNvPr>
          <p:cNvSpPr/>
          <p:nvPr/>
        </p:nvSpPr>
        <p:spPr>
          <a:xfrm>
            <a:off x="2433345" y="2908280"/>
            <a:ext cx="355814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i="1" dirty="0">
                <a:solidFill>
                  <a:schemeClr val="accent5">
                    <a:lumMod val="75000"/>
                  </a:schemeClr>
                </a:solidFill>
              </a:rPr>
              <a:t>33 households (HHs) were selected and 3 households selected in each sublocation (total 99 HHs) </a:t>
            </a:r>
            <a:endParaRPr lang="en-KE" sz="1100" i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31" name="TextBox 230">
            <a:extLst>
              <a:ext uri="{FF2B5EF4-FFF2-40B4-BE49-F238E27FC236}">
                <a16:creationId xmlns:a16="http://schemas.microsoft.com/office/drawing/2014/main" id="{4916D8DD-DD58-1E4E-85D9-C22DC68F2A5F}"/>
              </a:ext>
            </a:extLst>
          </p:cNvPr>
          <p:cNvSpPr txBox="1"/>
          <p:nvPr/>
        </p:nvSpPr>
        <p:spPr>
          <a:xfrm>
            <a:off x="6296290" y="6043857"/>
            <a:ext cx="12540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KE" sz="1200" dirty="0"/>
              <a:t>Small ruminants/</a:t>
            </a:r>
          </a:p>
          <a:p>
            <a:r>
              <a:rPr lang="en-KE" sz="1200" dirty="0"/>
              <a:t>monogastricsc</a:t>
            </a:r>
          </a:p>
        </p:txBody>
      </p:sp>
      <p:grpSp>
        <p:nvGrpSpPr>
          <p:cNvPr id="246" name="Group 245">
            <a:extLst>
              <a:ext uri="{FF2B5EF4-FFF2-40B4-BE49-F238E27FC236}">
                <a16:creationId xmlns:a16="http://schemas.microsoft.com/office/drawing/2014/main" id="{5392239D-79B5-4E41-A571-7756E8859CD0}"/>
              </a:ext>
            </a:extLst>
          </p:cNvPr>
          <p:cNvGrpSpPr/>
          <p:nvPr/>
        </p:nvGrpSpPr>
        <p:grpSpPr>
          <a:xfrm>
            <a:off x="5140516" y="5438747"/>
            <a:ext cx="3968893" cy="1104982"/>
            <a:chOff x="5140516" y="5771255"/>
            <a:chExt cx="3968893" cy="1104982"/>
          </a:xfrm>
        </p:grpSpPr>
        <p:sp>
          <p:nvSpPr>
            <p:cNvPr id="224" name="TextBox 223">
              <a:extLst>
                <a:ext uri="{FF2B5EF4-FFF2-40B4-BE49-F238E27FC236}">
                  <a16:creationId xmlns:a16="http://schemas.microsoft.com/office/drawing/2014/main" id="{91F77EA7-BF74-5846-A2D4-934AC3B6CB5C}"/>
                </a:ext>
              </a:extLst>
            </p:cNvPr>
            <p:cNvSpPr txBox="1"/>
            <p:nvPr/>
          </p:nvSpPr>
          <p:spPr>
            <a:xfrm>
              <a:off x="5140516" y="6414572"/>
              <a:ext cx="155905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KE" sz="1200" dirty="0"/>
                <a:t>Large ruminants/</a:t>
              </a:r>
            </a:p>
            <a:p>
              <a:r>
                <a:rPr lang="en-GB" sz="1200" dirty="0"/>
                <a:t>M</a:t>
              </a:r>
              <a:r>
                <a:rPr lang="en-KE" sz="1200" dirty="0"/>
                <a:t>onogastrics</a:t>
              </a:r>
            </a:p>
          </p:txBody>
        </p:sp>
        <p:grpSp>
          <p:nvGrpSpPr>
            <p:cNvPr id="245" name="Group 244">
              <a:extLst>
                <a:ext uri="{FF2B5EF4-FFF2-40B4-BE49-F238E27FC236}">
                  <a16:creationId xmlns:a16="http://schemas.microsoft.com/office/drawing/2014/main" id="{1DF31BDC-B095-7E42-9F1B-B82A55E23FC0}"/>
                </a:ext>
              </a:extLst>
            </p:cNvPr>
            <p:cNvGrpSpPr/>
            <p:nvPr/>
          </p:nvGrpSpPr>
          <p:grpSpPr>
            <a:xfrm>
              <a:off x="5350841" y="5771255"/>
              <a:ext cx="3758568" cy="919176"/>
              <a:chOff x="5350841" y="5771255"/>
              <a:chExt cx="3758568" cy="919176"/>
            </a:xfrm>
          </p:grpSpPr>
          <p:grpSp>
            <p:nvGrpSpPr>
              <p:cNvPr id="223" name="Group 222">
                <a:extLst>
                  <a:ext uri="{FF2B5EF4-FFF2-40B4-BE49-F238E27FC236}">
                    <a16:creationId xmlns:a16="http://schemas.microsoft.com/office/drawing/2014/main" id="{4BAEFD65-8FCF-734D-BC64-FA9495E61D4A}"/>
                  </a:ext>
                </a:extLst>
              </p:cNvPr>
              <p:cNvGrpSpPr/>
              <p:nvPr/>
            </p:nvGrpSpPr>
            <p:grpSpPr>
              <a:xfrm>
                <a:off x="5350841" y="5771255"/>
                <a:ext cx="933322" cy="694600"/>
                <a:chOff x="5264704" y="5757880"/>
                <a:chExt cx="933322" cy="694600"/>
              </a:xfrm>
            </p:grpSpPr>
            <p:pic>
              <p:nvPicPr>
                <p:cNvPr id="221" name="Graphic 220" descr="House outline">
                  <a:extLst>
                    <a:ext uri="{FF2B5EF4-FFF2-40B4-BE49-F238E27FC236}">
                      <a16:creationId xmlns:a16="http://schemas.microsoft.com/office/drawing/2014/main" id="{75A0130F-2779-E449-9C37-2DB10F87878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264704" y="5757880"/>
                  <a:ext cx="775238" cy="694600"/>
                </a:xfrm>
                <a:prstGeom prst="rect">
                  <a:avLst/>
                </a:prstGeom>
              </p:spPr>
            </p:pic>
            <p:sp>
              <p:nvSpPr>
                <p:cNvPr id="222" name="TextBox 221">
                  <a:extLst>
                    <a:ext uri="{FF2B5EF4-FFF2-40B4-BE49-F238E27FC236}">
                      <a16:creationId xmlns:a16="http://schemas.microsoft.com/office/drawing/2014/main" id="{6526EA32-3138-C641-9D0A-7E8FE938214B}"/>
                    </a:ext>
                  </a:extLst>
                </p:cNvPr>
                <p:cNvSpPr txBox="1"/>
                <p:nvPr/>
              </p:nvSpPr>
              <p:spPr>
                <a:xfrm>
                  <a:off x="5427885" y="5925261"/>
                  <a:ext cx="770141" cy="35983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400" b="1" dirty="0">
                      <a:solidFill>
                        <a:srgbClr val="C00000"/>
                      </a:solidFill>
                    </a:rPr>
                    <a:t>HH1</a:t>
                  </a:r>
                </a:p>
              </p:txBody>
            </p:sp>
          </p:grpSp>
          <p:grpSp>
            <p:nvGrpSpPr>
              <p:cNvPr id="225" name="Group 224">
                <a:extLst>
                  <a:ext uri="{FF2B5EF4-FFF2-40B4-BE49-F238E27FC236}">
                    <a16:creationId xmlns:a16="http://schemas.microsoft.com/office/drawing/2014/main" id="{695210C5-26D8-0B48-ACD9-0A19DE10136B}"/>
                  </a:ext>
                </a:extLst>
              </p:cNvPr>
              <p:cNvGrpSpPr/>
              <p:nvPr/>
            </p:nvGrpSpPr>
            <p:grpSpPr>
              <a:xfrm>
                <a:off x="6443662" y="5782755"/>
                <a:ext cx="933322" cy="694600"/>
                <a:chOff x="5264704" y="5757880"/>
                <a:chExt cx="933322" cy="694600"/>
              </a:xfrm>
            </p:grpSpPr>
            <p:pic>
              <p:nvPicPr>
                <p:cNvPr id="226" name="Graphic 225" descr="House outline">
                  <a:extLst>
                    <a:ext uri="{FF2B5EF4-FFF2-40B4-BE49-F238E27FC236}">
                      <a16:creationId xmlns:a16="http://schemas.microsoft.com/office/drawing/2014/main" id="{5CB8E40C-A139-D144-A74A-872C71F20A2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264704" y="5757880"/>
                  <a:ext cx="775238" cy="694600"/>
                </a:xfrm>
                <a:prstGeom prst="rect">
                  <a:avLst/>
                </a:prstGeom>
              </p:spPr>
            </p:pic>
            <p:sp>
              <p:nvSpPr>
                <p:cNvPr id="227" name="TextBox 226">
                  <a:extLst>
                    <a:ext uri="{FF2B5EF4-FFF2-40B4-BE49-F238E27FC236}">
                      <a16:creationId xmlns:a16="http://schemas.microsoft.com/office/drawing/2014/main" id="{3A8704B3-908A-8840-8786-D39F4EF0C741}"/>
                    </a:ext>
                  </a:extLst>
                </p:cNvPr>
                <p:cNvSpPr txBox="1"/>
                <p:nvPr/>
              </p:nvSpPr>
              <p:spPr>
                <a:xfrm>
                  <a:off x="5427885" y="5925261"/>
                  <a:ext cx="770141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400" b="1" dirty="0">
                      <a:solidFill>
                        <a:srgbClr val="C00000"/>
                      </a:solidFill>
                    </a:rPr>
                    <a:t>HH2</a:t>
                  </a:r>
                </a:p>
              </p:txBody>
            </p:sp>
          </p:grpSp>
          <p:grpSp>
            <p:nvGrpSpPr>
              <p:cNvPr id="236" name="Group 235">
                <a:extLst>
                  <a:ext uri="{FF2B5EF4-FFF2-40B4-BE49-F238E27FC236}">
                    <a16:creationId xmlns:a16="http://schemas.microsoft.com/office/drawing/2014/main" id="{AB7D1A08-0183-564A-8D06-C5D066220C33}"/>
                  </a:ext>
                </a:extLst>
              </p:cNvPr>
              <p:cNvGrpSpPr/>
              <p:nvPr/>
            </p:nvGrpSpPr>
            <p:grpSpPr>
              <a:xfrm>
                <a:off x="7737000" y="5782755"/>
                <a:ext cx="933322" cy="694600"/>
                <a:chOff x="5264704" y="5757880"/>
                <a:chExt cx="933322" cy="694600"/>
              </a:xfrm>
            </p:grpSpPr>
            <p:pic>
              <p:nvPicPr>
                <p:cNvPr id="237" name="Graphic 236" descr="House outline">
                  <a:extLst>
                    <a:ext uri="{FF2B5EF4-FFF2-40B4-BE49-F238E27FC236}">
                      <a16:creationId xmlns:a16="http://schemas.microsoft.com/office/drawing/2014/main" id="{5CB87586-6AB8-4C47-99E5-24D19A3BB1DB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264704" y="5757880"/>
                  <a:ext cx="775238" cy="694600"/>
                </a:xfrm>
                <a:prstGeom prst="rect">
                  <a:avLst/>
                </a:prstGeom>
              </p:spPr>
            </p:pic>
            <p:sp>
              <p:nvSpPr>
                <p:cNvPr id="238" name="TextBox 237">
                  <a:extLst>
                    <a:ext uri="{FF2B5EF4-FFF2-40B4-BE49-F238E27FC236}">
                      <a16:creationId xmlns:a16="http://schemas.microsoft.com/office/drawing/2014/main" id="{3C5F9575-8C76-494B-AFC6-34C34C447633}"/>
                    </a:ext>
                  </a:extLst>
                </p:cNvPr>
                <p:cNvSpPr txBox="1"/>
                <p:nvPr/>
              </p:nvSpPr>
              <p:spPr>
                <a:xfrm>
                  <a:off x="5427885" y="5925261"/>
                  <a:ext cx="770141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400" b="1" dirty="0">
                      <a:solidFill>
                        <a:srgbClr val="C00000"/>
                      </a:solidFill>
                    </a:rPr>
                    <a:t>HH3</a:t>
                  </a:r>
                </a:p>
              </p:txBody>
            </p:sp>
          </p:grpSp>
          <p:sp>
            <p:nvSpPr>
              <p:cNvPr id="242" name="TextBox 241">
                <a:extLst>
                  <a:ext uri="{FF2B5EF4-FFF2-40B4-BE49-F238E27FC236}">
                    <a16:creationId xmlns:a16="http://schemas.microsoft.com/office/drawing/2014/main" id="{26844090-08C7-D042-9B2D-477B5A4E6FBA}"/>
                  </a:ext>
                </a:extLst>
              </p:cNvPr>
              <p:cNvSpPr txBox="1"/>
              <p:nvPr/>
            </p:nvSpPr>
            <p:spPr>
              <a:xfrm>
                <a:off x="7550351" y="6413432"/>
                <a:ext cx="155905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KE" sz="1200" dirty="0"/>
                  <a:t>No Livestock</a:t>
                </a:r>
              </a:p>
            </p:txBody>
          </p:sp>
        </p:grpSp>
      </p:grpSp>
      <p:sp>
        <p:nvSpPr>
          <p:cNvPr id="247" name="TextBox 246">
            <a:extLst>
              <a:ext uri="{FF2B5EF4-FFF2-40B4-BE49-F238E27FC236}">
                <a16:creationId xmlns:a16="http://schemas.microsoft.com/office/drawing/2014/main" id="{202FF176-3C1A-B641-8971-5EB9C4F39613}"/>
              </a:ext>
            </a:extLst>
          </p:cNvPr>
          <p:cNvSpPr txBox="1"/>
          <p:nvPr/>
        </p:nvSpPr>
        <p:spPr>
          <a:xfrm>
            <a:off x="6410694" y="5094338"/>
            <a:ext cx="12054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KE" u="sng" dirty="0"/>
              <a:t>HH Legend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AD6CF92A-E7A8-5E41-A2D7-66C31AC13A72}"/>
              </a:ext>
            </a:extLst>
          </p:cNvPr>
          <p:cNvSpPr/>
          <p:nvPr/>
        </p:nvSpPr>
        <p:spPr>
          <a:xfrm>
            <a:off x="5112182" y="4237205"/>
            <a:ext cx="355814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i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Sampling across Nairobi</a:t>
            </a:r>
            <a:endParaRPr lang="en-KE" sz="1100" i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67507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184</TotalTime>
  <Words>107</Words>
  <Application>Microsoft Macintosh PowerPoint</Application>
  <PresentationFormat>On-screen Show (4:3)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Muloi, Dishon (ILRI)</dc:creator>
  <cp:lastModifiedBy>Muloi, Dishon (ILRI)</cp:lastModifiedBy>
  <cp:revision>15</cp:revision>
  <dcterms:created xsi:type="dcterms:W3CDTF">2021-02-18T11:31:15Z</dcterms:created>
  <dcterms:modified xsi:type="dcterms:W3CDTF">2021-02-18T14:43:45Z</dcterms:modified>
</cp:coreProperties>
</file>