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7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726"/>
    <p:restoredTop sz="95909"/>
  </p:normalViewPr>
  <p:slideViewPr>
    <p:cSldViewPr snapToGrid="0" snapToObjects="1">
      <p:cViewPr varScale="1">
        <p:scale>
          <a:sx n="80" d="100"/>
          <a:sy n="80" d="100"/>
        </p:scale>
        <p:origin x="192" y="9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C369C-E42B-15A8-6303-9138D039140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0CDCC7B-AA92-0B22-C5FC-BE8D484D80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10E6C6-B196-E9B6-E448-1DD2316B85D5}"/>
              </a:ext>
            </a:extLst>
          </p:cNvPr>
          <p:cNvSpPr>
            <a:spLocks noGrp="1"/>
          </p:cNvSpPr>
          <p:nvPr>
            <p:ph type="dt" sz="half" idx="10"/>
          </p:nvPr>
        </p:nvSpPr>
        <p:spPr/>
        <p:txBody>
          <a:bodyPr/>
          <a:lstStyle/>
          <a:p>
            <a:fld id="{472E3340-78EC-E243-A4B4-D0A5FB450D60}" type="datetimeFigureOut">
              <a:rPr lang="en-US" smtClean="0"/>
              <a:t>6/1/22</a:t>
            </a:fld>
            <a:endParaRPr lang="en-US"/>
          </a:p>
        </p:txBody>
      </p:sp>
      <p:sp>
        <p:nvSpPr>
          <p:cNvPr id="5" name="Footer Placeholder 4">
            <a:extLst>
              <a:ext uri="{FF2B5EF4-FFF2-40B4-BE49-F238E27FC236}">
                <a16:creationId xmlns:a16="http://schemas.microsoft.com/office/drawing/2014/main" id="{454EDDBE-B2A6-07F8-0A3B-30CCFB4743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4B0959-39AF-211F-C6D1-498B4F94E0F2}"/>
              </a:ext>
            </a:extLst>
          </p:cNvPr>
          <p:cNvSpPr>
            <a:spLocks noGrp="1"/>
          </p:cNvSpPr>
          <p:nvPr>
            <p:ph type="sldNum" sz="quarter" idx="12"/>
          </p:nvPr>
        </p:nvSpPr>
        <p:spPr/>
        <p:txBody>
          <a:bodyPr/>
          <a:lstStyle/>
          <a:p>
            <a:fld id="{41941FE5-639E-E14D-BDE1-0EAA072DA59D}" type="slidenum">
              <a:rPr lang="en-US" smtClean="0"/>
              <a:t>‹#›</a:t>
            </a:fld>
            <a:endParaRPr lang="en-US"/>
          </a:p>
        </p:txBody>
      </p:sp>
    </p:spTree>
    <p:extLst>
      <p:ext uri="{BB962C8B-B14F-4D97-AF65-F5344CB8AC3E}">
        <p14:creationId xmlns:p14="http://schemas.microsoft.com/office/powerpoint/2010/main" val="2121746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2CA86-6C11-B400-5F73-A1CACAF782D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AAF046F-54EF-9A0D-88ED-DAA61867488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41169-9EBB-2CF2-1C6D-6E7B7C951C10}"/>
              </a:ext>
            </a:extLst>
          </p:cNvPr>
          <p:cNvSpPr>
            <a:spLocks noGrp="1"/>
          </p:cNvSpPr>
          <p:nvPr>
            <p:ph type="dt" sz="half" idx="10"/>
          </p:nvPr>
        </p:nvSpPr>
        <p:spPr/>
        <p:txBody>
          <a:bodyPr/>
          <a:lstStyle/>
          <a:p>
            <a:fld id="{472E3340-78EC-E243-A4B4-D0A5FB450D60}" type="datetimeFigureOut">
              <a:rPr lang="en-US" smtClean="0"/>
              <a:t>6/1/22</a:t>
            </a:fld>
            <a:endParaRPr lang="en-US"/>
          </a:p>
        </p:txBody>
      </p:sp>
      <p:sp>
        <p:nvSpPr>
          <p:cNvPr id="5" name="Footer Placeholder 4">
            <a:extLst>
              <a:ext uri="{FF2B5EF4-FFF2-40B4-BE49-F238E27FC236}">
                <a16:creationId xmlns:a16="http://schemas.microsoft.com/office/drawing/2014/main" id="{B9CC6611-F0A1-E6F4-DEB7-19958784FA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893E81-35C4-DEFD-5409-DAB729F2E07B}"/>
              </a:ext>
            </a:extLst>
          </p:cNvPr>
          <p:cNvSpPr>
            <a:spLocks noGrp="1"/>
          </p:cNvSpPr>
          <p:nvPr>
            <p:ph type="sldNum" sz="quarter" idx="12"/>
          </p:nvPr>
        </p:nvSpPr>
        <p:spPr/>
        <p:txBody>
          <a:bodyPr/>
          <a:lstStyle/>
          <a:p>
            <a:fld id="{41941FE5-639E-E14D-BDE1-0EAA072DA59D}" type="slidenum">
              <a:rPr lang="en-US" smtClean="0"/>
              <a:t>‹#›</a:t>
            </a:fld>
            <a:endParaRPr lang="en-US"/>
          </a:p>
        </p:txBody>
      </p:sp>
    </p:spTree>
    <p:extLst>
      <p:ext uri="{BB962C8B-B14F-4D97-AF65-F5344CB8AC3E}">
        <p14:creationId xmlns:p14="http://schemas.microsoft.com/office/powerpoint/2010/main" val="168168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FAF600-8FA5-248D-6BEC-6780C1CACB0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F9B8732-F42D-196D-4AC9-BA5385B00E4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0D7FC7-0956-240F-9D2F-38EA84071951}"/>
              </a:ext>
            </a:extLst>
          </p:cNvPr>
          <p:cNvSpPr>
            <a:spLocks noGrp="1"/>
          </p:cNvSpPr>
          <p:nvPr>
            <p:ph type="dt" sz="half" idx="10"/>
          </p:nvPr>
        </p:nvSpPr>
        <p:spPr/>
        <p:txBody>
          <a:bodyPr/>
          <a:lstStyle/>
          <a:p>
            <a:fld id="{472E3340-78EC-E243-A4B4-D0A5FB450D60}" type="datetimeFigureOut">
              <a:rPr lang="en-US" smtClean="0"/>
              <a:t>6/1/22</a:t>
            </a:fld>
            <a:endParaRPr lang="en-US"/>
          </a:p>
        </p:txBody>
      </p:sp>
      <p:sp>
        <p:nvSpPr>
          <p:cNvPr id="5" name="Footer Placeholder 4">
            <a:extLst>
              <a:ext uri="{FF2B5EF4-FFF2-40B4-BE49-F238E27FC236}">
                <a16:creationId xmlns:a16="http://schemas.microsoft.com/office/drawing/2014/main" id="{D42FD620-E599-76E6-47FF-662DE2633C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6AF9AB-DE94-3B67-C59D-87641DE456DD}"/>
              </a:ext>
            </a:extLst>
          </p:cNvPr>
          <p:cNvSpPr>
            <a:spLocks noGrp="1"/>
          </p:cNvSpPr>
          <p:nvPr>
            <p:ph type="sldNum" sz="quarter" idx="12"/>
          </p:nvPr>
        </p:nvSpPr>
        <p:spPr/>
        <p:txBody>
          <a:bodyPr/>
          <a:lstStyle/>
          <a:p>
            <a:fld id="{41941FE5-639E-E14D-BDE1-0EAA072DA59D}" type="slidenum">
              <a:rPr lang="en-US" smtClean="0"/>
              <a:t>‹#›</a:t>
            </a:fld>
            <a:endParaRPr lang="en-US"/>
          </a:p>
        </p:txBody>
      </p:sp>
    </p:spTree>
    <p:extLst>
      <p:ext uri="{BB962C8B-B14F-4D97-AF65-F5344CB8AC3E}">
        <p14:creationId xmlns:p14="http://schemas.microsoft.com/office/powerpoint/2010/main" val="1767636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F8479-B114-279B-DEBC-2BD09DA6E4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578A81-4387-4731-BF57-2D010AA376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B34EF9-EDDA-7B7E-A4DA-92231D80F4C4}"/>
              </a:ext>
            </a:extLst>
          </p:cNvPr>
          <p:cNvSpPr>
            <a:spLocks noGrp="1"/>
          </p:cNvSpPr>
          <p:nvPr>
            <p:ph type="dt" sz="half" idx="10"/>
          </p:nvPr>
        </p:nvSpPr>
        <p:spPr/>
        <p:txBody>
          <a:bodyPr/>
          <a:lstStyle/>
          <a:p>
            <a:fld id="{472E3340-78EC-E243-A4B4-D0A5FB450D60}" type="datetimeFigureOut">
              <a:rPr lang="en-US" smtClean="0"/>
              <a:t>6/1/22</a:t>
            </a:fld>
            <a:endParaRPr lang="en-US"/>
          </a:p>
        </p:txBody>
      </p:sp>
      <p:sp>
        <p:nvSpPr>
          <p:cNvPr id="5" name="Footer Placeholder 4">
            <a:extLst>
              <a:ext uri="{FF2B5EF4-FFF2-40B4-BE49-F238E27FC236}">
                <a16:creationId xmlns:a16="http://schemas.microsoft.com/office/drawing/2014/main" id="{ECBF247F-A6A0-BAD2-EEB6-0EC404E3E9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98FBC8-64BD-A507-58CA-7E254AA9B7E5}"/>
              </a:ext>
            </a:extLst>
          </p:cNvPr>
          <p:cNvSpPr>
            <a:spLocks noGrp="1"/>
          </p:cNvSpPr>
          <p:nvPr>
            <p:ph type="sldNum" sz="quarter" idx="12"/>
          </p:nvPr>
        </p:nvSpPr>
        <p:spPr/>
        <p:txBody>
          <a:bodyPr/>
          <a:lstStyle/>
          <a:p>
            <a:fld id="{41941FE5-639E-E14D-BDE1-0EAA072DA59D}" type="slidenum">
              <a:rPr lang="en-US" smtClean="0"/>
              <a:t>‹#›</a:t>
            </a:fld>
            <a:endParaRPr lang="en-US"/>
          </a:p>
        </p:txBody>
      </p:sp>
    </p:spTree>
    <p:extLst>
      <p:ext uri="{BB962C8B-B14F-4D97-AF65-F5344CB8AC3E}">
        <p14:creationId xmlns:p14="http://schemas.microsoft.com/office/powerpoint/2010/main" val="333945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39DFC-FA1F-8605-2F93-7376FFC306E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7C054DD-D041-3D3F-2440-6A5EC3C032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B383599-B368-A0CA-CEC6-2CBAF912EE77}"/>
              </a:ext>
            </a:extLst>
          </p:cNvPr>
          <p:cNvSpPr>
            <a:spLocks noGrp="1"/>
          </p:cNvSpPr>
          <p:nvPr>
            <p:ph type="dt" sz="half" idx="10"/>
          </p:nvPr>
        </p:nvSpPr>
        <p:spPr/>
        <p:txBody>
          <a:bodyPr/>
          <a:lstStyle/>
          <a:p>
            <a:fld id="{472E3340-78EC-E243-A4B4-D0A5FB450D60}" type="datetimeFigureOut">
              <a:rPr lang="en-US" smtClean="0"/>
              <a:t>6/1/22</a:t>
            </a:fld>
            <a:endParaRPr lang="en-US"/>
          </a:p>
        </p:txBody>
      </p:sp>
      <p:sp>
        <p:nvSpPr>
          <p:cNvPr id="5" name="Footer Placeholder 4">
            <a:extLst>
              <a:ext uri="{FF2B5EF4-FFF2-40B4-BE49-F238E27FC236}">
                <a16:creationId xmlns:a16="http://schemas.microsoft.com/office/drawing/2014/main" id="{8804CD86-A74E-CA8A-D662-9B441CBA58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90AEA3-7435-424D-F3AB-F91394CB2661}"/>
              </a:ext>
            </a:extLst>
          </p:cNvPr>
          <p:cNvSpPr>
            <a:spLocks noGrp="1"/>
          </p:cNvSpPr>
          <p:nvPr>
            <p:ph type="sldNum" sz="quarter" idx="12"/>
          </p:nvPr>
        </p:nvSpPr>
        <p:spPr/>
        <p:txBody>
          <a:bodyPr/>
          <a:lstStyle/>
          <a:p>
            <a:fld id="{41941FE5-639E-E14D-BDE1-0EAA072DA59D}" type="slidenum">
              <a:rPr lang="en-US" smtClean="0"/>
              <a:t>‹#›</a:t>
            </a:fld>
            <a:endParaRPr lang="en-US"/>
          </a:p>
        </p:txBody>
      </p:sp>
    </p:spTree>
    <p:extLst>
      <p:ext uri="{BB962C8B-B14F-4D97-AF65-F5344CB8AC3E}">
        <p14:creationId xmlns:p14="http://schemas.microsoft.com/office/powerpoint/2010/main" val="252706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E3935-A6C9-5038-FE7E-BF47328EA7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57BE17-4B3B-D6D4-FA47-8383D2FA8B0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5C563D6-8ABF-4D93-E8DD-44D2FFF1570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B515A41-A4C9-6757-09BB-D951AF4A0950}"/>
              </a:ext>
            </a:extLst>
          </p:cNvPr>
          <p:cNvSpPr>
            <a:spLocks noGrp="1"/>
          </p:cNvSpPr>
          <p:nvPr>
            <p:ph type="dt" sz="half" idx="10"/>
          </p:nvPr>
        </p:nvSpPr>
        <p:spPr/>
        <p:txBody>
          <a:bodyPr/>
          <a:lstStyle/>
          <a:p>
            <a:fld id="{472E3340-78EC-E243-A4B4-D0A5FB450D60}" type="datetimeFigureOut">
              <a:rPr lang="en-US" smtClean="0"/>
              <a:t>6/1/22</a:t>
            </a:fld>
            <a:endParaRPr lang="en-US"/>
          </a:p>
        </p:txBody>
      </p:sp>
      <p:sp>
        <p:nvSpPr>
          <p:cNvPr id="6" name="Footer Placeholder 5">
            <a:extLst>
              <a:ext uri="{FF2B5EF4-FFF2-40B4-BE49-F238E27FC236}">
                <a16:creationId xmlns:a16="http://schemas.microsoft.com/office/drawing/2014/main" id="{89C8ECC0-E35B-65EA-232E-ED68ED187B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9BEE91-46E3-F612-0531-3E327278B720}"/>
              </a:ext>
            </a:extLst>
          </p:cNvPr>
          <p:cNvSpPr>
            <a:spLocks noGrp="1"/>
          </p:cNvSpPr>
          <p:nvPr>
            <p:ph type="sldNum" sz="quarter" idx="12"/>
          </p:nvPr>
        </p:nvSpPr>
        <p:spPr/>
        <p:txBody>
          <a:bodyPr/>
          <a:lstStyle/>
          <a:p>
            <a:fld id="{41941FE5-639E-E14D-BDE1-0EAA072DA59D}" type="slidenum">
              <a:rPr lang="en-US" smtClean="0"/>
              <a:t>‹#›</a:t>
            </a:fld>
            <a:endParaRPr lang="en-US"/>
          </a:p>
        </p:txBody>
      </p:sp>
    </p:spTree>
    <p:extLst>
      <p:ext uri="{BB962C8B-B14F-4D97-AF65-F5344CB8AC3E}">
        <p14:creationId xmlns:p14="http://schemas.microsoft.com/office/powerpoint/2010/main" val="972804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A6FE1-B3DA-017D-19B7-19EBE4121F5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2CAB09D-70B9-5D4E-603B-CCA541BD73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8235E39-2B13-9E43-080A-2775BFDABF8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A63E9F-22FD-AFBF-1CAD-2E432A7A33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8354356-1656-E3BD-FBEF-D74EEEDE69C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FF217F-3B01-A36F-9E50-5E71B49F8F41}"/>
              </a:ext>
            </a:extLst>
          </p:cNvPr>
          <p:cNvSpPr>
            <a:spLocks noGrp="1"/>
          </p:cNvSpPr>
          <p:nvPr>
            <p:ph type="dt" sz="half" idx="10"/>
          </p:nvPr>
        </p:nvSpPr>
        <p:spPr/>
        <p:txBody>
          <a:bodyPr/>
          <a:lstStyle/>
          <a:p>
            <a:fld id="{472E3340-78EC-E243-A4B4-D0A5FB450D60}" type="datetimeFigureOut">
              <a:rPr lang="en-US" smtClean="0"/>
              <a:t>6/1/22</a:t>
            </a:fld>
            <a:endParaRPr lang="en-US"/>
          </a:p>
        </p:txBody>
      </p:sp>
      <p:sp>
        <p:nvSpPr>
          <p:cNvPr id="8" name="Footer Placeholder 7">
            <a:extLst>
              <a:ext uri="{FF2B5EF4-FFF2-40B4-BE49-F238E27FC236}">
                <a16:creationId xmlns:a16="http://schemas.microsoft.com/office/drawing/2014/main" id="{AE195243-7931-E81A-BB79-CB63137AF34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028C0AB-CAC0-0A98-E59E-5E938DF6FAC6}"/>
              </a:ext>
            </a:extLst>
          </p:cNvPr>
          <p:cNvSpPr>
            <a:spLocks noGrp="1"/>
          </p:cNvSpPr>
          <p:nvPr>
            <p:ph type="sldNum" sz="quarter" idx="12"/>
          </p:nvPr>
        </p:nvSpPr>
        <p:spPr/>
        <p:txBody>
          <a:bodyPr/>
          <a:lstStyle/>
          <a:p>
            <a:fld id="{41941FE5-639E-E14D-BDE1-0EAA072DA59D}" type="slidenum">
              <a:rPr lang="en-US" smtClean="0"/>
              <a:t>‹#›</a:t>
            </a:fld>
            <a:endParaRPr lang="en-US"/>
          </a:p>
        </p:txBody>
      </p:sp>
    </p:spTree>
    <p:extLst>
      <p:ext uri="{BB962C8B-B14F-4D97-AF65-F5344CB8AC3E}">
        <p14:creationId xmlns:p14="http://schemas.microsoft.com/office/powerpoint/2010/main" val="1664807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695CA-51C7-B0BA-AF31-60A998EFFD8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DD8F547-42BD-FC78-F7AC-0150438C742C}"/>
              </a:ext>
            </a:extLst>
          </p:cNvPr>
          <p:cNvSpPr>
            <a:spLocks noGrp="1"/>
          </p:cNvSpPr>
          <p:nvPr>
            <p:ph type="dt" sz="half" idx="10"/>
          </p:nvPr>
        </p:nvSpPr>
        <p:spPr/>
        <p:txBody>
          <a:bodyPr/>
          <a:lstStyle/>
          <a:p>
            <a:fld id="{472E3340-78EC-E243-A4B4-D0A5FB450D60}" type="datetimeFigureOut">
              <a:rPr lang="en-US" smtClean="0"/>
              <a:t>6/1/22</a:t>
            </a:fld>
            <a:endParaRPr lang="en-US"/>
          </a:p>
        </p:txBody>
      </p:sp>
      <p:sp>
        <p:nvSpPr>
          <p:cNvPr id="4" name="Footer Placeholder 3">
            <a:extLst>
              <a:ext uri="{FF2B5EF4-FFF2-40B4-BE49-F238E27FC236}">
                <a16:creationId xmlns:a16="http://schemas.microsoft.com/office/drawing/2014/main" id="{8E1F1D13-34A3-0154-D409-82CAB190D0D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1FBBF4F-297F-59AC-59FF-D128085141AE}"/>
              </a:ext>
            </a:extLst>
          </p:cNvPr>
          <p:cNvSpPr>
            <a:spLocks noGrp="1"/>
          </p:cNvSpPr>
          <p:nvPr>
            <p:ph type="sldNum" sz="quarter" idx="12"/>
          </p:nvPr>
        </p:nvSpPr>
        <p:spPr/>
        <p:txBody>
          <a:bodyPr/>
          <a:lstStyle/>
          <a:p>
            <a:fld id="{41941FE5-639E-E14D-BDE1-0EAA072DA59D}" type="slidenum">
              <a:rPr lang="en-US" smtClean="0"/>
              <a:t>‹#›</a:t>
            </a:fld>
            <a:endParaRPr lang="en-US"/>
          </a:p>
        </p:txBody>
      </p:sp>
    </p:spTree>
    <p:extLst>
      <p:ext uri="{BB962C8B-B14F-4D97-AF65-F5344CB8AC3E}">
        <p14:creationId xmlns:p14="http://schemas.microsoft.com/office/powerpoint/2010/main" val="3039499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87265C-24D2-5148-E3E3-91C6DA9DCCC2}"/>
              </a:ext>
            </a:extLst>
          </p:cNvPr>
          <p:cNvSpPr>
            <a:spLocks noGrp="1"/>
          </p:cNvSpPr>
          <p:nvPr>
            <p:ph type="dt" sz="half" idx="10"/>
          </p:nvPr>
        </p:nvSpPr>
        <p:spPr/>
        <p:txBody>
          <a:bodyPr/>
          <a:lstStyle/>
          <a:p>
            <a:fld id="{472E3340-78EC-E243-A4B4-D0A5FB450D60}" type="datetimeFigureOut">
              <a:rPr lang="en-US" smtClean="0"/>
              <a:t>6/1/22</a:t>
            </a:fld>
            <a:endParaRPr lang="en-US"/>
          </a:p>
        </p:txBody>
      </p:sp>
      <p:sp>
        <p:nvSpPr>
          <p:cNvPr id="3" name="Footer Placeholder 2">
            <a:extLst>
              <a:ext uri="{FF2B5EF4-FFF2-40B4-BE49-F238E27FC236}">
                <a16:creationId xmlns:a16="http://schemas.microsoft.com/office/drawing/2014/main" id="{736D7943-D030-CA06-7268-CA75DF3F656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ABA3284-A320-4020-589B-25C8A3CA41FF}"/>
              </a:ext>
            </a:extLst>
          </p:cNvPr>
          <p:cNvSpPr>
            <a:spLocks noGrp="1"/>
          </p:cNvSpPr>
          <p:nvPr>
            <p:ph type="sldNum" sz="quarter" idx="12"/>
          </p:nvPr>
        </p:nvSpPr>
        <p:spPr/>
        <p:txBody>
          <a:bodyPr/>
          <a:lstStyle/>
          <a:p>
            <a:fld id="{41941FE5-639E-E14D-BDE1-0EAA072DA59D}" type="slidenum">
              <a:rPr lang="en-US" smtClean="0"/>
              <a:t>‹#›</a:t>
            </a:fld>
            <a:endParaRPr lang="en-US"/>
          </a:p>
        </p:txBody>
      </p:sp>
    </p:spTree>
    <p:extLst>
      <p:ext uri="{BB962C8B-B14F-4D97-AF65-F5344CB8AC3E}">
        <p14:creationId xmlns:p14="http://schemas.microsoft.com/office/powerpoint/2010/main" val="395095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8D2E5-01EE-DD12-BFED-F39E9084DB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0893450-8228-B71C-F8D8-1E6FD63CD0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B4D9001-02B5-CEFB-8229-1FE37087EA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8F892E-57B6-D413-B615-FA4460EB095D}"/>
              </a:ext>
            </a:extLst>
          </p:cNvPr>
          <p:cNvSpPr>
            <a:spLocks noGrp="1"/>
          </p:cNvSpPr>
          <p:nvPr>
            <p:ph type="dt" sz="half" idx="10"/>
          </p:nvPr>
        </p:nvSpPr>
        <p:spPr/>
        <p:txBody>
          <a:bodyPr/>
          <a:lstStyle/>
          <a:p>
            <a:fld id="{472E3340-78EC-E243-A4B4-D0A5FB450D60}" type="datetimeFigureOut">
              <a:rPr lang="en-US" smtClean="0"/>
              <a:t>6/1/22</a:t>
            </a:fld>
            <a:endParaRPr lang="en-US"/>
          </a:p>
        </p:txBody>
      </p:sp>
      <p:sp>
        <p:nvSpPr>
          <p:cNvPr id="6" name="Footer Placeholder 5">
            <a:extLst>
              <a:ext uri="{FF2B5EF4-FFF2-40B4-BE49-F238E27FC236}">
                <a16:creationId xmlns:a16="http://schemas.microsoft.com/office/drawing/2014/main" id="{A61E0971-3A22-0987-FF37-06C8E4521A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A9A9EE-D701-0168-830A-B70F63E854B5}"/>
              </a:ext>
            </a:extLst>
          </p:cNvPr>
          <p:cNvSpPr>
            <a:spLocks noGrp="1"/>
          </p:cNvSpPr>
          <p:nvPr>
            <p:ph type="sldNum" sz="quarter" idx="12"/>
          </p:nvPr>
        </p:nvSpPr>
        <p:spPr/>
        <p:txBody>
          <a:bodyPr/>
          <a:lstStyle/>
          <a:p>
            <a:fld id="{41941FE5-639E-E14D-BDE1-0EAA072DA59D}" type="slidenum">
              <a:rPr lang="en-US" smtClean="0"/>
              <a:t>‹#›</a:t>
            </a:fld>
            <a:endParaRPr lang="en-US"/>
          </a:p>
        </p:txBody>
      </p:sp>
    </p:spTree>
    <p:extLst>
      <p:ext uri="{BB962C8B-B14F-4D97-AF65-F5344CB8AC3E}">
        <p14:creationId xmlns:p14="http://schemas.microsoft.com/office/powerpoint/2010/main" val="1588093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92F1E-5805-87DB-3DE1-9DDD9BE1EB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5695EDD-767D-6F08-4ABF-DC2163D433D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5F83AB1-B781-621A-7C6C-FDEE6DF6C0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931CB2-81BF-01E4-178E-66D5BB6AE560}"/>
              </a:ext>
            </a:extLst>
          </p:cNvPr>
          <p:cNvSpPr>
            <a:spLocks noGrp="1"/>
          </p:cNvSpPr>
          <p:nvPr>
            <p:ph type="dt" sz="half" idx="10"/>
          </p:nvPr>
        </p:nvSpPr>
        <p:spPr/>
        <p:txBody>
          <a:bodyPr/>
          <a:lstStyle/>
          <a:p>
            <a:fld id="{472E3340-78EC-E243-A4B4-D0A5FB450D60}" type="datetimeFigureOut">
              <a:rPr lang="en-US" smtClean="0"/>
              <a:t>6/1/22</a:t>
            </a:fld>
            <a:endParaRPr lang="en-US"/>
          </a:p>
        </p:txBody>
      </p:sp>
      <p:sp>
        <p:nvSpPr>
          <p:cNvPr id="6" name="Footer Placeholder 5">
            <a:extLst>
              <a:ext uri="{FF2B5EF4-FFF2-40B4-BE49-F238E27FC236}">
                <a16:creationId xmlns:a16="http://schemas.microsoft.com/office/drawing/2014/main" id="{3D053718-8313-7348-BDDC-D72435636C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AA6C62-803C-231E-F758-FB068649D44E}"/>
              </a:ext>
            </a:extLst>
          </p:cNvPr>
          <p:cNvSpPr>
            <a:spLocks noGrp="1"/>
          </p:cNvSpPr>
          <p:nvPr>
            <p:ph type="sldNum" sz="quarter" idx="12"/>
          </p:nvPr>
        </p:nvSpPr>
        <p:spPr/>
        <p:txBody>
          <a:bodyPr/>
          <a:lstStyle/>
          <a:p>
            <a:fld id="{41941FE5-639E-E14D-BDE1-0EAA072DA59D}" type="slidenum">
              <a:rPr lang="en-US" smtClean="0"/>
              <a:t>‹#›</a:t>
            </a:fld>
            <a:endParaRPr lang="en-US"/>
          </a:p>
        </p:txBody>
      </p:sp>
    </p:spTree>
    <p:extLst>
      <p:ext uri="{BB962C8B-B14F-4D97-AF65-F5344CB8AC3E}">
        <p14:creationId xmlns:p14="http://schemas.microsoft.com/office/powerpoint/2010/main" val="32255084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2B93CD-AF7B-B052-A719-DFB8EA64C2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015EBEC-840B-A21B-F5A7-6F6FC798AD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32E6BF-9304-E0E3-6353-2FBCC0593A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2E3340-78EC-E243-A4B4-D0A5FB450D60}" type="datetimeFigureOut">
              <a:rPr lang="en-US" smtClean="0"/>
              <a:t>6/1/22</a:t>
            </a:fld>
            <a:endParaRPr lang="en-US"/>
          </a:p>
        </p:txBody>
      </p:sp>
      <p:sp>
        <p:nvSpPr>
          <p:cNvPr id="5" name="Footer Placeholder 4">
            <a:extLst>
              <a:ext uri="{FF2B5EF4-FFF2-40B4-BE49-F238E27FC236}">
                <a16:creationId xmlns:a16="http://schemas.microsoft.com/office/drawing/2014/main" id="{87F5472A-D31C-F676-EE5D-F8E0944D61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937DC46-4BFF-FD17-1CEF-3194E7829E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941FE5-639E-E14D-BDE1-0EAA072DA59D}" type="slidenum">
              <a:rPr lang="en-US" smtClean="0"/>
              <a:t>‹#›</a:t>
            </a:fld>
            <a:endParaRPr lang="en-US"/>
          </a:p>
        </p:txBody>
      </p:sp>
    </p:spTree>
    <p:extLst>
      <p:ext uri="{BB962C8B-B14F-4D97-AF65-F5344CB8AC3E}">
        <p14:creationId xmlns:p14="http://schemas.microsoft.com/office/powerpoint/2010/main" val="3726410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39DB8B65-220C-F948-A1EB-8E6436DE9B08}"/>
              </a:ext>
            </a:extLst>
          </p:cNvPr>
          <p:cNvGraphicFramePr>
            <a:graphicFrameLocks noGrp="1"/>
          </p:cNvGraphicFramePr>
          <p:nvPr>
            <p:extLst>
              <p:ext uri="{D42A27DB-BD31-4B8C-83A1-F6EECF244321}">
                <p14:modId xmlns:p14="http://schemas.microsoft.com/office/powerpoint/2010/main" val="146232877"/>
              </p:ext>
            </p:extLst>
          </p:nvPr>
        </p:nvGraphicFramePr>
        <p:xfrm>
          <a:off x="17253" y="499794"/>
          <a:ext cx="3053751" cy="5252290"/>
        </p:xfrm>
        <a:graphic>
          <a:graphicData uri="http://schemas.openxmlformats.org/drawingml/2006/table">
            <a:tbl>
              <a:tblPr>
                <a:tableStyleId>{5C22544A-7EE6-4342-B048-85BDC9FD1C3A}</a:tableStyleId>
              </a:tblPr>
              <a:tblGrid>
                <a:gridCol w="1017917">
                  <a:extLst>
                    <a:ext uri="{9D8B030D-6E8A-4147-A177-3AD203B41FA5}">
                      <a16:colId xmlns:a16="http://schemas.microsoft.com/office/drawing/2014/main" val="1280449529"/>
                    </a:ext>
                  </a:extLst>
                </a:gridCol>
                <a:gridCol w="1410367">
                  <a:extLst>
                    <a:ext uri="{9D8B030D-6E8A-4147-A177-3AD203B41FA5}">
                      <a16:colId xmlns:a16="http://schemas.microsoft.com/office/drawing/2014/main" val="2733895582"/>
                    </a:ext>
                  </a:extLst>
                </a:gridCol>
                <a:gridCol w="625467">
                  <a:extLst>
                    <a:ext uri="{9D8B030D-6E8A-4147-A177-3AD203B41FA5}">
                      <a16:colId xmlns:a16="http://schemas.microsoft.com/office/drawing/2014/main" val="2320226309"/>
                    </a:ext>
                  </a:extLst>
                </a:gridCol>
              </a:tblGrid>
              <a:tr h="98121">
                <a:tc>
                  <a:txBody>
                    <a:bodyPr/>
                    <a:lstStyle/>
                    <a:p>
                      <a:pPr algn="l" fontAlgn="b"/>
                      <a:r>
                        <a:rPr lang="en-US" sz="900" u="none" strike="noStrike">
                          <a:effectLst/>
                        </a:rPr>
                        <a:t>LBH</a:t>
                      </a:r>
                      <a:endParaRPr lang="en-US" sz="900" b="0" i="0" u="none" strike="noStrike">
                        <a:solidFill>
                          <a:srgbClr val="000000"/>
                        </a:solidFill>
                        <a:effectLst/>
                        <a:latin typeface="Calibri" panose="020F0502020204030204" pitchFamily="34" charset="0"/>
                      </a:endParaRPr>
                    </a:p>
                  </a:txBody>
                  <a:tcPr marL="4599" marR="4599" marT="4599" marB="0" anchor="b"/>
                </a:tc>
                <a:tc>
                  <a:txBody>
                    <a:bodyPr/>
                    <a:lstStyle/>
                    <a:p>
                      <a:pPr algn="l" fontAlgn="ctr"/>
                      <a:r>
                        <a:rPr lang="en-US" sz="900" u="none" strike="noStrike">
                          <a:effectLst/>
                        </a:rPr>
                        <a:t>HDAC</a:t>
                      </a:r>
                      <a:endParaRPr lang="en-US" sz="900" b="0" i="0" u="none" strike="noStrike">
                        <a:solidFill>
                          <a:srgbClr val="000000"/>
                        </a:solidFill>
                        <a:effectLst/>
                        <a:latin typeface="Calibri" panose="020F0502020204030204" pitchFamily="34" charset="0"/>
                      </a:endParaRPr>
                    </a:p>
                  </a:txBody>
                  <a:tcPr marL="4599" marR="4599" marT="4599" marB="0" anchor="ctr"/>
                </a:tc>
                <a:tc>
                  <a:txBody>
                    <a:bodyPr/>
                    <a:lstStyle/>
                    <a:p>
                      <a:pPr algn="r" fontAlgn="b"/>
                      <a:r>
                        <a:rPr lang="en-US" sz="900" u="none" strike="noStrike" dirty="0">
                          <a:effectLst/>
                        </a:rPr>
                        <a:t>2.32</a:t>
                      </a:r>
                      <a:endParaRPr lang="en-US" sz="900" b="0" i="0" u="none" strike="noStrike" dirty="0">
                        <a:solidFill>
                          <a:srgbClr val="000000"/>
                        </a:solidFill>
                        <a:effectLst/>
                        <a:latin typeface="Calibri" panose="020F0502020204030204" pitchFamily="34" charset="0"/>
                      </a:endParaRPr>
                    </a:p>
                  </a:txBody>
                  <a:tcPr marL="4599" marR="4599" marT="4599" marB="0" anchor="b"/>
                </a:tc>
                <a:extLst>
                  <a:ext uri="{0D108BD9-81ED-4DB2-BD59-A6C34878D82A}">
                    <a16:rowId xmlns:a16="http://schemas.microsoft.com/office/drawing/2014/main" val="623966864"/>
                  </a:ext>
                </a:extLst>
              </a:tr>
              <a:tr h="269525">
                <a:tc>
                  <a:txBody>
                    <a:bodyPr/>
                    <a:lstStyle/>
                    <a:p>
                      <a:pPr algn="l" fontAlgn="b"/>
                      <a:r>
                        <a:rPr lang="en-US" sz="900" u="none" strike="noStrike">
                          <a:effectLst/>
                        </a:rPr>
                        <a:t>Triptolide</a:t>
                      </a:r>
                      <a:endParaRPr lang="en-US" sz="900" b="0" i="0" u="none" strike="noStrike">
                        <a:solidFill>
                          <a:srgbClr val="000000"/>
                        </a:solidFill>
                        <a:effectLst/>
                        <a:latin typeface="Calibri" panose="020F0502020204030204" pitchFamily="34" charset="0"/>
                      </a:endParaRPr>
                    </a:p>
                  </a:txBody>
                  <a:tcPr marL="4599" marR="4599" marT="4599" marB="0" anchor="b"/>
                </a:tc>
                <a:tc>
                  <a:txBody>
                    <a:bodyPr/>
                    <a:lstStyle/>
                    <a:p>
                      <a:pPr algn="l" fontAlgn="ctr"/>
                      <a:r>
                        <a:rPr lang="en-US" sz="900" u="none" strike="noStrike">
                          <a:effectLst/>
                        </a:rPr>
                        <a:t>RNA Polymerase II</a:t>
                      </a:r>
                      <a:endParaRPr lang="en-US" sz="900" b="0" i="0" u="none" strike="noStrike">
                        <a:solidFill>
                          <a:srgbClr val="000000"/>
                        </a:solidFill>
                        <a:effectLst/>
                        <a:latin typeface="Calibri" panose="020F0502020204030204" pitchFamily="34" charset="0"/>
                      </a:endParaRPr>
                    </a:p>
                  </a:txBody>
                  <a:tcPr marL="4599" marR="4599" marT="4599" marB="0" anchor="ctr"/>
                </a:tc>
                <a:tc>
                  <a:txBody>
                    <a:bodyPr/>
                    <a:lstStyle/>
                    <a:p>
                      <a:pPr algn="r" fontAlgn="b"/>
                      <a:r>
                        <a:rPr lang="en-US" sz="900" u="none" strike="noStrike" dirty="0">
                          <a:effectLst/>
                        </a:rPr>
                        <a:t>1.55</a:t>
                      </a:r>
                      <a:endParaRPr lang="en-US" sz="900" b="0" i="0" u="none" strike="noStrike" dirty="0">
                        <a:solidFill>
                          <a:srgbClr val="000000"/>
                        </a:solidFill>
                        <a:effectLst/>
                        <a:latin typeface="Calibri" panose="020F0502020204030204" pitchFamily="34" charset="0"/>
                      </a:endParaRPr>
                    </a:p>
                  </a:txBody>
                  <a:tcPr marL="4599" marR="4599" marT="4599" marB="0" anchor="b"/>
                </a:tc>
                <a:extLst>
                  <a:ext uri="{0D108BD9-81ED-4DB2-BD59-A6C34878D82A}">
                    <a16:rowId xmlns:a16="http://schemas.microsoft.com/office/drawing/2014/main" val="1623795135"/>
                  </a:ext>
                </a:extLst>
              </a:tr>
              <a:tr h="98121">
                <a:tc>
                  <a:txBody>
                    <a:bodyPr/>
                    <a:lstStyle/>
                    <a:p>
                      <a:pPr algn="l" fontAlgn="b"/>
                      <a:r>
                        <a:rPr lang="en-US" sz="900" u="none" strike="noStrike">
                          <a:effectLst/>
                        </a:rPr>
                        <a:t>MS 275</a:t>
                      </a:r>
                      <a:endParaRPr lang="en-US" sz="900" b="0" i="0" u="none" strike="noStrike">
                        <a:solidFill>
                          <a:srgbClr val="000000"/>
                        </a:solidFill>
                        <a:effectLst/>
                        <a:latin typeface="Calibri" panose="020F0502020204030204" pitchFamily="34" charset="0"/>
                      </a:endParaRPr>
                    </a:p>
                  </a:txBody>
                  <a:tcPr marL="4599" marR="4599" marT="4599" marB="0" anchor="b"/>
                </a:tc>
                <a:tc>
                  <a:txBody>
                    <a:bodyPr/>
                    <a:lstStyle/>
                    <a:p>
                      <a:pPr algn="l" fontAlgn="ctr"/>
                      <a:r>
                        <a:rPr lang="en-US" sz="900" u="none" strike="noStrike">
                          <a:effectLst/>
                        </a:rPr>
                        <a:t>HDAC</a:t>
                      </a:r>
                      <a:endParaRPr lang="en-US" sz="900" b="0" i="0" u="none" strike="noStrike">
                        <a:solidFill>
                          <a:srgbClr val="000000"/>
                        </a:solidFill>
                        <a:effectLst/>
                        <a:latin typeface="Calibri" panose="020F0502020204030204" pitchFamily="34" charset="0"/>
                      </a:endParaRPr>
                    </a:p>
                  </a:txBody>
                  <a:tcPr marL="4599" marR="4599" marT="4599" marB="0" anchor="ctr"/>
                </a:tc>
                <a:tc>
                  <a:txBody>
                    <a:bodyPr/>
                    <a:lstStyle/>
                    <a:p>
                      <a:pPr algn="r" fontAlgn="b"/>
                      <a:r>
                        <a:rPr lang="en-US" sz="900" u="none" strike="noStrike" dirty="0">
                          <a:effectLst/>
                        </a:rPr>
                        <a:t>1.44</a:t>
                      </a:r>
                      <a:endParaRPr lang="en-US" sz="900" b="0" i="0" u="none" strike="noStrike" dirty="0">
                        <a:solidFill>
                          <a:srgbClr val="000000"/>
                        </a:solidFill>
                        <a:effectLst/>
                        <a:latin typeface="Calibri" panose="020F0502020204030204" pitchFamily="34" charset="0"/>
                      </a:endParaRPr>
                    </a:p>
                  </a:txBody>
                  <a:tcPr marL="4599" marR="4599" marT="4599" marB="0" anchor="b"/>
                </a:tc>
                <a:extLst>
                  <a:ext uri="{0D108BD9-81ED-4DB2-BD59-A6C34878D82A}">
                    <a16:rowId xmlns:a16="http://schemas.microsoft.com/office/drawing/2014/main" val="3562798995"/>
                  </a:ext>
                </a:extLst>
              </a:tr>
              <a:tr h="98121">
                <a:tc>
                  <a:txBody>
                    <a:bodyPr/>
                    <a:lstStyle/>
                    <a:p>
                      <a:pPr algn="l" fontAlgn="b"/>
                      <a:r>
                        <a:rPr lang="en-US" sz="900" u="none" strike="noStrike">
                          <a:effectLst/>
                        </a:rPr>
                        <a:t>LMK 235</a:t>
                      </a:r>
                      <a:endParaRPr lang="en-US" sz="900" b="0" i="0" u="none" strike="noStrike">
                        <a:solidFill>
                          <a:srgbClr val="000000"/>
                        </a:solidFill>
                        <a:effectLst/>
                        <a:latin typeface="Calibri" panose="020F0502020204030204" pitchFamily="34" charset="0"/>
                      </a:endParaRPr>
                    </a:p>
                  </a:txBody>
                  <a:tcPr marL="4599" marR="4599" marT="4599" marB="0" anchor="b"/>
                </a:tc>
                <a:tc>
                  <a:txBody>
                    <a:bodyPr/>
                    <a:lstStyle/>
                    <a:p>
                      <a:pPr algn="l" fontAlgn="ctr"/>
                      <a:r>
                        <a:rPr lang="en-US" sz="900" u="none" strike="noStrike">
                          <a:effectLst/>
                        </a:rPr>
                        <a:t>HDAC4/5</a:t>
                      </a:r>
                      <a:endParaRPr lang="en-US" sz="900" b="0" i="0" u="none" strike="noStrike">
                        <a:solidFill>
                          <a:srgbClr val="000000"/>
                        </a:solidFill>
                        <a:effectLst/>
                        <a:latin typeface="Calibri" panose="020F0502020204030204" pitchFamily="34" charset="0"/>
                      </a:endParaRPr>
                    </a:p>
                  </a:txBody>
                  <a:tcPr marL="4599" marR="4599" marT="4599" marB="0" anchor="ctr"/>
                </a:tc>
                <a:tc>
                  <a:txBody>
                    <a:bodyPr/>
                    <a:lstStyle/>
                    <a:p>
                      <a:pPr algn="r" fontAlgn="b"/>
                      <a:r>
                        <a:rPr lang="en-US" sz="900" u="none" strike="noStrike" dirty="0">
                          <a:effectLst/>
                        </a:rPr>
                        <a:t>1.27</a:t>
                      </a:r>
                      <a:endParaRPr lang="en-US" sz="900" b="0" i="0" u="none" strike="noStrike" dirty="0">
                        <a:solidFill>
                          <a:srgbClr val="000000"/>
                        </a:solidFill>
                        <a:effectLst/>
                        <a:latin typeface="Calibri" panose="020F0502020204030204" pitchFamily="34" charset="0"/>
                      </a:endParaRPr>
                    </a:p>
                  </a:txBody>
                  <a:tcPr marL="4599" marR="4599" marT="4599" marB="0" anchor="b"/>
                </a:tc>
                <a:extLst>
                  <a:ext uri="{0D108BD9-81ED-4DB2-BD59-A6C34878D82A}">
                    <a16:rowId xmlns:a16="http://schemas.microsoft.com/office/drawing/2014/main" val="2930924503"/>
                  </a:ext>
                </a:extLst>
              </a:tr>
              <a:tr h="269525">
                <a:tc>
                  <a:txBody>
                    <a:bodyPr/>
                    <a:lstStyle/>
                    <a:p>
                      <a:pPr algn="l" fontAlgn="b"/>
                      <a:r>
                        <a:rPr lang="en-US" sz="900" u="none" strike="noStrike">
                          <a:effectLst/>
                        </a:rPr>
                        <a:t>Hesperadin hydrochloride</a:t>
                      </a:r>
                      <a:endParaRPr lang="en-US" sz="900" b="0" i="0" u="none" strike="noStrike">
                        <a:solidFill>
                          <a:srgbClr val="000000"/>
                        </a:solidFill>
                        <a:effectLst/>
                        <a:latin typeface="Calibri" panose="020F0502020204030204" pitchFamily="34" charset="0"/>
                      </a:endParaRPr>
                    </a:p>
                  </a:txBody>
                  <a:tcPr marL="4599" marR="4599" marT="4599" marB="0" anchor="b"/>
                </a:tc>
                <a:tc>
                  <a:txBody>
                    <a:bodyPr/>
                    <a:lstStyle/>
                    <a:p>
                      <a:pPr algn="l" fontAlgn="ctr"/>
                      <a:r>
                        <a:rPr lang="en-US" sz="900" u="none" strike="noStrike">
                          <a:effectLst/>
                        </a:rPr>
                        <a:t>Aurora kinase B</a:t>
                      </a:r>
                      <a:endParaRPr lang="en-US" sz="900" b="0" i="0" u="none" strike="noStrike">
                        <a:solidFill>
                          <a:srgbClr val="000000"/>
                        </a:solidFill>
                        <a:effectLst/>
                        <a:latin typeface="Calibri" panose="020F0502020204030204" pitchFamily="34" charset="0"/>
                      </a:endParaRPr>
                    </a:p>
                  </a:txBody>
                  <a:tcPr marL="4599" marR="4599" marT="4599" marB="0" anchor="ctr"/>
                </a:tc>
                <a:tc>
                  <a:txBody>
                    <a:bodyPr/>
                    <a:lstStyle/>
                    <a:p>
                      <a:pPr algn="r" fontAlgn="b"/>
                      <a:r>
                        <a:rPr lang="en-US" sz="900" u="none" strike="noStrike" dirty="0">
                          <a:effectLst/>
                        </a:rPr>
                        <a:t>1.24</a:t>
                      </a:r>
                      <a:endParaRPr lang="en-US" sz="900" b="0" i="0" u="none" strike="noStrike" dirty="0">
                        <a:solidFill>
                          <a:srgbClr val="000000"/>
                        </a:solidFill>
                        <a:effectLst/>
                        <a:latin typeface="Calibri" panose="020F0502020204030204" pitchFamily="34" charset="0"/>
                      </a:endParaRPr>
                    </a:p>
                  </a:txBody>
                  <a:tcPr marL="4599" marR="4599" marT="4599" marB="0" anchor="b"/>
                </a:tc>
                <a:extLst>
                  <a:ext uri="{0D108BD9-81ED-4DB2-BD59-A6C34878D82A}">
                    <a16:rowId xmlns:a16="http://schemas.microsoft.com/office/drawing/2014/main" val="2839107274"/>
                  </a:ext>
                </a:extLst>
              </a:tr>
              <a:tr h="98121">
                <a:tc>
                  <a:txBody>
                    <a:bodyPr/>
                    <a:lstStyle/>
                    <a:p>
                      <a:pPr algn="l" fontAlgn="b"/>
                      <a:r>
                        <a:rPr lang="en-US" sz="900" u="none" strike="noStrike">
                          <a:effectLst/>
                        </a:rPr>
                        <a:t>A 485</a:t>
                      </a:r>
                      <a:endParaRPr lang="en-US" sz="900" b="0" i="0" u="none" strike="noStrike">
                        <a:solidFill>
                          <a:srgbClr val="000000"/>
                        </a:solidFill>
                        <a:effectLst/>
                        <a:latin typeface="Calibri" panose="020F0502020204030204" pitchFamily="34" charset="0"/>
                      </a:endParaRPr>
                    </a:p>
                  </a:txBody>
                  <a:tcPr marL="4599" marR="4599" marT="4599" marB="0" anchor="b"/>
                </a:tc>
                <a:tc>
                  <a:txBody>
                    <a:bodyPr/>
                    <a:lstStyle/>
                    <a:p>
                      <a:pPr algn="l" fontAlgn="ctr"/>
                      <a:r>
                        <a:rPr lang="en-US" sz="900" u="none" strike="noStrike">
                          <a:effectLst/>
                        </a:rPr>
                        <a:t>p300/CBP</a:t>
                      </a:r>
                      <a:endParaRPr lang="en-US" sz="900" b="0" i="0" u="none" strike="noStrike">
                        <a:solidFill>
                          <a:srgbClr val="000000"/>
                        </a:solidFill>
                        <a:effectLst/>
                        <a:latin typeface="Calibri" panose="020F0502020204030204" pitchFamily="34" charset="0"/>
                      </a:endParaRPr>
                    </a:p>
                  </a:txBody>
                  <a:tcPr marL="4599" marR="4599" marT="4599" marB="0" anchor="ctr"/>
                </a:tc>
                <a:tc>
                  <a:txBody>
                    <a:bodyPr/>
                    <a:lstStyle/>
                    <a:p>
                      <a:pPr algn="r" fontAlgn="b"/>
                      <a:r>
                        <a:rPr lang="en-US" sz="900" u="none" strike="noStrike" dirty="0">
                          <a:effectLst/>
                        </a:rPr>
                        <a:t>1.22</a:t>
                      </a:r>
                      <a:endParaRPr lang="en-US" sz="900" b="0" i="0" u="none" strike="noStrike" dirty="0">
                        <a:solidFill>
                          <a:srgbClr val="000000"/>
                        </a:solidFill>
                        <a:effectLst/>
                        <a:latin typeface="Calibri" panose="020F0502020204030204" pitchFamily="34" charset="0"/>
                      </a:endParaRPr>
                    </a:p>
                  </a:txBody>
                  <a:tcPr marL="4599" marR="4599" marT="4599" marB="0" anchor="b"/>
                </a:tc>
                <a:extLst>
                  <a:ext uri="{0D108BD9-81ED-4DB2-BD59-A6C34878D82A}">
                    <a16:rowId xmlns:a16="http://schemas.microsoft.com/office/drawing/2014/main" val="97852678"/>
                  </a:ext>
                </a:extLst>
              </a:tr>
              <a:tr h="98121">
                <a:tc>
                  <a:txBody>
                    <a:bodyPr/>
                    <a:lstStyle/>
                    <a:p>
                      <a:pPr algn="l" fontAlgn="b"/>
                      <a:r>
                        <a:rPr lang="en-US" sz="900" u="none" strike="noStrike">
                          <a:effectLst/>
                        </a:rPr>
                        <a:t>OTX 015</a:t>
                      </a:r>
                      <a:endParaRPr lang="en-US" sz="900" b="0" i="0" u="none" strike="noStrike">
                        <a:solidFill>
                          <a:srgbClr val="000000"/>
                        </a:solidFill>
                        <a:effectLst/>
                        <a:latin typeface="Calibri" panose="020F0502020204030204" pitchFamily="34" charset="0"/>
                      </a:endParaRPr>
                    </a:p>
                  </a:txBody>
                  <a:tcPr marL="4599" marR="4599" marT="4599" marB="0" anchor="b"/>
                </a:tc>
                <a:tc>
                  <a:txBody>
                    <a:bodyPr/>
                    <a:lstStyle/>
                    <a:p>
                      <a:pPr algn="l" fontAlgn="ctr"/>
                      <a:r>
                        <a:rPr lang="en-US" sz="900" u="none" strike="noStrike">
                          <a:effectLst/>
                        </a:rPr>
                        <a:t>BET</a:t>
                      </a:r>
                      <a:endParaRPr lang="en-US" sz="900" b="0" i="0" u="none" strike="noStrike">
                        <a:solidFill>
                          <a:srgbClr val="000000"/>
                        </a:solidFill>
                        <a:effectLst/>
                        <a:latin typeface="Calibri" panose="020F0502020204030204" pitchFamily="34" charset="0"/>
                      </a:endParaRPr>
                    </a:p>
                  </a:txBody>
                  <a:tcPr marL="4599" marR="4599" marT="4599" marB="0" anchor="ctr"/>
                </a:tc>
                <a:tc>
                  <a:txBody>
                    <a:bodyPr/>
                    <a:lstStyle/>
                    <a:p>
                      <a:pPr algn="r" fontAlgn="b"/>
                      <a:r>
                        <a:rPr lang="en-US" sz="900" u="none" strike="noStrike" dirty="0">
                          <a:effectLst/>
                        </a:rPr>
                        <a:t>1.21</a:t>
                      </a:r>
                      <a:endParaRPr lang="en-US" sz="900" b="0" i="0" u="none" strike="noStrike" dirty="0">
                        <a:solidFill>
                          <a:srgbClr val="000000"/>
                        </a:solidFill>
                        <a:effectLst/>
                        <a:latin typeface="Calibri" panose="020F0502020204030204" pitchFamily="34" charset="0"/>
                      </a:endParaRPr>
                    </a:p>
                  </a:txBody>
                  <a:tcPr marL="4599" marR="4599" marT="4599" marB="0" anchor="b"/>
                </a:tc>
                <a:extLst>
                  <a:ext uri="{0D108BD9-81ED-4DB2-BD59-A6C34878D82A}">
                    <a16:rowId xmlns:a16="http://schemas.microsoft.com/office/drawing/2014/main" val="3605185834"/>
                  </a:ext>
                </a:extLst>
              </a:tr>
              <a:tr h="98121">
                <a:tc>
                  <a:txBody>
                    <a:bodyPr/>
                    <a:lstStyle/>
                    <a:p>
                      <a:pPr algn="l" fontAlgn="b"/>
                      <a:r>
                        <a:rPr lang="en-US" sz="900" u="none" strike="noStrike">
                          <a:effectLst/>
                        </a:rPr>
                        <a:t>SAHA</a:t>
                      </a:r>
                      <a:endParaRPr lang="en-US" sz="900" b="0" i="0" u="none" strike="noStrike">
                        <a:solidFill>
                          <a:srgbClr val="000000"/>
                        </a:solidFill>
                        <a:effectLst/>
                        <a:latin typeface="Calibri" panose="020F0502020204030204" pitchFamily="34" charset="0"/>
                      </a:endParaRPr>
                    </a:p>
                  </a:txBody>
                  <a:tcPr marL="4599" marR="4599" marT="4599" marB="0" anchor="b"/>
                </a:tc>
                <a:tc>
                  <a:txBody>
                    <a:bodyPr/>
                    <a:lstStyle/>
                    <a:p>
                      <a:pPr algn="l" fontAlgn="ctr"/>
                      <a:r>
                        <a:rPr lang="en-US" sz="900" u="none" strike="noStrike">
                          <a:effectLst/>
                        </a:rPr>
                        <a:t>HDAC</a:t>
                      </a:r>
                      <a:endParaRPr lang="en-US" sz="900" b="0" i="0" u="none" strike="noStrike">
                        <a:solidFill>
                          <a:srgbClr val="000000"/>
                        </a:solidFill>
                        <a:effectLst/>
                        <a:latin typeface="Calibri" panose="020F0502020204030204" pitchFamily="34" charset="0"/>
                      </a:endParaRPr>
                    </a:p>
                  </a:txBody>
                  <a:tcPr marL="4599" marR="4599" marT="4599" marB="0" anchor="ctr"/>
                </a:tc>
                <a:tc>
                  <a:txBody>
                    <a:bodyPr/>
                    <a:lstStyle/>
                    <a:p>
                      <a:pPr algn="r" fontAlgn="b"/>
                      <a:r>
                        <a:rPr lang="en-US" sz="900" u="none" strike="noStrike" dirty="0">
                          <a:effectLst/>
                        </a:rPr>
                        <a:t>1.1997319</a:t>
                      </a:r>
                      <a:endParaRPr lang="en-US" sz="900" b="0" i="0" u="none" strike="noStrike" dirty="0">
                        <a:solidFill>
                          <a:srgbClr val="000000"/>
                        </a:solidFill>
                        <a:effectLst/>
                        <a:latin typeface="Calibri" panose="020F0502020204030204" pitchFamily="34" charset="0"/>
                      </a:endParaRPr>
                    </a:p>
                  </a:txBody>
                  <a:tcPr marL="4599" marR="4599" marT="4599" marB="0" anchor="b"/>
                </a:tc>
                <a:extLst>
                  <a:ext uri="{0D108BD9-81ED-4DB2-BD59-A6C34878D82A}">
                    <a16:rowId xmlns:a16="http://schemas.microsoft.com/office/drawing/2014/main" val="359678231"/>
                  </a:ext>
                </a:extLst>
              </a:tr>
              <a:tr h="98121">
                <a:tc>
                  <a:txBody>
                    <a:bodyPr/>
                    <a:lstStyle/>
                    <a:p>
                      <a:pPr algn="l" fontAlgn="b"/>
                      <a:r>
                        <a:rPr lang="en-US" sz="900" u="none" strike="noStrike">
                          <a:effectLst/>
                        </a:rPr>
                        <a:t>CPI 203</a:t>
                      </a:r>
                      <a:endParaRPr lang="en-US" sz="900" b="0" i="0" u="none" strike="noStrike">
                        <a:solidFill>
                          <a:srgbClr val="000000"/>
                        </a:solidFill>
                        <a:effectLst/>
                        <a:latin typeface="Calibri" panose="020F0502020204030204" pitchFamily="34" charset="0"/>
                      </a:endParaRPr>
                    </a:p>
                  </a:txBody>
                  <a:tcPr marL="4599" marR="4599" marT="4599" marB="0" anchor="b"/>
                </a:tc>
                <a:tc>
                  <a:txBody>
                    <a:bodyPr/>
                    <a:lstStyle/>
                    <a:p>
                      <a:pPr algn="l" fontAlgn="ctr"/>
                      <a:r>
                        <a:rPr lang="en-US" sz="900" u="none" strike="noStrike">
                          <a:effectLst/>
                        </a:rPr>
                        <a:t>BET</a:t>
                      </a:r>
                      <a:endParaRPr lang="en-US" sz="900" b="0" i="0" u="none" strike="noStrike">
                        <a:solidFill>
                          <a:srgbClr val="000000"/>
                        </a:solidFill>
                        <a:effectLst/>
                        <a:latin typeface="Calibri" panose="020F0502020204030204" pitchFamily="34" charset="0"/>
                      </a:endParaRPr>
                    </a:p>
                  </a:txBody>
                  <a:tcPr marL="4599" marR="4599" marT="4599" marB="0" anchor="ctr"/>
                </a:tc>
                <a:tc>
                  <a:txBody>
                    <a:bodyPr/>
                    <a:lstStyle/>
                    <a:p>
                      <a:pPr algn="r" fontAlgn="b"/>
                      <a:r>
                        <a:rPr lang="en-US" sz="900" u="none" strike="noStrike">
                          <a:effectLst/>
                        </a:rPr>
                        <a:t>1.18620422</a:t>
                      </a:r>
                      <a:endParaRPr lang="en-US" sz="900" b="0" i="0" u="none" strike="noStrike">
                        <a:solidFill>
                          <a:srgbClr val="000000"/>
                        </a:solidFill>
                        <a:effectLst/>
                        <a:latin typeface="Calibri" panose="020F0502020204030204" pitchFamily="34" charset="0"/>
                      </a:endParaRPr>
                    </a:p>
                  </a:txBody>
                  <a:tcPr marL="4599" marR="4599" marT="4599" marB="0" anchor="b"/>
                </a:tc>
                <a:extLst>
                  <a:ext uri="{0D108BD9-81ED-4DB2-BD59-A6C34878D82A}">
                    <a16:rowId xmlns:a16="http://schemas.microsoft.com/office/drawing/2014/main" val="1692843679"/>
                  </a:ext>
                </a:extLst>
              </a:tr>
              <a:tr h="269525">
                <a:tc>
                  <a:txBody>
                    <a:bodyPr/>
                    <a:lstStyle/>
                    <a:p>
                      <a:pPr algn="l" fontAlgn="b"/>
                      <a:r>
                        <a:rPr lang="en-US" sz="900" u="none" strike="noStrike">
                          <a:effectLst/>
                        </a:rPr>
                        <a:t>I-BET 151 dihydrochloride</a:t>
                      </a:r>
                      <a:endParaRPr lang="en-US" sz="900" b="0" i="0" u="none" strike="noStrike">
                        <a:solidFill>
                          <a:srgbClr val="000000"/>
                        </a:solidFill>
                        <a:effectLst/>
                        <a:latin typeface="Calibri" panose="020F0502020204030204" pitchFamily="34" charset="0"/>
                      </a:endParaRPr>
                    </a:p>
                  </a:txBody>
                  <a:tcPr marL="4599" marR="4599" marT="4599" marB="0" anchor="b"/>
                </a:tc>
                <a:tc>
                  <a:txBody>
                    <a:bodyPr/>
                    <a:lstStyle/>
                    <a:p>
                      <a:pPr algn="l" fontAlgn="ctr"/>
                      <a:r>
                        <a:rPr lang="en-US" sz="900" u="none" strike="noStrike">
                          <a:effectLst/>
                        </a:rPr>
                        <a:t>BET</a:t>
                      </a:r>
                      <a:endParaRPr lang="en-US" sz="900" b="0" i="0" u="none" strike="noStrike">
                        <a:solidFill>
                          <a:srgbClr val="000000"/>
                        </a:solidFill>
                        <a:effectLst/>
                        <a:latin typeface="Calibri" panose="020F0502020204030204" pitchFamily="34" charset="0"/>
                      </a:endParaRPr>
                    </a:p>
                  </a:txBody>
                  <a:tcPr marL="4599" marR="4599" marT="4599" marB="0" anchor="ctr"/>
                </a:tc>
                <a:tc>
                  <a:txBody>
                    <a:bodyPr/>
                    <a:lstStyle/>
                    <a:p>
                      <a:pPr algn="r" fontAlgn="b"/>
                      <a:r>
                        <a:rPr lang="en-US" sz="900" u="none" strike="noStrike">
                          <a:effectLst/>
                        </a:rPr>
                        <a:t>1.1719325</a:t>
                      </a:r>
                      <a:endParaRPr lang="en-US" sz="900" b="0" i="0" u="none" strike="noStrike">
                        <a:solidFill>
                          <a:srgbClr val="000000"/>
                        </a:solidFill>
                        <a:effectLst/>
                        <a:latin typeface="Calibri" panose="020F0502020204030204" pitchFamily="34" charset="0"/>
                      </a:endParaRPr>
                    </a:p>
                  </a:txBody>
                  <a:tcPr marL="4599" marR="4599" marT="4599" marB="0" anchor="b"/>
                </a:tc>
                <a:extLst>
                  <a:ext uri="{0D108BD9-81ED-4DB2-BD59-A6C34878D82A}">
                    <a16:rowId xmlns:a16="http://schemas.microsoft.com/office/drawing/2014/main" val="3888386748"/>
                  </a:ext>
                </a:extLst>
              </a:tr>
              <a:tr h="409346">
                <a:tc>
                  <a:txBody>
                    <a:bodyPr/>
                    <a:lstStyle/>
                    <a:p>
                      <a:pPr algn="l" fontAlgn="b"/>
                      <a:r>
                        <a:rPr lang="en-US" sz="900" u="none" strike="noStrike">
                          <a:effectLst/>
                        </a:rPr>
                        <a:t>UNC 2400</a:t>
                      </a:r>
                      <a:endParaRPr lang="en-US" sz="900" b="0" i="0" u="none" strike="noStrike">
                        <a:solidFill>
                          <a:srgbClr val="000000"/>
                        </a:solidFill>
                        <a:effectLst/>
                        <a:latin typeface="Calibri" panose="020F0502020204030204" pitchFamily="34" charset="0"/>
                      </a:endParaRPr>
                    </a:p>
                  </a:txBody>
                  <a:tcPr marL="4599" marR="4599" marT="4599" marB="0" anchor="b"/>
                </a:tc>
                <a:tc>
                  <a:txBody>
                    <a:bodyPr/>
                    <a:lstStyle/>
                    <a:p>
                      <a:pPr algn="l" fontAlgn="ctr"/>
                      <a:r>
                        <a:rPr lang="en-US" sz="900" u="none" strike="noStrike" dirty="0">
                          <a:effectLst/>
                        </a:rPr>
                        <a:t>Negative control of UNC 1999 </a:t>
                      </a:r>
                      <a:endParaRPr lang="en-US" sz="900" b="0" i="1" u="none" strike="noStrike" dirty="0">
                        <a:solidFill>
                          <a:srgbClr val="000000"/>
                        </a:solidFill>
                        <a:effectLst/>
                        <a:latin typeface="Calibri" panose="020F0502020204030204" pitchFamily="34" charset="0"/>
                      </a:endParaRPr>
                    </a:p>
                  </a:txBody>
                  <a:tcPr marL="4599" marR="4599" marT="4599" marB="0" anchor="ctr"/>
                </a:tc>
                <a:tc>
                  <a:txBody>
                    <a:bodyPr/>
                    <a:lstStyle/>
                    <a:p>
                      <a:pPr algn="r" fontAlgn="b"/>
                      <a:r>
                        <a:rPr lang="en-US" sz="900" u="none" strike="noStrike">
                          <a:effectLst/>
                        </a:rPr>
                        <a:t>1.13299663</a:t>
                      </a:r>
                      <a:endParaRPr lang="en-US" sz="900" b="0" i="0" u="none" strike="noStrike">
                        <a:solidFill>
                          <a:srgbClr val="000000"/>
                        </a:solidFill>
                        <a:effectLst/>
                        <a:latin typeface="Calibri" panose="020F0502020204030204" pitchFamily="34" charset="0"/>
                      </a:endParaRPr>
                    </a:p>
                  </a:txBody>
                  <a:tcPr marL="4599" marR="4599" marT="4599" marB="0" anchor="b"/>
                </a:tc>
                <a:extLst>
                  <a:ext uri="{0D108BD9-81ED-4DB2-BD59-A6C34878D82A}">
                    <a16:rowId xmlns:a16="http://schemas.microsoft.com/office/drawing/2014/main" val="399365809"/>
                  </a:ext>
                </a:extLst>
              </a:tr>
              <a:tr h="98121">
                <a:tc>
                  <a:txBody>
                    <a:bodyPr/>
                    <a:lstStyle/>
                    <a:p>
                      <a:pPr algn="l" fontAlgn="b"/>
                      <a:r>
                        <a:rPr lang="en-US" sz="900" u="none" strike="noStrike">
                          <a:effectLst/>
                        </a:rPr>
                        <a:t>PFI 4</a:t>
                      </a:r>
                      <a:endParaRPr lang="en-US" sz="900" b="0" i="0" u="none" strike="noStrike">
                        <a:solidFill>
                          <a:srgbClr val="000000"/>
                        </a:solidFill>
                        <a:effectLst/>
                        <a:latin typeface="Calibri" panose="020F0502020204030204" pitchFamily="34" charset="0"/>
                      </a:endParaRPr>
                    </a:p>
                  </a:txBody>
                  <a:tcPr marL="4599" marR="4599" marT="4599" marB="0" anchor="b"/>
                </a:tc>
                <a:tc>
                  <a:txBody>
                    <a:bodyPr/>
                    <a:lstStyle/>
                    <a:p>
                      <a:pPr algn="l" fontAlgn="ctr"/>
                      <a:r>
                        <a:rPr lang="en-US" sz="900" u="none" strike="noStrike">
                          <a:effectLst/>
                        </a:rPr>
                        <a:t>BRPF1</a:t>
                      </a:r>
                      <a:endParaRPr lang="en-US" sz="900" b="0" i="0" u="none" strike="noStrike">
                        <a:solidFill>
                          <a:srgbClr val="000000"/>
                        </a:solidFill>
                        <a:effectLst/>
                        <a:latin typeface="Calibri" panose="020F0502020204030204" pitchFamily="34" charset="0"/>
                      </a:endParaRPr>
                    </a:p>
                  </a:txBody>
                  <a:tcPr marL="4599" marR="4599" marT="4599" marB="0" anchor="ctr"/>
                </a:tc>
                <a:tc>
                  <a:txBody>
                    <a:bodyPr/>
                    <a:lstStyle/>
                    <a:p>
                      <a:pPr algn="r" fontAlgn="b"/>
                      <a:r>
                        <a:rPr lang="en-US" sz="900" u="none" strike="noStrike">
                          <a:effectLst/>
                        </a:rPr>
                        <a:t>1.12417828</a:t>
                      </a:r>
                      <a:endParaRPr lang="en-US" sz="900" b="0" i="0" u="none" strike="noStrike">
                        <a:solidFill>
                          <a:srgbClr val="000000"/>
                        </a:solidFill>
                        <a:effectLst/>
                        <a:latin typeface="Calibri" panose="020F0502020204030204" pitchFamily="34" charset="0"/>
                      </a:endParaRPr>
                    </a:p>
                  </a:txBody>
                  <a:tcPr marL="4599" marR="4599" marT="4599" marB="0" anchor="b"/>
                </a:tc>
                <a:extLst>
                  <a:ext uri="{0D108BD9-81ED-4DB2-BD59-A6C34878D82A}">
                    <a16:rowId xmlns:a16="http://schemas.microsoft.com/office/drawing/2014/main" val="1869720937"/>
                  </a:ext>
                </a:extLst>
              </a:tr>
              <a:tr h="98121">
                <a:tc>
                  <a:txBody>
                    <a:bodyPr/>
                    <a:lstStyle/>
                    <a:p>
                      <a:pPr algn="l" fontAlgn="b"/>
                      <a:r>
                        <a:rPr lang="en-US" sz="900" u="none" strike="noStrike">
                          <a:effectLst/>
                        </a:rPr>
                        <a:t>AZD 1480</a:t>
                      </a:r>
                      <a:endParaRPr lang="en-US" sz="900" b="0" i="0" u="none" strike="noStrike">
                        <a:solidFill>
                          <a:srgbClr val="000000"/>
                        </a:solidFill>
                        <a:effectLst/>
                        <a:latin typeface="Calibri" panose="020F0502020204030204" pitchFamily="34" charset="0"/>
                      </a:endParaRPr>
                    </a:p>
                  </a:txBody>
                  <a:tcPr marL="4599" marR="4599" marT="4599" marB="0" anchor="b"/>
                </a:tc>
                <a:tc>
                  <a:txBody>
                    <a:bodyPr/>
                    <a:lstStyle/>
                    <a:p>
                      <a:pPr algn="l" fontAlgn="ctr"/>
                      <a:r>
                        <a:rPr lang="en-US" sz="900" u="none" strike="noStrike">
                          <a:effectLst/>
                        </a:rPr>
                        <a:t>JAK2 </a:t>
                      </a:r>
                      <a:endParaRPr lang="en-US" sz="900" b="0" i="0" u="none" strike="noStrike">
                        <a:solidFill>
                          <a:srgbClr val="000000"/>
                        </a:solidFill>
                        <a:effectLst/>
                        <a:latin typeface="Calibri" panose="020F0502020204030204" pitchFamily="34" charset="0"/>
                      </a:endParaRPr>
                    </a:p>
                  </a:txBody>
                  <a:tcPr marL="4599" marR="4599" marT="4599" marB="0" anchor="ctr"/>
                </a:tc>
                <a:tc>
                  <a:txBody>
                    <a:bodyPr/>
                    <a:lstStyle/>
                    <a:p>
                      <a:pPr algn="r" fontAlgn="b"/>
                      <a:r>
                        <a:rPr lang="en-US" sz="900" u="none" strike="noStrike">
                          <a:effectLst/>
                        </a:rPr>
                        <a:t>1.07037748</a:t>
                      </a:r>
                      <a:endParaRPr lang="en-US" sz="900" b="0" i="0" u="none" strike="noStrike">
                        <a:solidFill>
                          <a:srgbClr val="000000"/>
                        </a:solidFill>
                        <a:effectLst/>
                        <a:latin typeface="Calibri" panose="020F0502020204030204" pitchFamily="34" charset="0"/>
                      </a:endParaRPr>
                    </a:p>
                  </a:txBody>
                  <a:tcPr marL="4599" marR="4599" marT="4599" marB="0" anchor="b"/>
                </a:tc>
                <a:extLst>
                  <a:ext uri="{0D108BD9-81ED-4DB2-BD59-A6C34878D82A}">
                    <a16:rowId xmlns:a16="http://schemas.microsoft.com/office/drawing/2014/main" val="1277018787"/>
                  </a:ext>
                </a:extLst>
              </a:tr>
              <a:tr h="98121">
                <a:tc>
                  <a:txBody>
                    <a:bodyPr/>
                    <a:lstStyle/>
                    <a:p>
                      <a:pPr algn="l" fontAlgn="b"/>
                      <a:r>
                        <a:rPr lang="en-US" sz="900" u="none" strike="noStrike">
                          <a:effectLst/>
                        </a:rPr>
                        <a:t>AG-120</a:t>
                      </a:r>
                      <a:endParaRPr lang="en-US" sz="900" b="0" i="0" u="none" strike="noStrike">
                        <a:solidFill>
                          <a:srgbClr val="000000"/>
                        </a:solidFill>
                        <a:effectLst/>
                        <a:latin typeface="Calibri" panose="020F0502020204030204" pitchFamily="34" charset="0"/>
                      </a:endParaRPr>
                    </a:p>
                  </a:txBody>
                  <a:tcPr marL="4599" marR="4599" marT="4599" marB="0" anchor="b"/>
                </a:tc>
                <a:tc>
                  <a:txBody>
                    <a:bodyPr/>
                    <a:lstStyle/>
                    <a:p>
                      <a:pPr algn="l" fontAlgn="ctr"/>
                      <a:r>
                        <a:rPr lang="en-US" sz="900" u="none" strike="noStrike">
                          <a:effectLst/>
                        </a:rPr>
                        <a:t>IDHmutant</a:t>
                      </a:r>
                      <a:endParaRPr lang="en-US" sz="900" b="0" i="0" u="none" strike="noStrike">
                        <a:solidFill>
                          <a:srgbClr val="000000"/>
                        </a:solidFill>
                        <a:effectLst/>
                        <a:latin typeface="Calibri" panose="020F0502020204030204" pitchFamily="34" charset="0"/>
                      </a:endParaRPr>
                    </a:p>
                  </a:txBody>
                  <a:tcPr marL="4599" marR="4599" marT="4599" marB="0" anchor="ctr"/>
                </a:tc>
                <a:tc>
                  <a:txBody>
                    <a:bodyPr/>
                    <a:lstStyle/>
                    <a:p>
                      <a:pPr algn="r" fontAlgn="b"/>
                      <a:r>
                        <a:rPr lang="en-US" sz="900" u="none" strike="noStrike">
                          <a:effectLst/>
                        </a:rPr>
                        <a:t>1.04736873</a:t>
                      </a:r>
                      <a:endParaRPr lang="en-US" sz="900" b="0" i="0" u="none" strike="noStrike">
                        <a:solidFill>
                          <a:srgbClr val="000000"/>
                        </a:solidFill>
                        <a:effectLst/>
                        <a:latin typeface="Calibri" panose="020F0502020204030204" pitchFamily="34" charset="0"/>
                      </a:endParaRPr>
                    </a:p>
                  </a:txBody>
                  <a:tcPr marL="4599" marR="4599" marT="4599" marB="0" anchor="b"/>
                </a:tc>
                <a:extLst>
                  <a:ext uri="{0D108BD9-81ED-4DB2-BD59-A6C34878D82A}">
                    <a16:rowId xmlns:a16="http://schemas.microsoft.com/office/drawing/2014/main" val="3568554398"/>
                  </a:ext>
                </a:extLst>
              </a:tr>
              <a:tr h="98121">
                <a:tc>
                  <a:txBody>
                    <a:bodyPr/>
                    <a:lstStyle/>
                    <a:p>
                      <a:pPr algn="l" fontAlgn="b"/>
                      <a:r>
                        <a:rPr lang="en-US" sz="900" u="none" strike="noStrike">
                          <a:effectLst/>
                        </a:rPr>
                        <a:t>AG-881</a:t>
                      </a:r>
                      <a:endParaRPr lang="en-US" sz="900" b="0" i="0" u="none" strike="noStrike">
                        <a:solidFill>
                          <a:srgbClr val="000000"/>
                        </a:solidFill>
                        <a:effectLst/>
                        <a:latin typeface="Calibri" panose="020F0502020204030204" pitchFamily="34" charset="0"/>
                      </a:endParaRPr>
                    </a:p>
                  </a:txBody>
                  <a:tcPr marL="4599" marR="4599" marT="4599" marB="0" anchor="b"/>
                </a:tc>
                <a:tc>
                  <a:txBody>
                    <a:bodyPr/>
                    <a:lstStyle/>
                    <a:p>
                      <a:pPr algn="l" fontAlgn="ctr"/>
                      <a:r>
                        <a:rPr lang="en-US" sz="900" u="none" strike="noStrike" dirty="0" err="1">
                          <a:effectLst/>
                        </a:rPr>
                        <a:t>IDHmutant</a:t>
                      </a:r>
                      <a:endParaRPr lang="en-US" sz="900" b="0" i="0" u="none" strike="noStrike" dirty="0">
                        <a:solidFill>
                          <a:srgbClr val="000000"/>
                        </a:solidFill>
                        <a:effectLst/>
                        <a:latin typeface="Calibri" panose="020F0502020204030204" pitchFamily="34" charset="0"/>
                      </a:endParaRPr>
                    </a:p>
                  </a:txBody>
                  <a:tcPr marL="4599" marR="4599" marT="4599" marB="0" anchor="ctr"/>
                </a:tc>
                <a:tc>
                  <a:txBody>
                    <a:bodyPr/>
                    <a:lstStyle/>
                    <a:p>
                      <a:pPr algn="r" fontAlgn="b"/>
                      <a:r>
                        <a:rPr lang="en-US" sz="900" u="none" strike="noStrike">
                          <a:effectLst/>
                        </a:rPr>
                        <a:t>1.04655761</a:t>
                      </a:r>
                      <a:endParaRPr lang="en-US" sz="900" b="0" i="0" u="none" strike="noStrike">
                        <a:solidFill>
                          <a:srgbClr val="000000"/>
                        </a:solidFill>
                        <a:effectLst/>
                        <a:latin typeface="Calibri" panose="020F0502020204030204" pitchFamily="34" charset="0"/>
                      </a:endParaRPr>
                    </a:p>
                  </a:txBody>
                  <a:tcPr marL="4599" marR="4599" marT="4599" marB="0" anchor="b"/>
                </a:tc>
                <a:extLst>
                  <a:ext uri="{0D108BD9-81ED-4DB2-BD59-A6C34878D82A}">
                    <a16:rowId xmlns:a16="http://schemas.microsoft.com/office/drawing/2014/main" val="727189561"/>
                  </a:ext>
                </a:extLst>
              </a:tr>
              <a:tr h="98121">
                <a:tc>
                  <a:txBody>
                    <a:bodyPr/>
                    <a:lstStyle/>
                    <a:p>
                      <a:pPr algn="l" fontAlgn="b"/>
                      <a:r>
                        <a:rPr lang="en-US" sz="900" u="none" strike="noStrike">
                          <a:effectLst/>
                        </a:rPr>
                        <a:t>(+)-JQ1</a:t>
                      </a:r>
                      <a:endParaRPr lang="en-US" sz="900" b="0" i="0" u="none" strike="noStrike">
                        <a:solidFill>
                          <a:srgbClr val="000000"/>
                        </a:solidFill>
                        <a:effectLst/>
                        <a:latin typeface="Calibri" panose="020F0502020204030204" pitchFamily="34" charset="0"/>
                      </a:endParaRPr>
                    </a:p>
                  </a:txBody>
                  <a:tcPr marL="4599" marR="4599" marT="4599" marB="0" anchor="b"/>
                </a:tc>
                <a:tc>
                  <a:txBody>
                    <a:bodyPr/>
                    <a:lstStyle/>
                    <a:p>
                      <a:pPr algn="l" fontAlgn="ctr"/>
                      <a:r>
                        <a:rPr lang="en-US" sz="900" u="none" strike="noStrike">
                          <a:effectLst/>
                        </a:rPr>
                        <a:t>BET</a:t>
                      </a:r>
                      <a:endParaRPr lang="en-US" sz="900" b="0" i="0" u="none" strike="noStrike">
                        <a:solidFill>
                          <a:srgbClr val="000000"/>
                        </a:solidFill>
                        <a:effectLst/>
                        <a:latin typeface="Calibri" panose="020F0502020204030204" pitchFamily="34" charset="0"/>
                      </a:endParaRPr>
                    </a:p>
                  </a:txBody>
                  <a:tcPr marL="4599" marR="4599" marT="4599" marB="0" anchor="ctr"/>
                </a:tc>
                <a:tc>
                  <a:txBody>
                    <a:bodyPr/>
                    <a:lstStyle/>
                    <a:p>
                      <a:pPr algn="r" fontAlgn="b"/>
                      <a:r>
                        <a:rPr lang="en-US" sz="900" u="none" strike="noStrike">
                          <a:effectLst/>
                        </a:rPr>
                        <a:t>1.04370092</a:t>
                      </a:r>
                      <a:endParaRPr lang="en-US" sz="900" b="0" i="0" u="none" strike="noStrike">
                        <a:solidFill>
                          <a:srgbClr val="000000"/>
                        </a:solidFill>
                        <a:effectLst/>
                        <a:latin typeface="Calibri" panose="020F0502020204030204" pitchFamily="34" charset="0"/>
                      </a:endParaRPr>
                    </a:p>
                  </a:txBody>
                  <a:tcPr marL="4599" marR="4599" marT="4599" marB="0" anchor="b"/>
                </a:tc>
                <a:extLst>
                  <a:ext uri="{0D108BD9-81ED-4DB2-BD59-A6C34878D82A}">
                    <a16:rowId xmlns:a16="http://schemas.microsoft.com/office/drawing/2014/main" val="837076257"/>
                  </a:ext>
                </a:extLst>
              </a:tr>
              <a:tr h="181216">
                <a:tc>
                  <a:txBody>
                    <a:bodyPr/>
                    <a:lstStyle/>
                    <a:p>
                      <a:pPr algn="l" fontAlgn="b"/>
                      <a:r>
                        <a:rPr lang="en-US" sz="900" u="none" strike="noStrike">
                          <a:effectLst/>
                        </a:rPr>
                        <a:t>NVS-CECR2-1</a:t>
                      </a:r>
                      <a:endParaRPr lang="en-US" sz="900" b="0" i="0" u="none" strike="noStrike">
                        <a:solidFill>
                          <a:srgbClr val="000000"/>
                        </a:solidFill>
                        <a:effectLst/>
                        <a:latin typeface="Calibri" panose="020F0502020204030204" pitchFamily="34" charset="0"/>
                      </a:endParaRPr>
                    </a:p>
                  </a:txBody>
                  <a:tcPr marL="4599" marR="4599" marT="4599" marB="0" anchor="b"/>
                </a:tc>
                <a:tc>
                  <a:txBody>
                    <a:bodyPr/>
                    <a:lstStyle/>
                    <a:p>
                      <a:pPr algn="l" fontAlgn="ctr"/>
                      <a:r>
                        <a:rPr lang="en-US" sz="900" u="none" strike="noStrike">
                          <a:effectLst/>
                        </a:rPr>
                        <a:t>CECR2</a:t>
                      </a:r>
                      <a:endParaRPr lang="en-US" sz="900" b="0" i="0" u="none" strike="noStrike">
                        <a:solidFill>
                          <a:srgbClr val="000000"/>
                        </a:solidFill>
                        <a:effectLst/>
                        <a:latin typeface="Calibri" panose="020F0502020204030204" pitchFamily="34" charset="0"/>
                      </a:endParaRPr>
                    </a:p>
                  </a:txBody>
                  <a:tcPr marL="4599" marR="4599" marT="4599" marB="0" anchor="ctr"/>
                </a:tc>
                <a:tc>
                  <a:txBody>
                    <a:bodyPr/>
                    <a:lstStyle/>
                    <a:p>
                      <a:pPr algn="r" fontAlgn="b"/>
                      <a:r>
                        <a:rPr lang="en-US" sz="900" u="none" strike="noStrike">
                          <a:effectLst/>
                        </a:rPr>
                        <a:t>1.03316228</a:t>
                      </a:r>
                      <a:endParaRPr lang="en-US" sz="900" b="0" i="0" u="none" strike="noStrike">
                        <a:solidFill>
                          <a:srgbClr val="000000"/>
                        </a:solidFill>
                        <a:effectLst/>
                        <a:latin typeface="Calibri" panose="020F0502020204030204" pitchFamily="34" charset="0"/>
                      </a:endParaRPr>
                    </a:p>
                  </a:txBody>
                  <a:tcPr marL="4599" marR="4599" marT="4599" marB="0" anchor="b"/>
                </a:tc>
                <a:extLst>
                  <a:ext uri="{0D108BD9-81ED-4DB2-BD59-A6C34878D82A}">
                    <a16:rowId xmlns:a16="http://schemas.microsoft.com/office/drawing/2014/main" val="2787383989"/>
                  </a:ext>
                </a:extLst>
              </a:tr>
              <a:tr h="98121">
                <a:tc>
                  <a:txBody>
                    <a:bodyPr/>
                    <a:lstStyle/>
                    <a:p>
                      <a:pPr algn="l" fontAlgn="b"/>
                      <a:r>
                        <a:rPr lang="en-US" sz="900" u="none" strike="noStrike">
                          <a:effectLst/>
                        </a:rPr>
                        <a:t>IDG-C35</a:t>
                      </a:r>
                      <a:endParaRPr lang="en-US" sz="900" b="0" i="0" u="none" strike="noStrike">
                        <a:solidFill>
                          <a:srgbClr val="000000"/>
                        </a:solidFill>
                        <a:effectLst/>
                        <a:latin typeface="Calibri" panose="020F0502020204030204" pitchFamily="34" charset="0"/>
                      </a:endParaRPr>
                    </a:p>
                  </a:txBody>
                  <a:tcPr marL="4599" marR="4599" marT="4599" marB="0" anchor="b"/>
                </a:tc>
                <a:tc>
                  <a:txBody>
                    <a:bodyPr/>
                    <a:lstStyle/>
                    <a:p>
                      <a:pPr algn="l" fontAlgn="ctr"/>
                      <a:r>
                        <a:rPr lang="en-US" sz="900" u="none" strike="noStrike">
                          <a:effectLst/>
                        </a:rPr>
                        <a:t>IDHmutant</a:t>
                      </a:r>
                      <a:endParaRPr lang="en-US" sz="900" b="0" i="0" u="none" strike="noStrike">
                        <a:solidFill>
                          <a:srgbClr val="000000"/>
                        </a:solidFill>
                        <a:effectLst/>
                        <a:latin typeface="Calibri" panose="020F0502020204030204" pitchFamily="34" charset="0"/>
                      </a:endParaRPr>
                    </a:p>
                  </a:txBody>
                  <a:tcPr marL="4599" marR="4599" marT="4599" marB="0" anchor="ctr"/>
                </a:tc>
                <a:tc>
                  <a:txBody>
                    <a:bodyPr/>
                    <a:lstStyle/>
                    <a:p>
                      <a:pPr algn="r" fontAlgn="b"/>
                      <a:r>
                        <a:rPr lang="en-US" sz="900" u="none" strike="noStrike">
                          <a:effectLst/>
                        </a:rPr>
                        <a:t>1.02744415</a:t>
                      </a:r>
                      <a:endParaRPr lang="en-US" sz="900" b="0" i="0" u="none" strike="noStrike">
                        <a:solidFill>
                          <a:srgbClr val="000000"/>
                        </a:solidFill>
                        <a:effectLst/>
                        <a:latin typeface="Calibri" panose="020F0502020204030204" pitchFamily="34" charset="0"/>
                      </a:endParaRPr>
                    </a:p>
                  </a:txBody>
                  <a:tcPr marL="4599" marR="4599" marT="4599" marB="0" anchor="b"/>
                </a:tc>
                <a:extLst>
                  <a:ext uri="{0D108BD9-81ED-4DB2-BD59-A6C34878D82A}">
                    <a16:rowId xmlns:a16="http://schemas.microsoft.com/office/drawing/2014/main" val="2933341907"/>
                  </a:ext>
                </a:extLst>
              </a:tr>
              <a:tr h="98121">
                <a:tc>
                  <a:txBody>
                    <a:bodyPr/>
                    <a:lstStyle/>
                    <a:p>
                      <a:pPr algn="l" fontAlgn="b"/>
                      <a:r>
                        <a:rPr lang="en-US" sz="900" u="none" strike="noStrike">
                          <a:effectLst/>
                        </a:rPr>
                        <a:t>BVT 948</a:t>
                      </a:r>
                      <a:endParaRPr lang="en-US" sz="900" b="0" i="0" u="none" strike="noStrike">
                        <a:solidFill>
                          <a:srgbClr val="000000"/>
                        </a:solidFill>
                        <a:effectLst/>
                        <a:latin typeface="Calibri" panose="020F0502020204030204" pitchFamily="34" charset="0"/>
                      </a:endParaRPr>
                    </a:p>
                  </a:txBody>
                  <a:tcPr marL="4599" marR="4599" marT="4599" marB="0" anchor="b"/>
                </a:tc>
                <a:tc>
                  <a:txBody>
                    <a:bodyPr/>
                    <a:lstStyle/>
                    <a:p>
                      <a:pPr algn="l" fontAlgn="ctr"/>
                      <a:r>
                        <a:rPr lang="en-US" sz="900" u="none" strike="noStrike">
                          <a:effectLst/>
                        </a:rPr>
                        <a:t>PTP</a:t>
                      </a:r>
                      <a:endParaRPr lang="en-US" sz="900" b="0" i="0" u="none" strike="noStrike">
                        <a:solidFill>
                          <a:srgbClr val="000000"/>
                        </a:solidFill>
                        <a:effectLst/>
                        <a:latin typeface="Calibri" panose="020F0502020204030204" pitchFamily="34" charset="0"/>
                      </a:endParaRPr>
                    </a:p>
                  </a:txBody>
                  <a:tcPr marL="4599" marR="4599" marT="4599" marB="0" anchor="ctr"/>
                </a:tc>
                <a:tc>
                  <a:txBody>
                    <a:bodyPr/>
                    <a:lstStyle/>
                    <a:p>
                      <a:pPr algn="r" fontAlgn="b"/>
                      <a:r>
                        <a:rPr lang="en-US" sz="900" u="none" strike="noStrike">
                          <a:effectLst/>
                        </a:rPr>
                        <a:t>1.02744073</a:t>
                      </a:r>
                      <a:endParaRPr lang="en-US" sz="900" b="0" i="0" u="none" strike="noStrike">
                        <a:solidFill>
                          <a:srgbClr val="000000"/>
                        </a:solidFill>
                        <a:effectLst/>
                        <a:latin typeface="Calibri" panose="020F0502020204030204" pitchFamily="34" charset="0"/>
                      </a:endParaRPr>
                    </a:p>
                  </a:txBody>
                  <a:tcPr marL="4599" marR="4599" marT="4599" marB="0" anchor="b"/>
                </a:tc>
                <a:extLst>
                  <a:ext uri="{0D108BD9-81ED-4DB2-BD59-A6C34878D82A}">
                    <a16:rowId xmlns:a16="http://schemas.microsoft.com/office/drawing/2014/main" val="3135548128"/>
                  </a:ext>
                </a:extLst>
              </a:tr>
              <a:tr h="269525">
                <a:tc>
                  <a:txBody>
                    <a:bodyPr/>
                    <a:lstStyle/>
                    <a:p>
                      <a:pPr algn="l" fontAlgn="b"/>
                      <a:r>
                        <a:rPr lang="en-US" sz="900" u="none" strike="noStrike">
                          <a:effectLst/>
                        </a:rPr>
                        <a:t>Givinostat hydrochloride</a:t>
                      </a:r>
                      <a:endParaRPr lang="en-US" sz="900" b="0" i="0" u="none" strike="noStrike">
                        <a:solidFill>
                          <a:srgbClr val="000000"/>
                        </a:solidFill>
                        <a:effectLst/>
                        <a:latin typeface="Calibri" panose="020F0502020204030204" pitchFamily="34" charset="0"/>
                      </a:endParaRPr>
                    </a:p>
                  </a:txBody>
                  <a:tcPr marL="4599" marR="4599" marT="4599" marB="0" anchor="b"/>
                </a:tc>
                <a:tc>
                  <a:txBody>
                    <a:bodyPr/>
                    <a:lstStyle/>
                    <a:p>
                      <a:pPr algn="l" fontAlgn="ctr"/>
                      <a:r>
                        <a:rPr lang="en-US" sz="900" u="none" strike="noStrike" dirty="0">
                          <a:effectLst/>
                        </a:rPr>
                        <a:t>HDAC</a:t>
                      </a:r>
                      <a:endParaRPr lang="en-US" sz="900" b="0" i="0" u="none" strike="noStrike" dirty="0">
                        <a:solidFill>
                          <a:srgbClr val="000000"/>
                        </a:solidFill>
                        <a:effectLst/>
                        <a:latin typeface="Calibri" panose="020F0502020204030204" pitchFamily="34" charset="0"/>
                      </a:endParaRPr>
                    </a:p>
                  </a:txBody>
                  <a:tcPr marL="4599" marR="4599" marT="4599" marB="0" anchor="ctr"/>
                </a:tc>
                <a:tc>
                  <a:txBody>
                    <a:bodyPr/>
                    <a:lstStyle/>
                    <a:p>
                      <a:pPr algn="r" fontAlgn="b"/>
                      <a:r>
                        <a:rPr lang="en-US" sz="900" u="none" strike="noStrike">
                          <a:effectLst/>
                        </a:rPr>
                        <a:t>1.00130719</a:t>
                      </a:r>
                      <a:endParaRPr lang="en-US" sz="900" b="0" i="0" u="none" strike="noStrike">
                        <a:solidFill>
                          <a:srgbClr val="000000"/>
                        </a:solidFill>
                        <a:effectLst/>
                        <a:latin typeface="Calibri" panose="020F0502020204030204" pitchFamily="34" charset="0"/>
                      </a:endParaRPr>
                    </a:p>
                  </a:txBody>
                  <a:tcPr marL="4599" marR="4599" marT="4599" marB="0" anchor="b"/>
                </a:tc>
                <a:extLst>
                  <a:ext uri="{0D108BD9-81ED-4DB2-BD59-A6C34878D82A}">
                    <a16:rowId xmlns:a16="http://schemas.microsoft.com/office/drawing/2014/main" val="2335625224"/>
                  </a:ext>
                </a:extLst>
              </a:tr>
              <a:tr h="98121">
                <a:tc>
                  <a:txBody>
                    <a:bodyPr/>
                    <a:lstStyle/>
                    <a:p>
                      <a:pPr algn="l" fontAlgn="b"/>
                      <a:r>
                        <a:rPr lang="en-US" sz="900" u="none" strike="noStrike">
                          <a:effectLst/>
                        </a:rPr>
                        <a:t>GN 44028</a:t>
                      </a:r>
                      <a:endParaRPr lang="en-US" sz="900" b="0" i="0" u="none" strike="noStrike">
                        <a:solidFill>
                          <a:srgbClr val="000000"/>
                        </a:solidFill>
                        <a:effectLst/>
                        <a:latin typeface="Calibri" panose="020F0502020204030204" pitchFamily="34" charset="0"/>
                      </a:endParaRPr>
                    </a:p>
                  </a:txBody>
                  <a:tcPr marL="4599" marR="4599" marT="4599" marB="0" anchor="b"/>
                </a:tc>
                <a:tc>
                  <a:txBody>
                    <a:bodyPr/>
                    <a:lstStyle/>
                    <a:p>
                      <a:pPr algn="l" fontAlgn="ctr"/>
                      <a:r>
                        <a:rPr lang="en-US" sz="900" u="none" strike="noStrike">
                          <a:effectLst/>
                        </a:rPr>
                        <a:t>HIF-1</a:t>
                      </a:r>
                      <a:r>
                        <a:rPr lang="el-GR" sz="900" u="none" strike="noStrike">
                          <a:effectLst/>
                        </a:rPr>
                        <a:t>α </a:t>
                      </a:r>
                      <a:endParaRPr lang="el-GR" sz="900" b="0" i="0" u="none" strike="noStrike">
                        <a:solidFill>
                          <a:srgbClr val="000000"/>
                        </a:solidFill>
                        <a:effectLst/>
                        <a:latin typeface="Calibri" panose="020F0502020204030204" pitchFamily="34" charset="0"/>
                      </a:endParaRPr>
                    </a:p>
                  </a:txBody>
                  <a:tcPr marL="4599" marR="4599" marT="4599" marB="0" anchor="ctr"/>
                </a:tc>
                <a:tc>
                  <a:txBody>
                    <a:bodyPr/>
                    <a:lstStyle/>
                    <a:p>
                      <a:pPr algn="r" fontAlgn="b"/>
                      <a:r>
                        <a:rPr lang="en-US" sz="900" u="none" strike="noStrike">
                          <a:effectLst/>
                        </a:rPr>
                        <a:t>0.99655326</a:t>
                      </a:r>
                      <a:endParaRPr lang="en-US" sz="900" b="0" i="0" u="none" strike="noStrike">
                        <a:solidFill>
                          <a:srgbClr val="000000"/>
                        </a:solidFill>
                        <a:effectLst/>
                        <a:latin typeface="Calibri" panose="020F0502020204030204" pitchFamily="34" charset="0"/>
                      </a:endParaRPr>
                    </a:p>
                  </a:txBody>
                  <a:tcPr marL="4599" marR="4599" marT="4599" marB="0" anchor="b"/>
                </a:tc>
                <a:extLst>
                  <a:ext uri="{0D108BD9-81ED-4DB2-BD59-A6C34878D82A}">
                    <a16:rowId xmlns:a16="http://schemas.microsoft.com/office/drawing/2014/main" val="1617612148"/>
                  </a:ext>
                </a:extLst>
              </a:tr>
              <a:tr h="98121">
                <a:tc>
                  <a:txBody>
                    <a:bodyPr/>
                    <a:lstStyle/>
                    <a:p>
                      <a:pPr algn="l" fontAlgn="b"/>
                      <a:r>
                        <a:rPr lang="en-US" sz="900" u="none" strike="noStrike">
                          <a:effectLst/>
                        </a:rPr>
                        <a:t>UNC 1999</a:t>
                      </a:r>
                      <a:endParaRPr lang="en-US" sz="900" b="0" i="0" u="none" strike="noStrike">
                        <a:solidFill>
                          <a:srgbClr val="000000"/>
                        </a:solidFill>
                        <a:effectLst/>
                        <a:latin typeface="Calibri" panose="020F0502020204030204" pitchFamily="34" charset="0"/>
                      </a:endParaRPr>
                    </a:p>
                  </a:txBody>
                  <a:tcPr marL="4599" marR="4599" marT="4599" marB="0" anchor="b"/>
                </a:tc>
                <a:tc>
                  <a:txBody>
                    <a:bodyPr/>
                    <a:lstStyle/>
                    <a:p>
                      <a:pPr algn="l" fontAlgn="ctr"/>
                      <a:r>
                        <a:rPr lang="en-US" sz="900" u="none" strike="noStrike">
                          <a:effectLst/>
                        </a:rPr>
                        <a:t>EZH2/EZH1</a:t>
                      </a:r>
                      <a:endParaRPr lang="en-US" sz="900" b="0" i="0" u="none" strike="noStrike">
                        <a:solidFill>
                          <a:srgbClr val="000000"/>
                        </a:solidFill>
                        <a:effectLst/>
                        <a:latin typeface="Calibri" panose="020F0502020204030204" pitchFamily="34" charset="0"/>
                      </a:endParaRPr>
                    </a:p>
                  </a:txBody>
                  <a:tcPr marL="4599" marR="4599" marT="4599" marB="0" anchor="ctr"/>
                </a:tc>
                <a:tc>
                  <a:txBody>
                    <a:bodyPr/>
                    <a:lstStyle/>
                    <a:p>
                      <a:pPr algn="r" fontAlgn="b"/>
                      <a:r>
                        <a:rPr lang="en-US" sz="900" u="none" strike="noStrike">
                          <a:effectLst/>
                        </a:rPr>
                        <a:t>0.98702745</a:t>
                      </a:r>
                      <a:endParaRPr lang="en-US" sz="900" b="0" i="0" u="none" strike="noStrike">
                        <a:solidFill>
                          <a:srgbClr val="000000"/>
                        </a:solidFill>
                        <a:effectLst/>
                        <a:latin typeface="Calibri" panose="020F0502020204030204" pitchFamily="34" charset="0"/>
                      </a:endParaRPr>
                    </a:p>
                  </a:txBody>
                  <a:tcPr marL="4599" marR="4599" marT="4599" marB="0" anchor="b"/>
                </a:tc>
                <a:extLst>
                  <a:ext uri="{0D108BD9-81ED-4DB2-BD59-A6C34878D82A}">
                    <a16:rowId xmlns:a16="http://schemas.microsoft.com/office/drawing/2014/main" val="4135100172"/>
                  </a:ext>
                </a:extLst>
              </a:tr>
              <a:tr h="98121">
                <a:tc>
                  <a:txBody>
                    <a:bodyPr/>
                    <a:lstStyle/>
                    <a:p>
                      <a:pPr algn="l" fontAlgn="b"/>
                      <a:r>
                        <a:rPr lang="en-US" sz="900" u="none" strike="noStrike">
                          <a:effectLst/>
                        </a:rPr>
                        <a:t>Ciclopirox</a:t>
                      </a:r>
                      <a:endParaRPr lang="en-US" sz="900" b="0" i="0" u="none" strike="noStrike">
                        <a:solidFill>
                          <a:srgbClr val="000000"/>
                        </a:solidFill>
                        <a:effectLst/>
                        <a:latin typeface="Calibri" panose="020F0502020204030204" pitchFamily="34" charset="0"/>
                      </a:endParaRPr>
                    </a:p>
                  </a:txBody>
                  <a:tcPr marL="4599" marR="4599" marT="4599" marB="0" anchor="b"/>
                </a:tc>
                <a:tc>
                  <a:txBody>
                    <a:bodyPr/>
                    <a:lstStyle/>
                    <a:p>
                      <a:pPr algn="l" fontAlgn="ctr"/>
                      <a:r>
                        <a:rPr lang="en-US" sz="900" u="none" strike="noStrike">
                          <a:effectLst/>
                        </a:rPr>
                        <a:t>HDAC</a:t>
                      </a:r>
                      <a:endParaRPr lang="en-US" sz="900" b="0" i="0" u="none" strike="noStrike">
                        <a:solidFill>
                          <a:srgbClr val="000000"/>
                        </a:solidFill>
                        <a:effectLst/>
                        <a:latin typeface="Calibri" panose="020F0502020204030204" pitchFamily="34" charset="0"/>
                      </a:endParaRPr>
                    </a:p>
                  </a:txBody>
                  <a:tcPr marL="4599" marR="4599" marT="4599" marB="0" anchor="ctr"/>
                </a:tc>
                <a:tc>
                  <a:txBody>
                    <a:bodyPr/>
                    <a:lstStyle/>
                    <a:p>
                      <a:pPr algn="r" fontAlgn="b"/>
                      <a:r>
                        <a:rPr lang="en-US" sz="900" u="none" strike="noStrike">
                          <a:effectLst/>
                        </a:rPr>
                        <a:t>0.98272484</a:t>
                      </a:r>
                      <a:endParaRPr lang="en-US" sz="900" b="0" i="0" u="none" strike="noStrike">
                        <a:solidFill>
                          <a:srgbClr val="000000"/>
                        </a:solidFill>
                        <a:effectLst/>
                        <a:latin typeface="Calibri" panose="020F0502020204030204" pitchFamily="34" charset="0"/>
                      </a:endParaRPr>
                    </a:p>
                  </a:txBody>
                  <a:tcPr marL="4599" marR="4599" marT="4599" marB="0" anchor="b"/>
                </a:tc>
                <a:extLst>
                  <a:ext uri="{0D108BD9-81ED-4DB2-BD59-A6C34878D82A}">
                    <a16:rowId xmlns:a16="http://schemas.microsoft.com/office/drawing/2014/main" val="247132062"/>
                  </a:ext>
                </a:extLst>
              </a:tr>
              <a:tr h="269525">
                <a:tc>
                  <a:txBody>
                    <a:bodyPr/>
                    <a:lstStyle/>
                    <a:p>
                      <a:pPr algn="l" fontAlgn="b"/>
                      <a:r>
                        <a:rPr lang="en-US" sz="900" u="none" strike="noStrike">
                          <a:effectLst/>
                        </a:rPr>
                        <a:t>PJ 34 hydrochloride</a:t>
                      </a:r>
                      <a:endParaRPr lang="en-US" sz="900" b="0" i="0" u="none" strike="noStrike">
                        <a:solidFill>
                          <a:srgbClr val="000000"/>
                        </a:solidFill>
                        <a:effectLst/>
                        <a:latin typeface="Calibri" panose="020F0502020204030204" pitchFamily="34" charset="0"/>
                      </a:endParaRPr>
                    </a:p>
                  </a:txBody>
                  <a:tcPr marL="4599" marR="4599" marT="4599" marB="0" anchor="b"/>
                </a:tc>
                <a:tc>
                  <a:txBody>
                    <a:bodyPr/>
                    <a:lstStyle/>
                    <a:p>
                      <a:pPr algn="l" fontAlgn="ctr"/>
                      <a:r>
                        <a:rPr lang="en-US" sz="900" u="none" strike="noStrike">
                          <a:effectLst/>
                        </a:rPr>
                        <a:t>PARP</a:t>
                      </a:r>
                      <a:endParaRPr lang="en-US" sz="900" b="0" i="0" u="none" strike="noStrike">
                        <a:solidFill>
                          <a:srgbClr val="000000"/>
                        </a:solidFill>
                        <a:effectLst/>
                        <a:latin typeface="Calibri" panose="020F0502020204030204" pitchFamily="34" charset="0"/>
                      </a:endParaRPr>
                    </a:p>
                  </a:txBody>
                  <a:tcPr marL="4599" marR="4599" marT="4599" marB="0" anchor="ctr"/>
                </a:tc>
                <a:tc>
                  <a:txBody>
                    <a:bodyPr/>
                    <a:lstStyle/>
                    <a:p>
                      <a:pPr algn="r" fontAlgn="b"/>
                      <a:r>
                        <a:rPr lang="en-US" sz="900" u="none" strike="noStrike">
                          <a:effectLst/>
                        </a:rPr>
                        <a:t>0.97969649</a:t>
                      </a:r>
                      <a:endParaRPr lang="en-US" sz="900" b="0" i="0" u="none" strike="noStrike">
                        <a:solidFill>
                          <a:srgbClr val="000000"/>
                        </a:solidFill>
                        <a:effectLst/>
                        <a:latin typeface="Calibri" panose="020F0502020204030204" pitchFamily="34" charset="0"/>
                      </a:endParaRPr>
                    </a:p>
                  </a:txBody>
                  <a:tcPr marL="4599" marR="4599" marT="4599" marB="0" anchor="b"/>
                </a:tc>
                <a:extLst>
                  <a:ext uri="{0D108BD9-81ED-4DB2-BD59-A6C34878D82A}">
                    <a16:rowId xmlns:a16="http://schemas.microsoft.com/office/drawing/2014/main" val="1591092461"/>
                  </a:ext>
                </a:extLst>
              </a:tr>
              <a:tr h="98121">
                <a:tc>
                  <a:txBody>
                    <a:bodyPr/>
                    <a:lstStyle/>
                    <a:p>
                      <a:pPr algn="l" fontAlgn="b"/>
                      <a:r>
                        <a:rPr lang="en-US" sz="900" u="none" strike="noStrike">
                          <a:effectLst/>
                        </a:rPr>
                        <a:t>BRD 73954</a:t>
                      </a:r>
                      <a:endParaRPr lang="en-US" sz="900" b="0" i="0" u="none" strike="noStrike">
                        <a:solidFill>
                          <a:srgbClr val="000000"/>
                        </a:solidFill>
                        <a:effectLst/>
                        <a:latin typeface="Calibri" panose="020F0502020204030204" pitchFamily="34" charset="0"/>
                      </a:endParaRPr>
                    </a:p>
                  </a:txBody>
                  <a:tcPr marL="4599" marR="4599" marT="4599" marB="0" anchor="b"/>
                </a:tc>
                <a:tc>
                  <a:txBody>
                    <a:bodyPr/>
                    <a:lstStyle/>
                    <a:p>
                      <a:pPr algn="l" fontAlgn="ctr"/>
                      <a:r>
                        <a:rPr lang="en-US" sz="900" u="none" strike="noStrike">
                          <a:effectLst/>
                        </a:rPr>
                        <a:t>HDAC6/8</a:t>
                      </a:r>
                      <a:endParaRPr lang="en-US" sz="900" b="0" i="0" u="none" strike="noStrike">
                        <a:solidFill>
                          <a:srgbClr val="000000"/>
                        </a:solidFill>
                        <a:effectLst/>
                        <a:latin typeface="Calibri" panose="020F0502020204030204" pitchFamily="34" charset="0"/>
                      </a:endParaRPr>
                    </a:p>
                  </a:txBody>
                  <a:tcPr marL="4599" marR="4599" marT="4599" marB="0" anchor="ctr"/>
                </a:tc>
                <a:tc>
                  <a:txBody>
                    <a:bodyPr/>
                    <a:lstStyle/>
                    <a:p>
                      <a:pPr algn="r" fontAlgn="b"/>
                      <a:r>
                        <a:rPr lang="en-US" sz="900" u="none" strike="noStrike">
                          <a:effectLst/>
                        </a:rPr>
                        <a:t>0.97132316</a:t>
                      </a:r>
                      <a:endParaRPr lang="en-US" sz="900" b="0" i="0" u="none" strike="noStrike">
                        <a:solidFill>
                          <a:srgbClr val="000000"/>
                        </a:solidFill>
                        <a:effectLst/>
                        <a:latin typeface="Calibri" panose="020F0502020204030204" pitchFamily="34" charset="0"/>
                      </a:endParaRPr>
                    </a:p>
                  </a:txBody>
                  <a:tcPr marL="4599" marR="4599" marT="4599" marB="0" anchor="b"/>
                </a:tc>
                <a:extLst>
                  <a:ext uri="{0D108BD9-81ED-4DB2-BD59-A6C34878D82A}">
                    <a16:rowId xmlns:a16="http://schemas.microsoft.com/office/drawing/2014/main" val="2675051648"/>
                  </a:ext>
                </a:extLst>
              </a:tr>
              <a:tr h="98121">
                <a:tc>
                  <a:txBody>
                    <a:bodyPr/>
                    <a:lstStyle/>
                    <a:p>
                      <a:pPr algn="l" fontAlgn="b"/>
                      <a:r>
                        <a:rPr lang="en-US" sz="900" u="none" strike="noStrike">
                          <a:effectLst/>
                        </a:rPr>
                        <a:t>GSK 6853</a:t>
                      </a:r>
                      <a:endParaRPr lang="en-US" sz="900" b="0" i="0" u="none" strike="noStrike">
                        <a:solidFill>
                          <a:srgbClr val="000000"/>
                        </a:solidFill>
                        <a:effectLst/>
                        <a:latin typeface="Calibri" panose="020F0502020204030204" pitchFamily="34" charset="0"/>
                      </a:endParaRPr>
                    </a:p>
                  </a:txBody>
                  <a:tcPr marL="4599" marR="4599" marT="4599" marB="0" anchor="b"/>
                </a:tc>
                <a:tc>
                  <a:txBody>
                    <a:bodyPr/>
                    <a:lstStyle/>
                    <a:p>
                      <a:pPr algn="l" fontAlgn="ctr"/>
                      <a:r>
                        <a:rPr lang="en-US" sz="900" u="none" strike="noStrike">
                          <a:effectLst/>
                        </a:rPr>
                        <a:t>BRPF1</a:t>
                      </a:r>
                      <a:endParaRPr lang="en-US" sz="900" b="0" i="0" u="none" strike="noStrike">
                        <a:solidFill>
                          <a:srgbClr val="000000"/>
                        </a:solidFill>
                        <a:effectLst/>
                        <a:latin typeface="Calibri" panose="020F0502020204030204" pitchFamily="34" charset="0"/>
                      </a:endParaRPr>
                    </a:p>
                  </a:txBody>
                  <a:tcPr marL="4599" marR="4599" marT="4599" marB="0" anchor="ctr"/>
                </a:tc>
                <a:tc>
                  <a:txBody>
                    <a:bodyPr/>
                    <a:lstStyle/>
                    <a:p>
                      <a:pPr algn="r" fontAlgn="b"/>
                      <a:r>
                        <a:rPr lang="en-US" sz="900" u="none" strike="noStrike">
                          <a:effectLst/>
                        </a:rPr>
                        <a:t>0.96913773</a:t>
                      </a:r>
                      <a:endParaRPr lang="en-US" sz="900" b="0" i="0" u="none" strike="noStrike">
                        <a:solidFill>
                          <a:srgbClr val="000000"/>
                        </a:solidFill>
                        <a:effectLst/>
                        <a:latin typeface="Calibri" panose="020F0502020204030204" pitchFamily="34" charset="0"/>
                      </a:endParaRPr>
                    </a:p>
                  </a:txBody>
                  <a:tcPr marL="4599" marR="4599" marT="4599" marB="0" anchor="b"/>
                </a:tc>
                <a:extLst>
                  <a:ext uri="{0D108BD9-81ED-4DB2-BD59-A6C34878D82A}">
                    <a16:rowId xmlns:a16="http://schemas.microsoft.com/office/drawing/2014/main" val="2379264283"/>
                  </a:ext>
                </a:extLst>
              </a:tr>
              <a:tr h="269525">
                <a:tc>
                  <a:txBody>
                    <a:bodyPr/>
                    <a:lstStyle/>
                    <a:p>
                      <a:pPr algn="l" fontAlgn="b"/>
                      <a:r>
                        <a:rPr lang="en-US" sz="900" u="none" strike="noStrike">
                          <a:effectLst/>
                        </a:rPr>
                        <a:t>PFI 3</a:t>
                      </a:r>
                      <a:endParaRPr lang="en-US" sz="900" b="0" i="0" u="none" strike="noStrike">
                        <a:solidFill>
                          <a:srgbClr val="000000"/>
                        </a:solidFill>
                        <a:effectLst/>
                        <a:latin typeface="Calibri" panose="020F0502020204030204" pitchFamily="34" charset="0"/>
                      </a:endParaRPr>
                    </a:p>
                  </a:txBody>
                  <a:tcPr marL="4599" marR="4599" marT="4599" marB="0" anchor="b"/>
                </a:tc>
                <a:tc>
                  <a:txBody>
                    <a:bodyPr/>
                    <a:lstStyle/>
                    <a:p>
                      <a:pPr algn="l" fontAlgn="ctr"/>
                      <a:r>
                        <a:rPr lang="en-US" sz="900" u="none" strike="noStrike" dirty="0">
                          <a:effectLst/>
                        </a:rPr>
                        <a:t>SMARCA2/4</a:t>
                      </a:r>
                      <a:endParaRPr lang="en-US" sz="900" b="0" i="0" u="none" strike="noStrike" dirty="0">
                        <a:solidFill>
                          <a:srgbClr val="000000"/>
                        </a:solidFill>
                        <a:effectLst/>
                        <a:latin typeface="Calibri" panose="020F0502020204030204" pitchFamily="34" charset="0"/>
                      </a:endParaRPr>
                    </a:p>
                  </a:txBody>
                  <a:tcPr marL="4599" marR="4599" marT="4599" marB="0" anchor="ctr"/>
                </a:tc>
                <a:tc>
                  <a:txBody>
                    <a:bodyPr/>
                    <a:lstStyle/>
                    <a:p>
                      <a:pPr algn="r" fontAlgn="b"/>
                      <a:r>
                        <a:rPr lang="en-US" sz="900" u="none" strike="noStrike">
                          <a:effectLst/>
                        </a:rPr>
                        <a:t>0.9676948</a:t>
                      </a:r>
                      <a:endParaRPr lang="en-US" sz="900" b="0" i="0" u="none" strike="noStrike">
                        <a:solidFill>
                          <a:srgbClr val="000000"/>
                        </a:solidFill>
                        <a:effectLst/>
                        <a:latin typeface="Calibri" panose="020F0502020204030204" pitchFamily="34" charset="0"/>
                      </a:endParaRPr>
                    </a:p>
                  </a:txBody>
                  <a:tcPr marL="4599" marR="4599" marT="4599" marB="0" anchor="b"/>
                </a:tc>
                <a:extLst>
                  <a:ext uri="{0D108BD9-81ED-4DB2-BD59-A6C34878D82A}">
                    <a16:rowId xmlns:a16="http://schemas.microsoft.com/office/drawing/2014/main" val="1011516486"/>
                  </a:ext>
                </a:extLst>
              </a:tr>
              <a:tr h="181216">
                <a:tc>
                  <a:txBody>
                    <a:bodyPr/>
                    <a:lstStyle/>
                    <a:p>
                      <a:pPr algn="l" fontAlgn="b"/>
                      <a:r>
                        <a:rPr lang="en-US" sz="900" u="none" strike="noStrike">
                          <a:effectLst/>
                        </a:rPr>
                        <a:t>Bromosporine</a:t>
                      </a:r>
                      <a:endParaRPr lang="en-US" sz="900" b="0" i="0" u="none" strike="noStrike">
                        <a:solidFill>
                          <a:srgbClr val="000000"/>
                        </a:solidFill>
                        <a:effectLst/>
                        <a:latin typeface="Calibri" panose="020F0502020204030204" pitchFamily="34" charset="0"/>
                      </a:endParaRPr>
                    </a:p>
                  </a:txBody>
                  <a:tcPr marL="4599" marR="4599" marT="4599" marB="0" anchor="b"/>
                </a:tc>
                <a:tc>
                  <a:txBody>
                    <a:bodyPr/>
                    <a:lstStyle/>
                    <a:p>
                      <a:pPr algn="l" fontAlgn="ctr"/>
                      <a:r>
                        <a:rPr lang="en-US" sz="900" u="none" strike="noStrike">
                          <a:effectLst/>
                        </a:rPr>
                        <a:t>BRD</a:t>
                      </a:r>
                      <a:endParaRPr lang="en-US" sz="900" b="0" i="0" u="none" strike="noStrike">
                        <a:solidFill>
                          <a:srgbClr val="000000"/>
                        </a:solidFill>
                        <a:effectLst/>
                        <a:latin typeface="Calibri" panose="020F0502020204030204" pitchFamily="34" charset="0"/>
                      </a:endParaRPr>
                    </a:p>
                  </a:txBody>
                  <a:tcPr marL="4599" marR="4599" marT="4599" marB="0" anchor="ctr"/>
                </a:tc>
                <a:tc>
                  <a:txBody>
                    <a:bodyPr/>
                    <a:lstStyle/>
                    <a:p>
                      <a:pPr algn="r" fontAlgn="b"/>
                      <a:r>
                        <a:rPr lang="en-US" sz="900" u="none" strike="noStrike">
                          <a:effectLst/>
                        </a:rPr>
                        <a:t>0.95660096</a:t>
                      </a:r>
                      <a:endParaRPr lang="en-US" sz="900" b="0" i="0" u="none" strike="noStrike">
                        <a:solidFill>
                          <a:srgbClr val="000000"/>
                        </a:solidFill>
                        <a:effectLst/>
                        <a:latin typeface="Calibri" panose="020F0502020204030204" pitchFamily="34" charset="0"/>
                      </a:endParaRPr>
                    </a:p>
                  </a:txBody>
                  <a:tcPr marL="4599" marR="4599" marT="4599" marB="0" anchor="b"/>
                </a:tc>
                <a:extLst>
                  <a:ext uri="{0D108BD9-81ED-4DB2-BD59-A6C34878D82A}">
                    <a16:rowId xmlns:a16="http://schemas.microsoft.com/office/drawing/2014/main" val="3615806088"/>
                  </a:ext>
                </a:extLst>
              </a:tr>
              <a:tr h="98121">
                <a:tc>
                  <a:txBody>
                    <a:bodyPr/>
                    <a:lstStyle/>
                    <a:p>
                      <a:pPr algn="l" fontAlgn="b"/>
                      <a:r>
                        <a:rPr lang="en-US" sz="900" u="none" strike="noStrike">
                          <a:effectLst/>
                        </a:rPr>
                        <a:t>OG-L002</a:t>
                      </a:r>
                      <a:endParaRPr lang="en-US" sz="900" b="0" i="0" u="none" strike="noStrike">
                        <a:solidFill>
                          <a:srgbClr val="000000"/>
                        </a:solidFill>
                        <a:effectLst/>
                        <a:latin typeface="Calibri" panose="020F0502020204030204" pitchFamily="34" charset="0"/>
                      </a:endParaRPr>
                    </a:p>
                  </a:txBody>
                  <a:tcPr marL="4599" marR="4599" marT="4599" marB="0" anchor="b"/>
                </a:tc>
                <a:tc>
                  <a:txBody>
                    <a:bodyPr/>
                    <a:lstStyle/>
                    <a:p>
                      <a:pPr algn="l" fontAlgn="ctr"/>
                      <a:r>
                        <a:rPr lang="en-US" sz="900" u="none" strike="noStrike">
                          <a:effectLst/>
                        </a:rPr>
                        <a:t>LSD1</a:t>
                      </a:r>
                      <a:endParaRPr lang="en-US" sz="900" b="0" i="0" u="none" strike="noStrike">
                        <a:solidFill>
                          <a:srgbClr val="000000"/>
                        </a:solidFill>
                        <a:effectLst/>
                        <a:latin typeface="Calibri" panose="020F0502020204030204" pitchFamily="34" charset="0"/>
                      </a:endParaRPr>
                    </a:p>
                  </a:txBody>
                  <a:tcPr marL="4599" marR="4599" marT="4599" marB="0" anchor="ctr"/>
                </a:tc>
                <a:tc>
                  <a:txBody>
                    <a:bodyPr/>
                    <a:lstStyle/>
                    <a:p>
                      <a:pPr algn="r" fontAlgn="b"/>
                      <a:r>
                        <a:rPr lang="en-US" sz="900" u="none" strike="noStrike" dirty="0">
                          <a:effectLst/>
                        </a:rPr>
                        <a:t>0.9555381</a:t>
                      </a:r>
                      <a:endParaRPr lang="en-US" sz="900" b="0" i="0" u="none" strike="noStrike" dirty="0">
                        <a:solidFill>
                          <a:srgbClr val="000000"/>
                        </a:solidFill>
                        <a:effectLst/>
                        <a:latin typeface="Calibri" panose="020F0502020204030204" pitchFamily="34" charset="0"/>
                      </a:endParaRPr>
                    </a:p>
                  </a:txBody>
                  <a:tcPr marL="4599" marR="4599" marT="4599" marB="0" anchor="b"/>
                </a:tc>
                <a:extLst>
                  <a:ext uri="{0D108BD9-81ED-4DB2-BD59-A6C34878D82A}">
                    <a16:rowId xmlns:a16="http://schemas.microsoft.com/office/drawing/2014/main" val="383269480"/>
                  </a:ext>
                </a:extLst>
              </a:tr>
            </a:tbl>
          </a:graphicData>
        </a:graphic>
      </p:graphicFrame>
      <p:graphicFrame>
        <p:nvGraphicFramePr>
          <p:cNvPr id="7" name="Table 6">
            <a:extLst>
              <a:ext uri="{FF2B5EF4-FFF2-40B4-BE49-F238E27FC236}">
                <a16:creationId xmlns:a16="http://schemas.microsoft.com/office/drawing/2014/main" id="{86A2D7EF-62EE-1141-B557-EC955B189E9A}"/>
              </a:ext>
            </a:extLst>
          </p:cNvPr>
          <p:cNvGraphicFramePr>
            <a:graphicFrameLocks noGrp="1"/>
          </p:cNvGraphicFramePr>
          <p:nvPr>
            <p:extLst>
              <p:ext uri="{D42A27DB-BD31-4B8C-83A1-F6EECF244321}">
                <p14:modId xmlns:p14="http://schemas.microsoft.com/office/powerpoint/2010/main" val="1535671753"/>
              </p:ext>
            </p:extLst>
          </p:nvPr>
        </p:nvGraphicFramePr>
        <p:xfrm>
          <a:off x="3199537" y="499794"/>
          <a:ext cx="3339284" cy="5252243"/>
        </p:xfrm>
        <a:graphic>
          <a:graphicData uri="http://schemas.openxmlformats.org/drawingml/2006/table">
            <a:tbl>
              <a:tblPr>
                <a:tableStyleId>{5C22544A-7EE6-4342-B048-85BDC9FD1C3A}</a:tableStyleId>
              </a:tblPr>
              <a:tblGrid>
                <a:gridCol w="1301861">
                  <a:extLst>
                    <a:ext uri="{9D8B030D-6E8A-4147-A177-3AD203B41FA5}">
                      <a16:colId xmlns:a16="http://schemas.microsoft.com/office/drawing/2014/main" val="1976823861"/>
                    </a:ext>
                  </a:extLst>
                </a:gridCol>
                <a:gridCol w="1265699">
                  <a:extLst>
                    <a:ext uri="{9D8B030D-6E8A-4147-A177-3AD203B41FA5}">
                      <a16:colId xmlns:a16="http://schemas.microsoft.com/office/drawing/2014/main" val="55750349"/>
                    </a:ext>
                  </a:extLst>
                </a:gridCol>
                <a:gridCol w="771724">
                  <a:extLst>
                    <a:ext uri="{9D8B030D-6E8A-4147-A177-3AD203B41FA5}">
                      <a16:colId xmlns:a16="http://schemas.microsoft.com/office/drawing/2014/main" val="2646738193"/>
                    </a:ext>
                  </a:extLst>
                </a:gridCol>
              </a:tblGrid>
              <a:tr h="141674">
                <a:tc>
                  <a:txBody>
                    <a:bodyPr/>
                    <a:lstStyle/>
                    <a:p>
                      <a:pPr algn="l" fontAlgn="b"/>
                      <a:r>
                        <a:rPr lang="en-US" sz="900" u="none" strike="noStrike" dirty="0">
                          <a:effectLst/>
                        </a:rPr>
                        <a:t>TC-S 7009</a:t>
                      </a:r>
                      <a:endParaRPr lang="en-US" sz="900" b="0" i="0" u="none" strike="noStrike" dirty="0">
                        <a:solidFill>
                          <a:srgbClr val="000000"/>
                        </a:solidFill>
                        <a:effectLst/>
                        <a:latin typeface="Calibri" panose="020F0502020204030204" pitchFamily="34" charset="0"/>
                      </a:endParaRPr>
                    </a:p>
                  </a:txBody>
                  <a:tcPr marL="4453" marR="4453" marT="4453" marB="0" anchor="b"/>
                </a:tc>
                <a:tc>
                  <a:txBody>
                    <a:bodyPr/>
                    <a:lstStyle/>
                    <a:p>
                      <a:pPr algn="l" fontAlgn="ctr"/>
                      <a:r>
                        <a:rPr lang="en-US" sz="900" u="none" strike="noStrike">
                          <a:effectLst/>
                        </a:rPr>
                        <a:t>HIF-2</a:t>
                      </a:r>
                      <a:r>
                        <a:rPr lang="el-GR" sz="900" u="none" strike="noStrike">
                          <a:effectLst/>
                        </a:rPr>
                        <a:t>α</a:t>
                      </a:r>
                      <a:endParaRPr lang="el-GR" sz="900" b="0" i="0" u="none" strike="noStrike">
                        <a:solidFill>
                          <a:srgbClr val="000000"/>
                        </a:solidFill>
                        <a:effectLst/>
                        <a:latin typeface="Calibri" panose="020F0502020204030204" pitchFamily="34" charset="0"/>
                      </a:endParaRPr>
                    </a:p>
                  </a:txBody>
                  <a:tcPr marL="4453" marR="4453" marT="4453" marB="0" anchor="ctr"/>
                </a:tc>
                <a:tc>
                  <a:txBody>
                    <a:bodyPr/>
                    <a:lstStyle/>
                    <a:p>
                      <a:pPr algn="r" fontAlgn="b"/>
                      <a:r>
                        <a:rPr lang="en-US" sz="900" u="none" strike="noStrike">
                          <a:effectLst/>
                        </a:rPr>
                        <a:t>0.95456531</a:t>
                      </a:r>
                      <a:endParaRPr lang="en-US" sz="900" b="0" i="0" u="none" strike="noStrike">
                        <a:solidFill>
                          <a:srgbClr val="000000"/>
                        </a:solidFill>
                        <a:effectLst/>
                        <a:latin typeface="Calibri" panose="020F0502020204030204" pitchFamily="34" charset="0"/>
                      </a:endParaRPr>
                    </a:p>
                  </a:txBody>
                  <a:tcPr marL="4453" marR="4453" marT="4453" marB="0" anchor="b"/>
                </a:tc>
                <a:extLst>
                  <a:ext uri="{0D108BD9-81ED-4DB2-BD59-A6C34878D82A}">
                    <a16:rowId xmlns:a16="http://schemas.microsoft.com/office/drawing/2014/main" val="195641236"/>
                  </a:ext>
                </a:extLst>
              </a:tr>
              <a:tr h="175507">
                <a:tc>
                  <a:txBody>
                    <a:bodyPr/>
                    <a:lstStyle/>
                    <a:p>
                      <a:pPr algn="l" fontAlgn="b"/>
                      <a:r>
                        <a:rPr lang="en-US" sz="900" u="none" strike="noStrike">
                          <a:effectLst/>
                        </a:rPr>
                        <a:t>I-CBP 112</a:t>
                      </a:r>
                      <a:endParaRPr lang="en-US" sz="900" b="0" i="0" u="none" strike="noStrike">
                        <a:solidFill>
                          <a:srgbClr val="000000"/>
                        </a:solidFill>
                        <a:effectLst/>
                        <a:latin typeface="Calibri" panose="020F0502020204030204" pitchFamily="34" charset="0"/>
                      </a:endParaRPr>
                    </a:p>
                  </a:txBody>
                  <a:tcPr marL="4453" marR="4453" marT="4453" marB="0" anchor="b"/>
                </a:tc>
                <a:tc>
                  <a:txBody>
                    <a:bodyPr/>
                    <a:lstStyle/>
                    <a:p>
                      <a:pPr algn="l" fontAlgn="ctr"/>
                      <a:r>
                        <a:rPr lang="en-US" sz="900" u="none" strike="noStrike">
                          <a:effectLst/>
                        </a:rPr>
                        <a:t>CBP/p300 BRD</a:t>
                      </a:r>
                      <a:endParaRPr lang="en-US" sz="900" b="0" i="0" u="none" strike="noStrike">
                        <a:solidFill>
                          <a:srgbClr val="000000"/>
                        </a:solidFill>
                        <a:effectLst/>
                        <a:latin typeface="Calibri" panose="020F0502020204030204" pitchFamily="34" charset="0"/>
                      </a:endParaRPr>
                    </a:p>
                  </a:txBody>
                  <a:tcPr marL="4453" marR="4453" marT="4453" marB="0" anchor="ctr"/>
                </a:tc>
                <a:tc>
                  <a:txBody>
                    <a:bodyPr/>
                    <a:lstStyle/>
                    <a:p>
                      <a:pPr algn="r" fontAlgn="b"/>
                      <a:r>
                        <a:rPr lang="en-US" sz="900" u="none" strike="noStrike">
                          <a:effectLst/>
                        </a:rPr>
                        <a:t>0.95168481</a:t>
                      </a:r>
                      <a:endParaRPr lang="en-US" sz="900" b="0" i="0" u="none" strike="noStrike">
                        <a:solidFill>
                          <a:srgbClr val="000000"/>
                        </a:solidFill>
                        <a:effectLst/>
                        <a:latin typeface="Calibri" panose="020F0502020204030204" pitchFamily="34" charset="0"/>
                      </a:endParaRPr>
                    </a:p>
                  </a:txBody>
                  <a:tcPr marL="4453" marR="4453" marT="4453" marB="0" anchor="b"/>
                </a:tc>
                <a:extLst>
                  <a:ext uri="{0D108BD9-81ED-4DB2-BD59-A6C34878D82A}">
                    <a16:rowId xmlns:a16="http://schemas.microsoft.com/office/drawing/2014/main" val="1052137316"/>
                  </a:ext>
                </a:extLst>
              </a:tr>
              <a:tr h="141674">
                <a:tc>
                  <a:txBody>
                    <a:bodyPr/>
                    <a:lstStyle/>
                    <a:p>
                      <a:pPr algn="l" fontAlgn="b"/>
                      <a:r>
                        <a:rPr lang="en-US" sz="900" u="none" strike="noStrike">
                          <a:effectLst/>
                        </a:rPr>
                        <a:t>Ex-527</a:t>
                      </a:r>
                      <a:endParaRPr lang="en-US" sz="900" b="0" i="0" u="none" strike="noStrike">
                        <a:solidFill>
                          <a:srgbClr val="000000"/>
                        </a:solidFill>
                        <a:effectLst/>
                        <a:latin typeface="Calibri" panose="020F0502020204030204" pitchFamily="34" charset="0"/>
                      </a:endParaRPr>
                    </a:p>
                  </a:txBody>
                  <a:tcPr marL="4453" marR="4453" marT="4453" marB="0" anchor="b"/>
                </a:tc>
                <a:tc>
                  <a:txBody>
                    <a:bodyPr/>
                    <a:lstStyle/>
                    <a:p>
                      <a:pPr algn="l" fontAlgn="ctr"/>
                      <a:r>
                        <a:rPr lang="en-US" sz="900" u="none" strike="noStrike">
                          <a:effectLst/>
                        </a:rPr>
                        <a:t>SIRT1</a:t>
                      </a:r>
                      <a:endParaRPr lang="en-US" sz="900" b="0" i="0" u="none" strike="noStrike">
                        <a:solidFill>
                          <a:srgbClr val="000000"/>
                        </a:solidFill>
                        <a:effectLst/>
                        <a:latin typeface="Calibri" panose="020F0502020204030204" pitchFamily="34" charset="0"/>
                      </a:endParaRPr>
                    </a:p>
                  </a:txBody>
                  <a:tcPr marL="4453" marR="4453" marT="4453" marB="0" anchor="ctr"/>
                </a:tc>
                <a:tc>
                  <a:txBody>
                    <a:bodyPr/>
                    <a:lstStyle/>
                    <a:p>
                      <a:pPr algn="r" fontAlgn="b"/>
                      <a:r>
                        <a:rPr lang="en-US" sz="900" u="none" strike="noStrike">
                          <a:effectLst/>
                        </a:rPr>
                        <a:t>0.9467886</a:t>
                      </a:r>
                      <a:endParaRPr lang="en-US" sz="900" b="0" i="0" u="none" strike="noStrike">
                        <a:solidFill>
                          <a:srgbClr val="000000"/>
                        </a:solidFill>
                        <a:effectLst/>
                        <a:latin typeface="Calibri" panose="020F0502020204030204" pitchFamily="34" charset="0"/>
                      </a:endParaRPr>
                    </a:p>
                  </a:txBody>
                  <a:tcPr marL="4453" marR="4453" marT="4453" marB="0" anchor="b"/>
                </a:tc>
                <a:extLst>
                  <a:ext uri="{0D108BD9-81ED-4DB2-BD59-A6C34878D82A}">
                    <a16:rowId xmlns:a16="http://schemas.microsoft.com/office/drawing/2014/main" val="86946775"/>
                  </a:ext>
                </a:extLst>
              </a:tr>
              <a:tr h="141629">
                <a:tc>
                  <a:txBody>
                    <a:bodyPr/>
                    <a:lstStyle/>
                    <a:p>
                      <a:pPr algn="l" fontAlgn="b"/>
                      <a:r>
                        <a:rPr lang="en-US" sz="900" u="none" strike="noStrike">
                          <a:effectLst/>
                        </a:rPr>
                        <a:t>PFI 1</a:t>
                      </a:r>
                      <a:endParaRPr lang="en-US" sz="900" b="0" i="0" u="none" strike="noStrike">
                        <a:solidFill>
                          <a:srgbClr val="000000"/>
                        </a:solidFill>
                        <a:effectLst/>
                        <a:latin typeface="Calibri" panose="020F0502020204030204" pitchFamily="34" charset="0"/>
                      </a:endParaRPr>
                    </a:p>
                  </a:txBody>
                  <a:tcPr marL="4453" marR="4453" marT="4453" marB="0" anchor="b"/>
                </a:tc>
                <a:tc>
                  <a:txBody>
                    <a:bodyPr/>
                    <a:lstStyle/>
                    <a:p>
                      <a:pPr algn="l" fontAlgn="ctr"/>
                      <a:r>
                        <a:rPr lang="en-US" sz="900" u="none" strike="noStrike">
                          <a:effectLst/>
                        </a:rPr>
                        <a:t>BET</a:t>
                      </a:r>
                      <a:endParaRPr lang="en-US" sz="900" b="0" i="0" u="none" strike="noStrike">
                        <a:solidFill>
                          <a:srgbClr val="000000"/>
                        </a:solidFill>
                        <a:effectLst/>
                        <a:latin typeface="Calibri" panose="020F0502020204030204" pitchFamily="34" charset="0"/>
                      </a:endParaRPr>
                    </a:p>
                  </a:txBody>
                  <a:tcPr marL="4453" marR="4453" marT="4453" marB="0" anchor="ctr"/>
                </a:tc>
                <a:tc>
                  <a:txBody>
                    <a:bodyPr/>
                    <a:lstStyle/>
                    <a:p>
                      <a:pPr algn="r" fontAlgn="b"/>
                      <a:r>
                        <a:rPr lang="en-US" sz="900" u="none" strike="noStrike">
                          <a:effectLst/>
                        </a:rPr>
                        <a:t>0.94050905</a:t>
                      </a:r>
                      <a:endParaRPr lang="en-US" sz="900" b="0" i="0" u="none" strike="noStrike">
                        <a:solidFill>
                          <a:srgbClr val="000000"/>
                        </a:solidFill>
                        <a:effectLst/>
                        <a:latin typeface="Calibri" panose="020F0502020204030204" pitchFamily="34" charset="0"/>
                      </a:endParaRPr>
                    </a:p>
                  </a:txBody>
                  <a:tcPr marL="4453" marR="4453" marT="4453" marB="0" anchor="b"/>
                </a:tc>
                <a:extLst>
                  <a:ext uri="{0D108BD9-81ED-4DB2-BD59-A6C34878D82A}">
                    <a16:rowId xmlns:a16="http://schemas.microsoft.com/office/drawing/2014/main" val="3420868387"/>
                  </a:ext>
                </a:extLst>
              </a:tr>
              <a:tr h="141674">
                <a:tc>
                  <a:txBody>
                    <a:bodyPr/>
                    <a:lstStyle/>
                    <a:p>
                      <a:pPr algn="l" fontAlgn="b"/>
                      <a:r>
                        <a:rPr lang="en-US" sz="900" u="none" strike="noStrike">
                          <a:effectLst/>
                        </a:rPr>
                        <a:t>ML 228</a:t>
                      </a:r>
                      <a:endParaRPr lang="en-US" sz="900" b="0" i="0" u="none" strike="noStrike">
                        <a:solidFill>
                          <a:srgbClr val="000000"/>
                        </a:solidFill>
                        <a:effectLst/>
                        <a:latin typeface="Calibri" panose="020F0502020204030204" pitchFamily="34" charset="0"/>
                      </a:endParaRPr>
                    </a:p>
                  </a:txBody>
                  <a:tcPr marL="4453" marR="4453" marT="4453" marB="0" anchor="b"/>
                </a:tc>
                <a:tc>
                  <a:txBody>
                    <a:bodyPr/>
                    <a:lstStyle/>
                    <a:p>
                      <a:pPr algn="l" fontAlgn="ctr"/>
                      <a:r>
                        <a:rPr lang="en-US" sz="900" u="none" strike="noStrike">
                          <a:effectLst/>
                        </a:rPr>
                        <a:t>HIF </a:t>
                      </a:r>
                      <a:endParaRPr lang="en-US" sz="900" b="0" i="0" u="none" strike="noStrike">
                        <a:solidFill>
                          <a:srgbClr val="000000"/>
                        </a:solidFill>
                        <a:effectLst/>
                        <a:latin typeface="Calibri" panose="020F0502020204030204" pitchFamily="34" charset="0"/>
                      </a:endParaRPr>
                    </a:p>
                  </a:txBody>
                  <a:tcPr marL="4453" marR="4453" marT="4453" marB="0" anchor="ctr"/>
                </a:tc>
                <a:tc>
                  <a:txBody>
                    <a:bodyPr/>
                    <a:lstStyle/>
                    <a:p>
                      <a:pPr algn="r" fontAlgn="b"/>
                      <a:r>
                        <a:rPr lang="en-US" sz="900" u="none" strike="noStrike">
                          <a:effectLst/>
                        </a:rPr>
                        <a:t>0.93098102</a:t>
                      </a:r>
                      <a:endParaRPr lang="en-US" sz="900" b="0" i="0" u="none" strike="noStrike">
                        <a:solidFill>
                          <a:srgbClr val="000000"/>
                        </a:solidFill>
                        <a:effectLst/>
                        <a:latin typeface="Calibri" panose="020F0502020204030204" pitchFamily="34" charset="0"/>
                      </a:endParaRPr>
                    </a:p>
                  </a:txBody>
                  <a:tcPr marL="4453" marR="4453" marT="4453" marB="0" anchor="b"/>
                </a:tc>
                <a:extLst>
                  <a:ext uri="{0D108BD9-81ED-4DB2-BD59-A6C34878D82A}">
                    <a16:rowId xmlns:a16="http://schemas.microsoft.com/office/drawing/2014/main" val="4038952368"/>
                  </a:ext>
                </a:extLst>
              </a:tr>
              <a:tr h="175507">
                <a:tc>
                  <a:txBody>
                    <a:bodyPr/>
                    <a:lstStyle/>
                    <a:p>
                      <a:pPr algn="l" fontAlgn="b"/>
                      <a:r>
                        <a:rPr lang="en-US" sz="900" u="none" strike="noStrike">
                          <a:effectLst/>
                        </a:rPr>
                        <a:t>GSK 2830371</a:t>
                      </a:r>
                      <a:endParaRPr lang="en-US" sz="900" b="0" i="0" u="none" strike="noStrike">
                        <a:solidFill>
                          <a:srgbClr val="000000"/>
                        </a:solidFill>
                        <a:effectLst/>
                        <a:latin typeface="Calibri" panose="020F0502020204030204" pitchFamily="34" charset="0"/>
                      </a:endParaRPr>
                    </a:p>
                  </a:txBody>
                  <a:tcPr marL="4453" marR="4453" marT="4453" marB="0" anchor="b"/>
                </a:tc>
                <a:tc>
                  <a:txBody>
                    <a:bodyPr/>
                    <a:lstStyle/>
                    <a:p>
                      <a:pPr algn="l" fontAlgn="ctr"/>
                      <a:r>
                        <a:rPr lang="en-US" sz="900" u="none" strike="noStrike">
                          <a:effectLst/>
                        </a:rPr>
                        <a:t>Wip1 phosphatase</a:t>
                      </a:r>
                      <a:endParaRPr lang="en-US" sz="900" b="0" i="0" u="none" strike="noStrike">
                        <a:solidFill>
                          <a:srgbClr val="000000"/>
                        </a:solidFill>
                        <a:effectLst/>
                        <a:latin typeface="Calibri" panose="020F0502020204030204" pitchFamily="34" charset="0"/>
                      </a:endParaRPr>
                    </a:p>
                  </a:txBody>
                  <a:tcPr marL="4453" marR="4453" marT="4453" marB="0" anchor="ctr"/>
                </a:tc>
                <a:tc>
                  <a:txBody>
                    <a:bodyPr/>
                    <a:lstStyle/>
                    <a:p>
                      <a:pPr algn="r" fontAlgn="b"/>
                      <a:r>
                        <a:rPr lang="en-US" sz="900" u="none" strike="noStrike">
                          <a:effectLst/>
                        </a:rPr>
                        <a:t>0.92950836</a:t>
                      </a:r>
                      <a:endParaRPr lang="en-US" sz="900" b="0" i="0" u="none" strike="noStrike">
                        <a:solidFill>
                          <a:srgbClr val="000000"/>
                        </a:solidFill>
                        <a:effectLst/>
                        <a:latin typeface="Calibri" panose="020F0502020204030204" pitchFamily="34" charset="0"/>
                      </a:endParaRPr>
                    </a:p>
                  </a:txBody>
                  <a:tcPr marL="4453" marR="4453" marT="4453" marB="0" anchor="b"/>
                </a:tc>
                <a:extLst>
                  <a:ext uri="{0D108BD9-81ED-4DB2-BD59-A6C34878D82A}">
                    <a16:rowId xmlns:a16="http://schemas.microsoft.com/office/drawing/2014/main" val="3687966941"/>
                  </a:ext>
                </a:extLst>
              </a:tr>
              <a:tr h="141674">
                <a:tc>
                  <a:txBody>
                    <a:bodyPr/>
                    <a:lstStyle/>
                    <a:p>
                      <a:pPr algn="l" fontAlgn="b"/>
                      <a:r>
                        <a:rPr lang="en-US" sz="900" u="none" strike="noStrike">
                          <a:effectLst/>
                        </a:rPr>
                        <a:t>Sephin 1</a:t>
                      </a:r>
                      <a:endParaRPr lang="en-US" sz="900" b="0" i="0" u="none" strike="noStrike">
                        <a:solidFill>
                          <a:srgbClr val="000000"/>
                        </a:solidFill>
                        <a:effectLst/>
                        <a:latin typeface="Calibri" panose="020F0502020204030204" pitchFamily="34" charset="0"/>
                      </a:endParaRPr>
                    </a:p>
                  </a:txBody>
                  <a:tcPr marL="4453" marR="4453" marT="4453" marB="0" anchor="b"/>
                </a:tc>
                <a:tc>
                  <a:txBody>
                    <a:bodyPr/>
                    <a:lstStyle/>
                    <a:p>
                      <a:pPr algn="l" fontAlgn="ctr"/>
                      <a:r>
                        <a:rPr lang="en-US" sz="900" u="none" strike="noStrike">
                          <a:effectLst/>
                        </a:rPr>
                        <a:t>PPP1R15A</a:t>
                      </a:r>
                      <a:endParaRPr lang="en-US" sz="900" b="0" i="0" u="none" strike="noStrike">
                        <a:solidFill>
                          <a:srgbClr val="000000"/>
                        </a:solidFill>
                        <a:effectLst/>
                        <a:latin typeface="Calibri" panose="020F0502020204030204" pitchFamily="34" charset="0"/>
                      </a:endParaRPr>
                    </a:p>
                  </a:txBody>
                  <a:tcPr marL="4453" marR="4453" marT="4453" marB="0" anchor="ctr"/>
                </a:tc>
                <a:tc>
                  <a:txBody>
                    <a:bodyPr/>
                    <a:lstStyle/>
                    <a:p>
                      <a:pPr algn="r" fontAlgn="b"/>
                      <a:r>
                        <a:rPr lang="en-US" sz="900" u="none" strike="noStrike">
                          <a:effectLst/>
                        </a:rPr>
                        <a:t>0.92877314</a:t>
                      </a:r>
                      <a:endParaRPr lang="en-US" sz="900" b="0" i="0" u="none" strike="noStrike">
                        <a:solidFill>
                          <a:srgbClr val="000000"/>
                        </a:solidFill>
                        <a:effectLst/>
                        <a:latin typeface="Calibri" panose="020F0502020204030204" pitchFamily="34" charset="0"/>
                      </a:endParaRPr>
                    </a:p>
                  </a:txBody>
                  <a:tcPr marL="4453" marR="4453" marT="4453" marB="0" anchor="b"/>
                </a:tc>
                <a:extLst>
                  <a:ext uri="{0D108BD9-81ED-4DB2-BD59-A6C34878D82A}">
                    <a16:rowId xmlns:a16="http://schemas.microsoft.com/office/drawing/2014/main" val="3733618957"/>
                  </a:ext>
                </a:extLst>
              </a:tr>
              <a:tr h="141674">
                <a:tc>
                  <a:txBody>
                    <a:bodyPr/>
                    <a:lstStyle/>
                    <a:p>
                      <a:pPr algn="l" fontAlgn="b"/>
                      <a:r>
                        <a:rPr lang="en-US" sz="900" u="none" strike="noStrike">
                          <a:effectLst/>
                        </a:rPr>
                        <a:t>PCI 34051</a:t>
                      </a:r>
                      <a:endParaRPr lang="en-US" sz="900" b="0" i="0" u="none" strike="noStrike">
                        <a:solidFill>
                          <a:srgbClr val="000000"/>
                        </a:solidFill>
                        <a:effectLst/>
                        <a:latin typeface="Calibri" panose="020F0502020204030204" pitchFamily="34" charset="0"/>
                      </a:endParaRPr>
                    </a:p>
                  </a:txBody>
                  <a:tcPr marL="4453" marR="4453" marT="4453" marB="0" anchor="b"/>
                </a:tc>
                <a:tc>
                  <a:txBody>
                    <a:bodyPr/>
                    <a:lstStyle/>
                    <a:p>
                      <a:pPr algn="l" fontAlgn="ctr"/>
                      <a:r>
                        <a:rPr lang="en-US" sz="900" u="none" strike="noStrike">
                          <a:effectLst/>
                        </a:rPr>
                        <a:t>HDAC8</a:t>
                      </a:r>
                      <a:endParaRPr lang="en-US" sz="900" b="0" i="0" u="none" strike="noStrike">
                        <a:solidFill>
                          <a:srgbClr val="000000"/>
                        </a:solidFill>
                        <a:effectLst/>
                        <a:latin typeface="Calibri" panose="020F0502020204030204" pitchFamily="34" charset="0"/>
                      </a:endParaRPr>
                    </a:p>
                  </a:txBody>
                  <a:tcPr marL="4453" marR="4453" marT="4453" marB="0" anchor="ctr"/>
                </a:tc>
                <a:tc>
                  <a:txBody>
                    <a:bodyPr/>
                    <a:lstStyle/>
                    <a:p>
                      <a:pPr algn="r" fontAlgn="b"/>
                      <a:r>
                        <a:rPr lang="en-US" sz="900" u="none" strike="noStrike">
                          <a:effectLst/>
                        </a:rPr>
                        <a:t>0.92449413</a:t>
                      </a:r>
                      <a:endParaRPr lang="en-US" sz="900" b="0" i="0" u="none" strike="noStrike">
                        <a:solidFill>
                          <a:srgbClr val="000000"/>
                        </a:solidFill>
                        <a:effectLst/>
                        <a:latin typeface="Calibri" panose="020F0502020204030204" pitchFamily="34" charset="0"/>
                      </a:endParaRPr>
                    </a:p>
                  </a:txBody>
                  <a:tcPr marL="4453" marR="4453" marT="4453" marB="0" anchor="b"/>
                </a:tc>
                <a:extLst>
                  <a:ext uri="{0D108BD9-81ED-4DB2-BD59-A6C34878D82A}">
                    <a16:rowId xmlns:a16="http://schemas.microsoft.com/office/drawing/2014/main" val="4278965779"/>
                  </a:ext>
                </a:extLst>
              </a:tr>
              <a:tr h="141674">
                <a:tc>
                  <a:txBody>
                    <a:bodyPr/>
                    <a:lstStyle/>
                    <a:p>
                      <a:pPr algn="l" fontAlgn="b"/>
                      <a:r>
                        <a:rPr lang="en-US" sz="900" u="none" strike="noStrike">
                          <a:effectLst/>
                        </a:rPr>
                        <a:t>EPZ 004777</a:t>
                      </a:r>
                      <a:endParaRPr lang="en-US" sz="900" b="0" i="0" u="none" strike="noStrike">
                        <a:solidFill>
                          <a:srgbClr val="000000"/>
                        </a:solidFill>
                        <a:effectLst/>
                        <a:latin typeface="Calibri" panose="020F0502020204030204" pitchFamily="34" charset="0"/>
                      </a:endParaRPr>
                    </a:p>
                  </a:txBody>
                  <a:tcPr marL="4453" marR="4453" marT="4453" marB="0" anchor="b"/>
                </a:tc>
                <a:tc>
                  <a:txBody>
                    <a:bodyPr/>
                    <a:lstStyle/>
                    <a:p>
                      <a:pPr algn="l" fontAlgn="ctr"/>
                      <a:r>
                        <a:rPr lang="en-US" sz="900" u="none" strike="noStrike">
                          <a:effectLst/>
                        </a:rPr>
                        <a:t>DOT1L</a:t>
                      </a:r>
                      <a:endParaRPr lang="en-US" sz="900" b="0" i="0" u="none" strike="noStrike">
                        <a:solidFill>
                          <a:srgbClr val="000000"/>
                        </a:solidFill>
                        <a:effectLst/>
                        <a:latin typeface="Calibri" panose="020F0502020204030204" pitchFamily="34" charset="0"/>
                      </a:endParaRPr>
                    </a:p>
                  </a:txBody>
                  <a:tcPr marL="4453" marR="4453" marT="4453" marB="0" anchor="ctr"/>
                </a:tc>
                <a:tc>
                  <a:txBody>
                    <a:bodyPr/>
                    <a:lstStyle/>
                    <a:p>
                      <a:pPr algn="r" fontAlgn="b"/>
                      <a:r>
                        <a:rPr lang="en-US" sz="900" u="none" strike="noStrike">
                          <a:effectLst/>
                        </a:rPr>
                        <a:t>0.92428771</a:t>
                      </a:r>
                      <a:endParaRPr lang="en-US" sz="900" b="0" i="0" u="none" strike="noStrike">
                        <a:solidFill>
                          <a:srgbClr val="000000"/>
                        </a:solidFill>
                        <a:effectLst/>
                        <a:latin typeface="Calibri" panose="020F0502020204030204" pitchFamily="34" charset="0"/>
                      </a:endParaRPr>
                    </a:p>
                  </a:txBody>
                  <a:tcPr marL="4453" marR="4453" marT="4453" marB="0" anchor="b"/>
                </a:tc>
                <a:extLst>
                  <a:ext uri="{0D108BD9-81ED-4DB2-BD59-A6C34878D82A}">
                    <a16:rowId xmlns:a16="http://schemas.microsoft.com/office/drawing/2014/main" val="1752979901"/>
                  </a:ext>
                </a:extLst>
              </a:tr>
              <a:tr h="302905">
                <a:tc>
                  <a:txBody>
                    <a:bodyPr/>
                    <a:lstStyle/>
                    <a:p>
                      <a:pPr algn="l" fontAlgn="b"/>
                      <a:r>
                        <a:rPr lang="en-US" sz="900" u="none" strike="noStrike">
                          <a:effectLst/>
                        </a:rPr>
                        <a:t>PF 06726304 acetate</a:t>
                      </a:r>
                      <a:endParaRPr lang="en-US" sz="900" b="0" i="0" u="none" strike="noStrike">
                        <a:solidFill>
                          <a:srgbClr val="000000"/>
                        </a:solidFill>
                        <a:effectLst/>
                        <a:latin typeface="Calibri" panose="020F0502020204030204" pitchFamily="34" charset="0"/>
                      </a:endParaRPr>
                    </a:p>
                  </a:txBody>
                  <a:tcPr marL="4453" marR="4453" marT="4453" marB="0" anchor="b"/>
                </a:tc>
                <a:tc>
                  <a:txBody>
                    <a:bodyPr/>
                    <a:lstStyle/>
                    <a:p>
                      <a:pPr algn="l" fontAlgn="ctr"/>
                      <a:r>
                        <a:rPr lang="en-US" sz="900" u="none" strike="noStrike">
                          <a:effectLst/>
                        </a:rPr>
                        <a:t>EZH2</a:t>
                      </a:r>
                      <a:endParaRPr lang="en-US" sz="900" b="0" i="0" u="none" strike="noStrike">
                        <a:solidFill>
                          <a:srgbClr val="000000"/>
                        </a:solidFill>
                        <a:effectLst/>
                        <a:latin typeface="Calibri" panose="020F0502020204030204" pitchFamily="34" charset="0"/>
                      </a:endParaRPr>
                    </a:p>
                  </a:txBody>
                  <a:tcPr marL="4453" marR="4453" marT="4453" marB="0" anchor="ctr"/>
                </a:tc>
                <a:tc>
                  <a:txBody>
                    <a:bodyPr/>
                    <a:lstStyle/>
                    <a:p>
                      <a:pPr algn="r" fontAlgn="b"/>
                      <a:r>
                        <a:rPr lang="en-US" sz="900" u="none" strike="noStrike">
                          <a:effectLst/>
                        </a:rPr>
                        <a:t>0.92195431</a:t>
                      </a:r>
                      <a:endParaRPr lang="en-US" sz="900" b="0" i="0" u="none" strike="noStrike">
                        <a:solidFill>
                          <a:srgbClr val="000000"/>
                        </a:solidFill>
                        <a:effectLst/>
                        <a:latin typeface="Calibri" panose="020F0502020204030204" pitchFamily="34" charset="0"/>
                      </a:endParaRPr>
                    </a:p>
                  </a:txBody>
                  <a:tcPr marL="4453" marR="4453" marT="4453" marB="0" anchor="b"/>
                </a:tc>
                <a:extLst>
                  <a:ext uri="{0D108BD9-81ED-4DB2-BD59-A6C34878D82A}">
                    <a16:rowId xmlns:a16="http://schemas.microsoft.com/office/drawing/2014/main" val="3614555239"/>
                  </a:ext>
                </a:extLst>
              </a:tr>
              <a:tr h="261033">
                <a:tc>
                  <a:txBody>
                    <a:bodyPr/>
                    <a:lstStyle/>
                    <a:p>
                      <a:pPr algn="l" fontAlgn="b"/>
                      <a:r>
                        <a:rPr lang="en-US" sz="900" u="none" strike="noStrike">
                          <a:effectLst/>
                        </a:rPr>
                        <a:t>Sodium 4-Phenylbutyrate</a:t>
                      </a:r>
                      <a:endParaRPr lang="en-US" sz="900" b="0" i="0" u="none" strike="noStrike">
                        <a:solidFill>
                          <a:srgbClr val="000000"/>
                        </a:solidFill>
                        <a:effectLst/>
                        <a:latin typeface="Calibri" panose="020F0502020204030204" pitchFamily="34" charset="0"/>
                      </a:endParaRPr>
                    </a:p>
                  </a:txBody>
                  <a:tcPr marL="4453" marR="4453" marT="4453" marB="0" anchor="b"/>
                </a:tc>
                <a:tc>
                  <a:txBody>
                    <a:bodyPr/>
                    <a:lstStyle/>
                    <a:p>
                      <a:pPr algn="l" fontAlgn="ctr"/>
                      <a:r>
                        <a:rPr lang="en-US" sz="900" u="none" strike="noStrike">
                          <a:effectLst/>
                        </a:rPr>
                        <a:t>HDAC</a:t>
                      </a:r>
                      <a:endParaRPr lang="en-US" sz="900" b="0" i="0" u="none" strike="noStrike">
                        <a:solidFill>
                          <a:srgbClr val="000000"/>
                        </a:solidFill>
                        <a:effectLst/>
                        <a:latin typeface="Calibri" panose="020F0502020204030204" pitchFamily="34" charset="0"/>
                      </a:endParaRPr>
                    </a:p>
                  </a:txBody>
                  <a:tcPr marL="4453" marR="4453" marT="4453" marB="0" anchor="ctr"/>
                </a:tc>
                <a:tc>
                  <a:txBody>
                    <a:bodyPr/>
                    <a:lstStyle/>
                    <a:p>
                      <a:pPr algn="r" fontAlgn="b"/>
                      <a:r>
                        <a:rPr lang="en-US" sz="900" u="none" strike="noStrike">
                          <a:effectLst/>
                        </a:rPr>
                        <a:t>0.91984404</a:t>
                      </a:r>
                      <a:endParaRPr lang="en-US" sz="900" b="0" i="0" u="none" strike="noStrike">
                        <a:solidFill>
                          <a:srgbClr val="000000"/>
                        </a:solidFill>
                        <a:effectLst/>
                        <a:latin typeface="Calibri" panose="020F0502020204030204" pitchFamily="34" charset="0"/>
                      </a:endParaRPr>
                    </a:p>
                  </a:txBody>
                  <a:tcPr marL="4453" marR="4453" marT="4453" marB="0" anchor="b"/>
                </a:tc>
                <a:extLst>
                  <a:ext uri="{0D108BD9-81ED-4DB2-BD59-A6C34878D82A}">
                    <a16:rowId xmlns:a16="http://schemas.microsoft.com/office/drawing/2014/main" val="747743094"/>
                  </a:ext>
                </a:extLst>
              </a:tr>
              <a:tr h="141674">
                <a:tc>
                  <a:txBody>
                    <a:bodyPr/>
                    <a:lstStyle/>
                    <a:p>
                      <a:pPr algn="l" fontAlgn="b"/>
                      <a:r>
                        <a:rPr lang="en-US" sz="900" u="none" strike="noStrike">
                          <a:effectLst/>
                        </a:rPr>
                        <a:t>MM 102</a:t>
                      </a:r>
                      <a:endParaRPr lang="en-US" sz="900" b="0" i="0" u="none" strike="noStrike">
                        <a:solidFill>
                          <a:srgbClr val="000000"/>
                        </a:solidFill>
                        <a:effectLst/>
                        <a:latin typeface="Calibri" panose="020F0502020204030204" pitchFamily="34" charset="0"/>
                      </a:endParaRPr>
                    </a:p>
                  </a:txBody>
                  <a:tcPr marL="4453" marR="4453" marT="4453" marB="0" anchor="b"/>
                </a:tc>
                <a:tc>
                  <a:txBody>
                    <a:bodyPr/>
                    <a:lstStyle/>
                    <a:p>
                      <a:pPr algn="l" fontAlgn="ctr"/>
                      <a:r>
                        <a:rPr lang="en-US" sz="900" u="none" strike="noStrike">
                          <a:effectLst/>
                        </a:rPr>
                        <a:t>WDR5</a:t>
                      </a:r>
                      <a:endParaRPr lang="en-US" sz="900" b="0" i="0" u="none" strike="noStrike">
                        <a:solidFill>
                          <a:srgbClr val="000000"/>
                        </a:solidFill>
                        <a:effectLst/>
                        <a:latin typeface="Calibri" panose="020F0502020204030204" pitchFamily="34" charset="0"/>
                      </a:endParaRPr>
                    </a:p>
                  </a:txBody>
                  <a:tcPr marL="4453" marR="4453" marT="4453" marB="0" anchor="ctr"/>
                </a:tc>
                <a:tc>
                  <a:txBody>
                    <a:bodyPr/>
                    <a:lstStyle/>
                    <a:p>
                      <a:pPr algn="r" fontAlgn="b"/>
                      <a:r>
                        <a:rPr lang="en-US" sz="900" u="none" strike="noStrike">
                          <a:effectLst/>
                        </a:rPr>
                        <a:t>0.91752577</a:t>
                      </a:r>
                      <a:endParaRPr lang="en-US" sz="900" b="0" i="0" u="none" strike="noStrike">
                        <a:solidFill>
                          <a:srgbClr val="000000"/>
                        </a:solidFill>
                        <a:effectLst/>
                        <a:latin typeface="Calibri" panose="020F0502020204030204" pitchFamily="34" charset="0"/>
                      </a:endParaRPr>
                    </a:p>
                  </a:txBody>
                  <a:tcPr marL="4453" marR="4453" marT="4453" marB="0" anchor="b"/>
                </a:tc>
                <a:extLst>
                  <a:ext uri="{0D108BD9-81ED-4DB2-BD59-A6C34878D82A}">
                    <a16:rowId xmlns:a16="http://schemas.microsoft.com/office/drawing/2014/main" val="3317174236"/>
                  </a:ext>
                </a:extLst>
              </a:tr>
              <a:tr h="141674">
                <a:tc>
                  <a:txBody>
                    <a:bodyPr/>
                    <a:lstStyle/>
                    <a:p>
                      <a:pPr algn="l" fontAlgn="b"/>
                      <a:r>
                        <a:rPr lang="en-US" sz="900" u="none" strike="noStrike">
                          <a:effectLst/>
                        </a:rPr>
                        <a:t>TC-E 5002</a:t>
                      </a:r>
                      <a:endParaRPr lang="en-US" sz="900" b="0" i="0" u="none" strike="noStrike">
                        <a:solidFill>
                          <a:srgbClr val="000000"/>
                        </a:solidFill>
                        <a:effectLst/>
                        <a:latin typeface="Calibri" panose="020F0502020204030204" pitchFamily="34" charset="0"/>
                      </a:endParaRPr>
                    </a:p>
                  </a:txBody>
                  <a:tcPr marL="4453" marR="4453" marT="4453" marB="0" anchor="b"/>
                </a:tc>
                <a:tc>
                  <a:txBody>
                    <a:bodyPr/>
                    <a:lstStyle/>
                    <a:p>
                      <a:pPr algn="l" fontAlgn="ctr"/>
                      <a:r>
                        <a:rPr lang="en-US" sz="900" u="none" strike="noStrike">
                          <a:effectLst/>
                        </a:rPr>
                        <a:t>KDM2/7</a:t>
                      </a:r>
                      <a:endParaRPr lang="en-US" sz="900" b="0" i="0" u="none" strike="noStrike">
                        <a:solidFill>
                          <a:srgbClr val="000000"/>
                        </a:solidFill>
                        <a:effectLst/>
                        <a:latin typeface="Calibri" panose="020F0502020204030204" pitchFamily="34" charset="0"/>
                      </a:endParaRPr>
                    </a:p>
                  </a:txBody>
                  <a:tcPr marL="4453" marR="4453" marT="4453" marB="0" anchor="ctr"/>
                </a:tc>
                <a:tc>
                  <a:txBody>
                    <a:bodyPr/>
                    <a:lstStyle/>
                    <a:p>
                      <a:pPr algn="r" fontAlgn="b"/>
                      <a:r>
                        <a:rPr lang="en-US" sz="900" u="none" strike="noStrike">
                          <a:effectLst/>
                        </a:rPr>
                        <a:t>0.913546</a:t>
                      </a:r>
                      <a:endParaRPr lang="en-US" sz="900" b="0" i="0" u="none" strike="noStrike">
                        <a:solidFill>
                          <a:srgbClr val="000000"/>
                        </a:solidFill>
                        <a:effectLst/>
                        <a:latin typeface="Calibri" panose="020F0502020204030204" pitchFamily="34" charset="0"/>
                      </a:endParaRPr>
                    </a:p>
                  </a:txBody>
                  <a:tcPr marL="4453" marR="4453" marT="4453" marB="0" anchor="b"/>
                </a:tc>
                <a:extLst>
                  <a:ext uri="{0D108BD9-81ED-4DB2-BD59-A6C34878D82A}">
                    <a16:rowId xmlns:a16="http://schemas.microsoft.com/office/drawing/2014/main" val="3434151189"/>
                  </a:ext>
                </a:extLst>
              </a:tr>
              <a:tr h="346559">
                <a:tc>
                  <a:txBody>
                    <a:bodyPr/>
                    <a:lstStyle/>
                    <a:p>
                      <a:pPr algn="l" fontAlgn="b"/>
                      <a:r>
                        <a:rPr lang="en-US" sz="900" u="none" strike="noStrike">
                          <a:effectLst/>
                        </a:rPr>
                        <a:t>L Moses dihydrochloride</a:t>
                      </a:r>
                      <a:endParaRPr lang="en-US" sz="900" b="0" i="0" u="none" strike="noStrike">
                        <a:solidFill>
                          <a:srgbClr val="000000"/>
                        </a:solidFill>
                        <a:effectLst/>
                        <a:latin typeface="Calibri" panose="020F0502020204030204" pitchFamily="34" charset="0"/>
                      </a:endParaRPr>
                    </a:p>
                  </a:txBody>
                  <a:tcPr marL="4453" marR="4453" marT="4453" marB="0" anchor="b"/>
                </a:tc>
                <a:tc>
                  <a:txBody>
                    <a:bodyPr/>
                    <a:lstStyle/>
                    <a:p>
                      <a:pPr algn="l" fontAlgn="ctr"/>
                      <a:r>
                        <a:rPr lang="en-US" sz="900" u="none" strike="noStrike" dirty="0">
                          <a:effectLst/>
                        </a:rPr>
                        <a:t>p300</a:t>
                      </a:r>
                      <a:endParaRPr lang="en-US" sz="900" b="0" i="0" u="none" strike="noStrike" dirty="0">
                        <a:solidFill>
                          <a:srgbClr val="000000"/>
                        </a:solidFill>
                        <a:effectLst/>
                        <a:latin typeface="Calibri" panose="020F0502020204030204" pitchFamily="34" charset="0"/>
                      </a:endParaRPr>
                    </a:p>
                  </a:txBody>
                  <a:tcPr marL="4453" marR="4453" marT="4453" marB="0" anchor="ctr"/>
                </a:tc>
                <a:tc>
                  <a:txBody>
                    <a:bodyPr/>
                    <a:lstStyle/>
                    <a:p>
                      <a:pPr algn="r" fontAlgn="b"/>
                      <a:r>
                        <a:rPr lang="en-US" sz="900" u="none" strike="noStrike">
                          <a:effectLst/>
                        </a:rPr>
                        <a:t>0.912</a:t>
                      </a:r>
                      <a:endParaRPr lang="en-US" sz="900" b="0" i="0" u="none" strike="noStrike">
                        <a:solidFill>
                          <a:srgbClr val="000000"/>
                        </a:solidFill>
                        <a:effectLst/>
                        <a:latin typeface="Calibri" panose="020F0502020204030204" pitchFamily="34" charset="0"/>
                      </a:endParaRPr>
                    </a:p>
                  </a:txBody>
                  <a:tcPr marL="4453" marR="4453" marT="4453" marB="0" anchor="b"/>
                </a:tc>
                <a:extLst>
                  <a:ext uri="{0D108BD9-81ED-4DB2-BD59-A6C34878D82A}">
                    <a16:rowId xmlns:a16="http://schemas.microsoft.com/office/drawing/2014/main" val="1114119814"/>
                  </a:ext>
                </a:extLst>
              </a:tr>
              <a:tr h="141674">
                <a:tc>
                  <a:txBody>
                    <a:bodyPr/>
                    <a:lstStyle/>
                    <a:p>
                      <a:pPr algn="l" fontAlgn="b"/>
                      <a:r>
                        <a:rPr lang="en-US" sz="900" u="none" strike="noStrike">
                          <a:effectLst/>
                        </a:rPr>
                        <a:t>AZD 2461</a:t>
                      </a:r>
                      <a:endParaRPr lang="en-US" sz="900" b="0" i="0" u="none" strike="noStrike">
                        <a:solidFill>
                          <a:srgbClr val="000000"/>
                        </a:solidFill>
                        <a:effectLst/>
                        <a:latin typeface="Calibri" panose="020F0502020204030204" pitchFamily="34" charset="0"/>
                      </a:endParaRPr>
                    </a:p>
                  </a:txBody>
                  <a:tcPr marL="4453" marR="4453" marT="4453" marB="0" anchor="b"/>
                </a:tc>
                <a:tc>
                  <a:txBody>
                    <a:bodyPr/>
                    <a:lstStyle/>
                    <a:p>
                      <a:pPr algn="l" fontAlgn="ctr"/>
                      <a:r>
                        <a:rPr lang="en-US" sz="900" u="none" strike="noStrike">
                          <a:effectLst/>
                        </a:rPr>
                        <a:t>PARP</a:t>
                      </a:r>
                      <a:endParaRPr lang="en-US" sz="900" b="0" i="0" u="none" strike="noStrike">
                        <a:solidFill>
                          <a:srgbClr val="000000"/>
                        </a:solidFill>
                        <a:effectLst/>
                        <a:latin typeface="Calibri" panose="020F0502020204030204" pitchFamily="34" charset="0"/>
                      </a:endParaRPr>
                    </a:p>
                  </a:txBody>
                  <a:tcPr marL="4453" marR="4453" marT="4453" marB="0" anchor="ctr"/>
                </a:tc>
                <a:tc>
                  <a:txBody>
                    <a:bodyPr/>
                    <a:lstStyle/>
                    <a:p>
                      <a:pPr algn="r" fontAlgn="b"/>
                      <a:r>
                        <a:rPr lang="en-US" sz="900" u="none" strike="noStrike">
                          <a:effectLst/>
                        </a:rPr>
                        <a:t>0.90855896</a:t>
                      </a:r>
                      <a:endParaRPr lang="en-US" sz="900" b="0" i="0" u="none" strike="noStrike">
                        <a:solidFill>
                          <a:srgbClr val="000000"/>
                        </a:solidFill>
                        <a:effectLst/>
                        <a:latin typeface="Calibri" panose="020F0502020204030204" pitchFamily="34" charset="0"/>
                      </a:endParaRPr>
                    </a:p>
                  </a:txBody>
                  <a:tcPr marL="4453" marR="4453" marT="4453" marB="0" anchor="b"/>
                </a:tc>
                <a:extLst>
                  <a:ext uri="{0D108BD9-81ED-4DB2-BD59-A6C34878D82A}">
                    <a16:rowId xmlns:a16="http://schemas.microsoft.com/office/drawing/2014/main" val="2771187428"/>
                  </a:ext>
                </a:extLst>
              </a:tr>
              <a:tr h="141674">
                <a:tc>
                  <a:txBody>
                    <a:bodyPr/>
                    <a:lstStyle/>
                    <a:p>
                      <a:pPr algn="l" fontAlgn="b"/>
                      <a:r>
                        <a:rPr lang="en-US" sz="900" u="none" strike="noStrike">
                          <a:effectLst/>
                        </a:rPr>
                        <a:t>IOX 2</a:t>
                      </a:r>
                      <a:endParaRPr lang="en-US" sz="900" b="0" i="0" u="none" strike="noStrike">
                        <a:solidFill>
                          <a:srgbClr val="000000"/>
                        </a:solidFill>
                        <a:effectLst/>
                        <a:latin typeface="Calibri" panose="020F0502020204030204" pitchFamily="34" charset="0"/>
                      </a:endParaRPr>
                    </a:p>
                  </a:txBody>
                  <a:tcPr marL="4453" marR="4453" marT="4453" marB="0" anchor="b"/>
                </a:tc>
                <a:tc>
                  <a:txBody>
                    <a:bodyPr/>
                    <a:lstStyle/>
                    <a:p>
                      <a:pPr algn="l" fontAlgn="ctr"/>
                      <a:r>
                        <a:rPr lang="en-US" sz="900" u="none" strike="noStrike">
                          <a:effectLst/>
                        </a:rPr>
                        <a:t>PHD2</a:t>
                      </a:r>
                      <a:endParaRPr lang="en-US" sz="900" b="0" i="0" u="none" strike="noStrike">
                        <a:solidFill>
                          <a:srgbClr val="000000"/>
                        </a:solidFill>
                        <a:effectLst/>
                        <a:latin typeface="Calibri" panose="020F0502020204030204" pitchFamily="34" charset="0"/>
                      </a:endParaRPr>
                    </a:p>
                  </a:txBody>
                  <a:tcPr marL="4453" marR="4453" marT="4453" marB="0" anchor="ctr"/>
                </a:tc>
                <a:tc>
                  <a:txBody>
                    <a:bodyPr/>
                    <a:lstStyle/>
                    <a:p>
                      <a:pPr algn="r" fontAlgn="b"/>
                      <a:r>
                        <a:rPr lang="en-US" sz="900" u="none" strike="noStrike">
                          <a:effectLst/>
                        </a:rPr>
                        <a:t>0.90853357</a:t>
                      </a:r>
                      <a:endParaRPr lang="en-US" sz="900" b="0" i="0" u="none" strike="noStrike">
                        <a:solidFill>
                          <a:srgbClr val="000000"/>
                        </a:solidFill>
                        <a:effectLst/>
                        <a:latin typeface="Calibri" panose="020F0502020204030204" pitchFamily="34" charset="0"/>
                      </a:endParaRPr>
                    </a:p>
                  </a:txBody>
                  <a:tcPr marL="4453" marR="4453" marT="4453" marB="0" anchor="b"/>
                </a:tc>
                <a:extLst>
                  <a:ext uri="{0D108BD9-81ED-4DB2-BD59-A6C34878D82A}">
                    <a16:rowId xmlns:a16="http://schemas.microsoft.com/office/drawing/2014/main" val="3049542325"/>
                  </a:ext>
                </a:extLst>
              </a:tr>
              <a:tr h="141674">
                <a:tc>
                  <a:txBody>
                    <a:bodyPr/>
                    <a:lstStyle/>
                    <a:p>
                      <a:pPr algn="l" fontAlgn="b"/>
                      <a:r>
                        <a:rPr lang="en-US" sz="900" u="none" strike="noStrike">
                          <a:effectLst/>
                        </a:rPr>
                        <a:t>Decitabine</a:t>
                      </a:r>
                      <a:endParaRPr lang="en-US" sz="900" b="0" i="0" u="none" strike="noStrike">
                        <a:solidFill>
                          <a:srgbClr val="000000"/>
                        </a:solidFill>
                        <a:effectLst/>
                        <a:latin typeface="Calibri" panose="020F0502020204030204" pitchFamily="34" charset="0"/>
                      </a:endParaRPr>
                    </a:p>
                  </a:txBody>
                  <a:tcPr marL="4453" marR="4453" marT="4453" marB="0" anchor="b"/>
                </a:tc>
                <a:tc>
                  <a:txBody>
                    <a:bodyPr/>
                    <a:lstStyle/>
                    <a:p>
                      <a:pPr algn="l" fontAlgn="ctr"/>
                      <a:r>
                        <a:rPr lang="en-US" sz="900" u="none" strike="noStrike">
                          <a:effectLst/>
                        </a:rPr>
                        <a:t>DNMT</a:t>
                      </a:r>
                      <a:endParaRPr lang="en-US" sz="900" b="0" i="0" u="none" strike="noStrike">
                        <a:solidFill>
                          <a:srgbClr val="000000"/>
                        </a:solidFill>
                        <a:effectLst/>
                        <a:latin typeface="Calibri" panose="020F0502020204030204" pitchFamily="34" charset="0"/>
                      </a:endParaRPr>
                    </a:p>
                  </a:txBody>
                  <a:tcPr marL="4453" marR="4453" marT="4453" marB="0" anchor="ctr"/>
                </a:tc>
                <a:tc>
                  <a:txBody>
                    <a:bodyPr/>
                    <a:lstStyle/>
                    <a:p>
                      <a:pPr algn="r" fontAlgn="b"/>
                      <a:r>
                        <a:rPr lang="en-US" sz="900" u="none" strike="noStrike">
                          <a:effectLst/>
                        </a:rPr>
                        <a:t>0.9074912</a:t>
                      </a:r>
                      <a:endParaRPr lang="en-US" sz="900" b="0" i="0" u="none" strike="noStrike">
                        <a:solidFill>
                          <a:srgbClr val="000000"/>
                        </a:solidFill>
                        <a:effectLst/>
                        <a:latin typeface="Calibri" panose="020F0502020204030204" pitchFamily="34" charset="0"/>
                      </a:endParaRPr>
                    </a:p>
                  </a:txBody>
                  <a:tcPr marL="4453" marR="4453" marT="4453" marB="0" anchor="b"/>
                </a:tc>
                <a:extLst>
                  <a:ext uri="{0D108BD9-81ED-4DB2-BD59-A6C34878D82A}">
                    <a16:rowId xmlns:a16="http://schemas.microsoft.com/office/drawing/2014/main" val="280568511"/>
                  </a:ext>
                </a:extLst>
              </a:tr>
              <a:tr h="141674">
                <a:tc>
                  <a:txBody>
                    <a:bodyPr/>
                    <a:lstStyle/>
                    <a:p>
                      <a:pPr algn="l" fontAlgn="b"/>
                      <a:r>
                        <a:rPr lang="en-US" sz="900" u="none" strike="noStrike">
                          <a:effectLst/>
                        </a:rPr>
                        <a:t>CI 994</a:t>
                      </a:r>
                      <a:endParaRPr lang="en-US" sz="900" b="0" i="0" u="none" strike="noStrike">
                        <a:solidFill>
                          <a:srgbClr val="000000"/>
                        </a:solidFill>
                        <a:effectLst/>
                        <a:latin typeface="Calibri" panose="020F0502020204030204" pitchFamily="34" charset="0"/>
                      </a:endParaRPr>
                    </a:p>
                  </a:txBody>
                  <a:tcPr marL="4453" marR="4453" marT="4453" marB="0" anchor="b"/>
                </a:tc>
                <a:tc>
                  <a:txBody>
                    <a:bodyPr/>
                    <a:lstStyle/>
                    <a:p>
                      <a:pPr algn="l" fontAlgn="ctr"/>
                      <a:r>
                        <a:rPr lang="en-US" sz="900" u="none" strike="noStrike">
                          <a:effectLst/>
                        </a:rPr>
                        <a:t>HDAC1/3</a:t>
                      </a:r>
                      <a:endParaRPr lang="en-US" sz="900" b="0" i="0" u="none" strike="noStrike">
                        <a:solidFill>
                          <a:srgbClr val="000000"/>
                        </a:solidFill>
                        <a:effectLst/>
                        <a:latin typeface="Calibri" panose="020F0502020204030204" pitchFamily="34" charset="0"/>
                      </a:endParaRPr>
                    </a:p>
                  </a:txBody>
                  <a:tcPr marL="4453" marR="4453" marT="4453" marB="0" anchor="ctr"/>
                </a:tc>
                <a:tc>
                  <a:txBody>
                    <a:bodyPr/>
                    <a:lstStyle/>
                    <a:p>
                      <a:pPr algn="r" fontAlgn="b"/>
                      <a:r>
                        <a:rPr lang="en-US" sz="900" u="none" strike="noStrike">
                          <a:effectLst/>
                        </a:rPr>
                        <a:t>0.9074013</a:t>
                      </a:r>
                      <a:endParaRPr lang="en-US" sz="900" b="0" i="0" u="none" strike="noStrike">
                        <a:solidFill>
                          <a:srgbClr val="000000"/>
                        </a:solidFill>
                        <a:effectLst/>
                        <a:latin typeface="Calibri" panose="020F0502020204030204" pitchFamily="34" charset="0"/>
                      </a:endParaRPr>
                    </a:p>
                  </a:txBody>
                  <a:tcPr marL="4453" marR="4453" marT="4453" marB="0" anchor="b"/>
                </a:tc>
                <a:extLst>
                  <a:ext uri="{0D108BD9-81ED-4DB2-BD59-A6C34878D82A}">
                    <a16:rowId xmlns:a16="http://schemas.microsoft.com/office/drawing/2014/main" val="3831128012"/>
                  </a:ext>
                </a:extLst>
              </a:tr>
              <a:tr h="141674">
                <a:tc>
                  <a:txBody>
                    <a:bodyPr/>
                    <a:lstStyle/>
                    <a:p>
                      <a:pPr algn="l" fontAlgn="b"/>
                      <a:r>
                        <a:rPr lang="en-US" sz="900" u="none" strike="noStrike">
                          <a:effectLst/>
                        </a:rPr>
                        <a:t>Rucaparib camsylate</a:t>
                      </a:r>
                      <a:endParaRPr lang="en-US" sz="900" b="0" i="0" u="none" strike="noStrike">
                        <a:solidFill>
                          <a:srgbClr val="000000"/>
                        </a:solidFill>
                        <a:effectLst/>
                        <a:latin typeface="Calibri" panose="020F0502020204030204" pitchFamily="34" charset="0"/>
                      </a:endParaRPr>
                    </a:p>
                  </a:txBody>
                  <a:tcPr marL="4453" marR="4453" marT="4453" marB="0" anchor="b"/>
                </a:tc>
                <a:tc>
                  <a:txBody>
                    <a:bodyPr/>
                    <a:lstStyle/>
                    <a:p>
                      <a:pPr algn="l" fontAlgn="ctr"/>
                      <a:r>
                        <a:rPr lang="en-US" sz="900" u="none" strike="noStrike">
                          <a:effectLst/>
                        </a:rPr>
                        <a:t>PARP</a:t>
                      </a:r>
                      <a:endParaRPr lang="en-US" sz="900" b="0" i="0" u="none" strike="noStrike">
                        <a:solidFill>
                          <a:srgbClr val="000000"/>
                        </a:solidFill>
                        <a:effectLst/>
                        <a:latin typeface="Calibri" panose="020F0502020204030204" pitchFamily="34" charset="0"/>
                      </a:endParaRPr>
                    </a:p>
                  </a:txBody>
                  <a:tcPr marL="4453" marR="4453" marT="4453" marB="0" anchor="ctr"/>
                </a:tc>
                <a:tc>
                  <a:txBody>
                    <a:bodyPr/>
                    <a:lstStyle/>
                    <a:p>
                      <a:pPr algn="r" fontAlgn="b"/>
                      <a:r>
                        <a:rPr lang="en-US" sz="900" u="none" strike="noStrike">
                          <a:effectLst/>
                        </a:rPr>
                        <a:t>0.90735931</a:t>
                      </a:r>
                      <a:endParaRPr lang="en-US" sz="900" b="0" i="0" u="none" strike="noStrike">
                        <a:solidFill>
                          <a:srgbClr val="000000"/>
                        </a:solidFill>
                        <a:effectLst/>
                        <a:latin typeface="Calibri" panose="020F0502020204030204" pitchFamily="34" charset="0"/>
                      </a:endParaRPr>
                    </a:p>
                  </a:txBody>
                  <a:tcPr marL="4453" marR="4453" marT="4453" marB="0" anchor="b"/>
                </a:tc>
                <a:extLst>
                  <a:ext uri="{0D108BD9-81ED-4DB2-BD59-A6C34878D82A}">
                    <a16:rowId xmlns:a16="http://schemas.microsoft.com/office/drawing/2014/main" val="256815654"/>
                  </a:ext>
                </a:extLst>
              </a:tr>
              <a:tr h="261033">
                <a:tc>
                  <a:txBody>
                    <a:bodyPr/>
                    <a:lstStyle/>
                    <a:p>
                      <a:pPr algn="l" fontAlgn="b"/>
                      <a:r>
                        <a:rPr lang="en-US" sz="900" u="none" strike="noStrike">
                          <a:effectLst/>
                        </a:rPr>
                        <a:t>GSK 591 dihydrochloride</a:t>
                      </a:r>
                      <a:endParaRPr lang="en-US" sz="900" b="0" i="0" u="none" strike="noStrike">
                        <a:solidFill>
                          <a:srgbClr val="000000"/>
                        </a:solidFill>
                        <a:effectLst/>
                        <a:latin typeface="Calibri" panose="020F0502020204030204" pitchFamily="34" charset="0"/>
                      </a:endParaRPr>
                    </a:p>
                  </a:txBody>
                  <a:tcPr marL="4453" marR="4453" marT="4453" marB="0" anchor="b"/>
                </a:tc>
                <a:tc>
                  <a:txBody>
                    <a:bodyPr/>
                    <a:lstStyle/>
                    <a:p>
                      <a:pPr algn="l" fontAlgn="ctr"/>
                      <a:r>
                        <a:rPr lang="en-US" sz="900" u="none" strike="noStrike">
                          <a:effectLst/>
                        </a:rPr>
                        <a:t>PRMT5</a:t>
                      </a:r>
                      <a:endParaRPr lang="en-US" sz="900" b="0" i="0" u="none" strike="noStrike">
                        <a:solidFill>
                          <a:srgbClr val="000000"/>
                        </a:solidFill>
                        <a:effectLst/>
                        <a:latin typeface="Calibri" panose="020F0502020204030204" pitchFamily="34" charset="0"/>
                      </a:endParaRPr>
                    </a:p>
                  </a:txBody>
                  <a:tcPr marL="4453" marR="4453" marT="4453" marB="0" anchor="ctr"/>
                </a:tc>
                <a:tc>
                  <a:txBody>
                    <a:bodyPr/>
                    <a:lstStyle/>
                    <a:p>
                      <a:pPr algn="r" fontAlgn="b"/>
                      <a:r>
                        <a:rPr lang="en-US" sz="900" u="none" strike="noStrike">
                          <a:effectLst/>
                        </a:rPr>
                        <a:t>0.90655076</a:t>
                      </a:r>
                      <a:endParaRPr lang="en-US" sz="900" b="0" i="0" u="none" strike="noStrike">
                        <a:solidFill>
                          <a:srgbClr val="000000"/>
                        </a:solidFill>
                        <a:effectLst/>
                        <a:latin typeface="Calibri" panose="020F0502020204030204" pitchFamily="34" charset="0"/>
                      </a:endParaRPr>
                    </a:p>
                  </a:txBody>
                  <a:tcPr marL="4453" marR="4453" marT="4453" marB="0" anchor="b"/>
                </a:tc>
                <a:extLst>
                  <a:ext uri="{0D108BD9-81ED-4DB2-BD59-A6C34878D82A}">
                    <a16:rowId xmlns:a16="http://schemas.microsoft.com/office/drawing/2014/main" val="2738857601"/>
                  </a:ext>
                </a:extLst>
              </a:tr>
              <a:tr h="141674">
                <a:tc>
                  <a:txBody>
                    <a:bodyPr/>
                    <a:lstStyle/>
                    <a:p>
                      <a:pPr algn="l" fontAlgn="b"/>
                      <a:r>
                        <a:rPr lang="en-US" sz="900" u="none" strike="noStrike">
                          <a:effectLst/>
                        </a:rPr>
                        <a:t>BAY 598</a:t>
                      </a:r>
                      <a:endParaRPr lang="en-US" sz="900" b="0" i="0" u="none" strike="noStrike">
                        <a:solidFill>
                          <a:srgbClr val="000000"/>
                        </a:solidFill>
                        <a:effectLst/>
                        <a:latin typeface="Calibri" panose="020F0502020204030204" pitchFamily="34" charset="0"/>
                      </a:endParaRPr>
                    </a:p>
                  </a:txBody>
                  <a:tcPr marL="4453" marR="4453" marT="4453" marB="0" anchor="b"/>
                </a:tc>
                <a:tc>
                  <a:txBody>
                    <a:bodyPr/>
                    <a:lstStyle/>
                    <a:p>
                      <a:pPr algn="l" fontAlgn="ctr"/>
                      <a:r>
                        <a:rPr lang="en-US" sz="900" u="none" strike="noStrike">
                          <a:effectLst/>
                        </a:rPr>
                        <a:t>SMYD2</a:t>
                      </a:r>
                      <a:endParaRPr lang="en-US" sz="900" b="0" i="0" u="none" strike="noStrike">
                        <a:solidFill>
                          <a:srgbClr val="000000"/>
                        </a:solidFill>
                        <a:effectLst/>
                        <a:latin typeface="Calibri" panose="020F0502020204030204" pitchFamily="34" charset="0"/>
                      </a:endParaRPr>
                    </a:p>
                  </a:txBody>
                  <a:tcPr marL="4453" marR="4453" marT="4453" marB="0" anchor="ctr"/>
                </a:tc>
                <a:tc>
                  <a:txBody>
                    <a:bodyPr/>
                    <a:lstStyle/>
                    <a:p>
                      <a:pPr algn="r" fontAlgn="b"/>
                      <a:r>
                        <a:rPr lang="en-US" sz="900" u="none" strike="noStrike">
                          <a:effectLst/>
                        </a:rPr>
                        <a:t>0.90569874</a:t>
                      </a:r>
                      <a:endParaRPr lang="en-US" sz="900" b="0" i="0" u="none" strike="noStrike">
                        <a:solidFill>
                          <a:srgbClr val="000000"/>
                        </a:solidFill>
                        <a:effectLst/>
                        <a:latin typeface="Calibri" panose="020F0502020204030204" pitchFamily="34" charset="0"/>
                      </a:endParaRPr>
                    </a:p>
                  </a:txBody>
                  <a:tcPr marL="4453" marR="4453" marT="4453" marB="0" anchor="b"/>
                </a:tc>
                <a:extLst>
                  <a:ext uri="{0D108BD9-81ED-4DB2-BD59-A6C34878D82A}">
                    <a16:rowId xmlns:a16="http://schemas.microsoft.com/office/drawing/2014/main" val="4218352944"/>
                  </a:ext>
                </a:extLst>
              </a:tr>
              <a:tr h="141674">
                <a:tc>
                  <a:txBody>
                    <a:bodyPr/>
                    <a:lstStyle/>
                    <a:p>
                      <a:pPr algn="l" fontAlgn="b"/>
                      <a:r>
                        <a:rPr lang="en-US" sz="900" u="none" strike="noStrike">
                          <a:effectLst/>
                        </a:rPr>
                        <a:t>UNC 0646</a:t>
                      </a:r>
                      <a:endParaRPr lang="en-US" sz="900" b="0" i="0" u="none" strike="noStrike">
                        <a:solidFill>
                          <a:srgbClr val="000000"/>
                        </a:solidFill>
                        <a:effectLst/>
                        <a:latin typeface="Calibri" panose="020F0502020204030204" pitchFamily="34" charset="0"/>
                      </a:endParaRPr>
                    </a:p>
                  </a:txBody>
                  <a:tcPr marL="4453" marR="4453" marT="4453" marB="0" anchor="b"/>
                </a:tc>
                <a:tc>
                  <a:txBody>
                    <a:bodyPr/>
                    <a:lstStyle/>
                    <a:p>
                      <a:pPr algn="l" fontAlgn="ctr"/>
                      <a:r>
                        <a:rPr lang="en-US" sz="900" u="none" strike="noStrike">
                          <a:effectLst/>
                        </a:rPr>
                        <a:t>G9a/GLP</a:t>
                      </a:r>
                      <a:endParaRPr lang="en-US" sz="900" b="0" i="0" u="none" strike="noStrike">
                        <a:solidFill>
                          <a:srgbClr val="000000"/>
                        </a:solidFill>
                        <a:effectLst/>
                        <a:latin typeface="Calibri" panose="020F0502020204030204" pitchFamily="34" charset="0"/>
                      </a:endParaRPr>
                    </a:p>
                  </a:txBody>
                  <a:tcPr marL="4453" marR="4453" marT="4453" marB="0" anchor="ctr"/>
                </a:tc>
                <a:tc>
                  <a:txBody>
                    <a:bodyPr/>
                    <a:lstStyle/>
                    <a:p>
                      <a:pPr algn="r" fontAlgn="b"/>
                      <a:r>
                        <a:rPr lang="en-US" sz="900" u="none" strike="noStrike">
                          <a:effectLst/>
                        </a:rPr>
                        <a:t>0.90533475</a:t>
                      </a:r>
                      <a:endParaRPr lang="en-US" sz="900" b="0" i="0" u="none" strike="noStrike">
                        <a:solidFill>
                          <a:srgbClr val="000000"/>
                        </a:solidFill>
                        <a:effectLst/>
                        <a:latin typeface="Calibri" panose="020F0502020204030204" pitchFamily="34" charset="0"/>
                      </a:endParaRPr>
                    </a:p>
                  </a:txBody>
                  <a:tcPr marL="4453" marR="4453" marT="4453" marB="0" anchor="b"/>
                </a:tc>
                <a:extLst>
                  <a:ext uri="{0D108BD9-81ED-4DB2-BD59-A6C34878D82A}">
                    <a16:rowId xmlns:a16="http://schemas.microsoft.com/office/drawing/2014/main" val="3938843116"/>
                  </a:ext>
                </a:extLst>
              </a:tr>
              <a:tr h="141674">
                <a:tc>
                  <a:txBody>
                    <a:bodyPr/>
                    <a:lstStyle/>
                    <a:p>
                      <a:pPr algn="l" fontAlgn="b"/>
                      <a:r>
                        <a:rPr lang="en-US" sz="900" u="none" strike="noStrike">
                          <a:effectLst/>
                        </a:rPr>
                        <a:t>JQEZ5</a:t>
                      </a:r>
                      <a:endParaRPr lang="en-US" sz="900" b="0" i="0" u="none" strike="noStrike">
                        <a:solidFill>
                          <a:srgbClr val="000000"/>
                        </a:solidFill>
                        <a:effectLst/>
                        <a:latin typeface="Calibri" panose="020F0502020204030204" pitchFamily="34" charset="0"/>
                      </a:endParaRPr>
                    </a:p>
                  </a:txBody>
                  <a:tcPr marL="4453" marR="4453" marT="4453" marB="0" anchor="b"/>
                </a:tc>
                <a:tc>
                  <a:txBody>
                    <a:bodyPr/>
                    <a:lstStyle/>
                    <a:p>
                      <a:pPr algn="l" fontAlgn="ctr"/>
                      <a:r>
                        <a:rPr lang="en-US" sz="900" u="none" strike="noStrike">
                          <a:effectLst/>
                        </a:rPr>
                        <a:t>EZH2</a:t>
                      </a:r>
                      <a:endParaRPr lang="en-US" sz="900" b="0" i="0" u="none" strike="noStrike">
                        <a:solidFill>
                          <a:srgbClr val="000000"/>
                        </a:solidFill>
                        <a:effectLst/>
                        <a:latin typeface="Calibri" panose="020F0502020204030204" pitchFamily="34" charset="0"/>
                      </a:endParaRPr>
                    </a:p>
                  </a:txBody>
                  <a:tcPr marL="4453" marR="4453" marT="4453" marB="0" anchor="ctr"/>
                </a:tc>
                <a:tc>
                  <a:txBody>
                    <a:bodyPr/>
                    <a:lstStyle/>
                    <a:p>
                      <a:pPr algn="r" fontAlgn="b"/>
                      <a:r>
                        <a:rPr lang="en-US" sz="900" u="none" strike="noStrike">
                          <a:effectLst/>
                        </a:rPr>
                        <a:t>0.90321607</a:t>
                      </a:r>
                      <a:endParaRPr lang="en-US" sz="900" b="0" i="0" u="none" strike="noStrike">
                        <a:solidFill>
                          <a:srgbClr val="000000"/>
                        </a:solidFill>
                        <a:effectLst/>
                        <a:latin typeface="Calibri" panose="020F0502020204030204" pitchFamily="34" charset="0"/>
                      </a:endParaRPr>
                    </a:p>
                  </a:txBody>
                  <a:tcPr marL="4453" marR="4453" marT="4453" marB="0" anchor="b"/>
                </a:tc>
                <a:extLst>
                  <a:ext uri="{0D108BD9-81ED-4DB2-BD59-A6C34878D82A}">
                    <a16:rowId xmlns:a16="http://schemas.microsoft.com/office/drawing/2014/main" val="1452682824"/>
                  </a:ext>
                </a:extLst>
              </a:tr>
              <a:tr h="318050">
                <a:tc>
                  <a:txBody>
                    <a:bodyPr/>
                    <a:lstStyle/>
                    <a:p>
                      <a:pPr algn="l" fontAlgn="b"/>
                      <a:r>
                        <a:rPr lang="en-US" sz="900" u="none" strike="noStrike">
                          <a:effectLst/>
                        </a:rPr>
                        <a:t>cis VH 298</a:t>
                      </a:r>
                      <a:endParaRPr lang="en-US" sz="900" b="0" i="0" u="none" strike="noStrike">
                        <a:solidFill>
                          <a:srgbClr val="000000"/>
                        </a:solidFill>
                        <a:effectLst/>
                        <a:latin typeface="Calibri" panose="020F0502020204030204" pitchFamily="34" charset="0"/>
                      </a:endParaRPr>
                    </a:p>
                  </a:txBody>
                  <a:tcPr marL="4453" marR="4453" marT="4453" marB="0" anchor="b"/>
                </a:tc>
                <a:tc>
                  <a:txBody>
                    <a:bodyPr/>
                    <a:lstStyle/>
                    <a:p>
                      <a:pPr algn="l" fontAlgn="ctr"/>
                      <a:r>
                        <a:rPr lang="en-US" sz="900" u="none" strike="noStrike" dirty="0">
                          <a:effectLst/>
                        </a:rPr>
                        <a:t>Negative control for VH 298 </a:t>
                      </a:r>
                      <a:endParaRPr lang="en-US" sz="900" b="0" i="1" u="none" strike="noStrike" dirty="0">
                        <a:solidFill>
                          <a:srgbClr val="000000"/>
                        </a:solidFill>
                        <a:effectLst/>
                        <a:latin typeface="Calibri" panose="020F0502020204030204" pitchFamily="34" charset="0"/>
                      </a:endParaRPr>
                    </a:p>
                  </a:txBody>
                  <a:tcPr marL="4453" marR="4453" marT="4453" marB="0" anchor="ctr"/>
                </a:tc>
                <a:tc>
                  <a:txBody>
                    <a:bodyPr/>
                    <a:lstStyle/>
                    <a:p>
                      <a:pPr algn="r" fontAlgn="b"/>
                      <a:r>
                        <a:rPr lang="en-US" sz="900" u="none" strike="noStrike">
                          <a:effectLst/>
                        </a:rPr>
                        <a:t>0.90093848</a:t>
                      </a:r>
                      <a:endParaRPr lang="en-US" sz="900" b="0" i="0" u="none" strike="noStrike">
                        <a:solidFill>
                          <a:srgbClr val="000000"/>
                        </a:solidFill>
                        <a:effectLst/>
                        <a:latin typeface="Calibri" panose="020F0502020204030204" pitchFamily="34" charset="0"/>
                      </a:endParaRPr>
                    </a:p>
                  </a:txBody>
                  <a:tcPr marL="4453" marR="4453" marT="4453" marB="0" anchor="b"/>
                </a:tc>
                <a:extLst>
                  <a:ext uri="{0D108BD9-81ED-4DB2-BD59-A6C34878D82A}">
                    <a16:rowId xmlns:a16="http://schemas.microsoft.com/office/drawing/2014/main" val="3225916659"/>
                  </a:ext>
                </a:extLst>
              </a:tr>
              <a:tr h="141674">
                <a:tc>
                  <a:txBody>
                    <a:bodyPr/>
                    <a:lstStyle/>
                    <a:p>
                      <a:pPr algn="l" fontAlgn="b"/>
                      <a:r>
                        <a:rPr lang="en-US" sz="900" u="none" strike="noStrike">
                          <a:effectLst/>
                        </a:rPr>
                        <a:t>EML 425</a:t>
                      </a:r>
                      <a:endParaRPr lang="en-US" sz="900" b="0" i="0" u="none" strike="noStrike">
                        <a:solidFill>
                          <a:srgbClr val="000000"/>
                        </a:solidFill>
                        <a:effectLst/>
                        <a:latin typeface="Calibri" panose="020F0502020204030204" pitchFamily="34" charset="0"/>
                      </a:endParaRPr>
                    </a:p>
                  </a:txBody>
                  <a:tcPr marL="4453" marR="4453" marT="4453" marB="0" anchor="b"/>
                </a:tc>
                <a:tc>
                  <a:txBody>
                    <a:bodyPr/>
                    <a:lstStyle/>
                    <a:p>
                      <a:pPr algn="l" fontAlgn="ctr"/>
                      <a:r>
                        <a:rPr lang="en-US" sz="900" u="none" strike="noStrike">
                          <a:effectLst/>
                        </a:rPr>
                        <a:t>p300/CBP</a:t>
                      </a:r>
                      <a:endParaRPr lang="en-US" sz="900" b="0" i="0" u="none" strike="noStrike">
                        <a:solidFill>
                          <a:srgbClr val="000000"/>
                        </a:solidFill>
                        <a:effectLst/>
                        <a:latin typeface="Calibri" panose="020F0502020204030204" pitchFamily="34" charset="0"/>
                      </a:endParaRPr>
                    </a:p>
                  </a:txBody>
                  <a:tcPr marL="4453" marR="4453" marT="4453" marB="0" anchor="ctr"/>
                </a:tc>
                <a:tc>
                  <a:txBody>
                    <a:bodyPr/>
                    <a:lstStyle/>
                    <a:p>
                      <a:pPr algn="r" fontAlgn="b"/>
                      <a:r>
                        <a:rPr lang="en-US" sz="900" u="none" strike="noStrike">
                          <a:effectLst/>
                        </a:rPr>
                        <a:t>0.89974392</a:t>
                      </a:r>
                      <a:endParaRPr lang="en-US" sz="900" b="0" i="0" u="none" strike="noStrike">
                        <a:solidFill>
                          <a:srgbClr val="000000"/>
                        </a:solidFill>
                        <a:effectLst/>
                        <a:latin typeface="Calibri" panose="020F0502020204030204" pitchFamily="34" charset="0"/>
                      </a:endParaRPr>
                    </a:p>
                  </a:txBody>
                  <a:tcPr marL="4453" marR="4453" marT="4453" marB="0" anchor="b"/>
                </a:tc>
                <a:extLst>
                  <a:ext uri="{0D108BD9-81ED-4DB2-BD59-A6C34878D82A}">
                    <a16:rowId xmlns:a16="http://schemas.microsoft.com/office/drawing/2014/main" val="1234934971"/>
                  </a:ext>
                </a:extLst>
              </a:tr>
              <a:tr h="175507">
                <a:tc>
                  <a:txBody>
                    <a:bodyPr/>
                    <a:lstStyle/>
                    <a:p>
                      <a:pPr algn="l" fontAlgn="b"/>
                      <a:r>
                        <a:rPr lang="en-US" sz="900" u="none" strike="noStrike">
                          <a:effectLst/>
                        </a:rPr>
                        <a:t>ZM 447439</a:t>
                      </a:r>
                      <a:endParaRPr lang="en-US" sz="900" b="0" i="0" u="none" strike="noStrike">
                        <a:solidFill>
                          <a:srgbClr val="000000"/>
                        </a:solidFill>
                        <a:effectLst/>
                        <a:latin typeface="Calibri" panose="020F0502020204030204" pitchFamily="34" charset="0"/>
                      </a:endParaRPr>
                    </a:p>
                  </a:txBody>
                  <a:tcPr marL="4453" marR="4453" marT="4453" marB="0" anchor="b"/>
                </a:tc>
                <a:tc>
                  <a:txBody>
                    <a:bodyPr/>
                    <a:lstStyle/>
                    <a:p>
                      <a:pPr algn="l" fontAlgn="ctr"/>
                      <a:r>
                        <a:rPr lang="en-US" sz="900" u="none" strike="noStrike">
                          <a:effectLst/>
                        </a:rPr>
                        <a:t>Aurora kinase B</a:t>
                      </a:r>
                      <a:endParaRPr lang="en-US" sz="900" b="0" i="0" u="none" strike="noStrike">
                        <a:solidFill>
                          <a:srgbClr val="000000"/>
                        </a:solidFill>
                        <a:effectLst/>
                        <a:latin typeface="Calibri" panose="020F0502020204030204" pitchFamily="34" charset="0"/>
                      </a:endParaRPr>
                    </a:p>
                  </a:txBody>
                  <a:tcPr marL="4453" marR="4453" marT="4453" marB="0" anchor="ctr"/>
                </a:tc>
                <a:tc>
                  <a:txBody>
                    <a:bodyPr/>
                    <a:lstStyle/>
                    <a:p>
                      <a:pPr algn="r" fontAlgn="b"/>
                      <a:r>
                        <a:rPr lang="en-US" sz="900" u="none" strike="noStrike">
                          <a:effectLst/>
                        </a:rPr>
                        <a:t>0.89551936</a:t>
                      </a:r>
                      <a:endParaRPr lang="en-US" sz="900" b="0" i="0" u="none" strike="noStrike">
                        <a:solidFill>
                          <a:srgbClr val="000000"/>
                        </a:solidFill>
                        <a:effectLst/>
                        <a:latin typeface="Calibri" panose="020F0502020204030204" pitchFamily="34" charset="0"/>
                      </a:endParaRPr>
                    </a:p>
                  </a:txBody>
                  <a:tcPr marL="4453" marR="4453" marT="4453" marB="0" anchor="b"/>
                </a:tc>
                <a:extLst>
                  <a:ext uri="{0D108BD9-81ED-4DB2-BD59-A6C34878D82A}">
                    <a16:rowId xmlns:a16="http://schemas.microsoft.com/office/drawing/2014/main" val="1884991796"/>
                  </a:ext>
                </a:extLst>
              </a:tr>
              <a:tr h="141674">
                <a:tc>
                  <a:txBody>
                    <a:bodyPr/>
                    <a:lstStyle/>
                    <a:p>
                      <a:pPr algn="l" fontAlgn="b"/>
                      <a:r>
                        <a:rPr lang="en-US" sz="900" u="none" strike="noStrike">
                          <a:effectLst/>
                        </a:rPr>
                        <a:t>SD 1008</a:t>
                      </a:r>
                      <a:endParaRPr lang="en-US" sz="900" b="0" i="0" u="none" strike="noStrike">
                        <a:solidFill>
                          <a:srgbClr val="000000"/>
                        </a:solidFill>
                        <a:effectLst/>
                        <a:latin typeface="Calibri" panose="020F0502020204030204" pitchFamily="34" charset="0"/>
                      </a:endParaRPr>
                    </a:p>
                  </a:txBody>
                  <a:tcPr marL="4453" marR="4453" marT="4453" marB="0" anchor="b"/>
                </a:tc>
                <a:tc>
                  <a:txBody>
                    <a:bodyPr/>
                    <a:lstStyle/>
                    <a:p>
                      <a:pPr algn="l" fontAlgn="ctr"/>
                      <a:r>
                        <a:rPr lang="en-US" sz="900" u="none" strike="noStrike">
                          <a:effectLst/>
                        </a:rPr>
                        <a:t>JAK2</a:t>
                      </a:r>
                      <a:endParaRPr lang="en-US" sz="900" b="0" i="0" u="none" strike="noStrike">
                        <a:solidFill>
                          <a:srgbClr val="000000"/>
                        </a:solidFill>
                        <a:effectLst/>
                        <a:latin typeface="Calibri" panose="020F0502020204030204" pitchFamily="34" charset="0"/>
                      </a:endParaRPr>
                    </a:p>
                  </a:txBody>
                  <a:tcPr marL="4453" marR="4453" marT="4453" marB="0" anchor="ctr"/>
                </a:tc>
                <a:tc>
                  <a:txBody>
                    <a:bodyPr/>
                    <a:lstStyle/>
                    <a:p>
                      <a:pPr algn="r" fontAlgn="b"/>
                      <a:r>
                        <a:rPr lang="en-US" sz="900" u="none" strike="noStrike">
                          <a:effectLst/>
                        </a:rPr>
                        <a:t>0.89236488</a:t>
                      </a:r>
                      <a:endParaRPr lang="en-US" sz="900" b="0" i="0" u="none" strike="noStrike">
                        <a:solidFill>
                          <a:srgbClr val="000000"/>
                        </a:solidFill>
                        <a:effectLst/>
                        <a:latin typeface="Calibri" panose="020F0502020204030204" pitchFamily="34" charset="0"/>
                      </a:endParaRPr>
                    </a:p>
                  </a:txBody>
                  <a:tcPr marL="4453" marR="4453" marT="4453" marB="0" anchor="b"/>
                </a:tc>
                <a:extLst>
                  <a:ext uri="{0D108BD9-81ED-4DB2-BD59-A6C34878D82A}">
                    <a16:rowId xmlns:a16="http://schemas.microsoft.com/office/drawing/2014/main" val="202074354"/>
                  </a:ext>
                </a:extLst>
              </a:tr>
              <a:tr h="141674">
                <a:tc>
                  <a:txBody>
                    <a:bodyPr/>
                    <a:lstStyle/>
                    <a:p>
                      <a:pPr algn="l" fontAlgn="b"/>
                      <a:r>
                        <a:rPr lang="en-US" sz="900" u="none" strike="noStrike">
                          <a:effectLst/>
                        </a:rPr>
                        <a:t>GSK J4</a:t>
                      </a:r>
                      <a:endParaRPr lang="en-US" sz="900" b="0" i="0" u="none" strike="noStrike">
                        <a:solidFill>
                          <a:srgbClr val="000000"/>
                        </a:solidFill>
                        <a:effectLst/>
                        <a:latin typeface="Calibri" panose="020F0502020204030204" pitchFamily="34" charset="0"/>
                      </a:endParaRPr>
                    </a:p>
                  </a:txBody>
                  <a:tcPr marL="4453" marR="4453" marT="4453" marB="0" anchor="b"/>
                </a:tc>
                <a:tc>
                  <a:txBody>
                    <a:bodyPr/>
                    <a:lstStyle/>
                    <a:p>
                      <a:pPr algn="l" fontAlgn="ctr"/>
                      <a:r>
                        <a:rPr lang="en-US" sz="900" u="none" strike="noStrike">
                          <a:effectLst/>
                        </a:rPr>
                        <a:t>JMJD3/UTX</a:t>
                      </a:r>
                      <a:endParaRPr lang="en-US" sz="900" b="0" i="0" u="none" strike="noStrike">
                        <a:solidFill>
                          <a:srgbClr val="000000"/>
                        </a:solidFill>
                        <a:effectLst/>
                        <a:latin typeface="Calibri" panose="020F0502020204030204" pitchFamily="34" charset="0"/>
                      </a:endParaRPr>
                    </a:p>
                  </a:txBody>
                  <a:tcPr marL="4453" marR="4453" marT="4453" marB="0" anchor="ctr"/>
                </a:tc>
                <a:tc>
                  <a:txBody>
                    <a:bodyPr/>
                    <a:lstStyle/>
                    <a:p>
                      <a:pPr algn="r" fontAlgn="b"/>
                      <a:r>
                        <a:rPr lang="en-US" sz="900" u="none" strike="noStrike">
                          <a:effectLst/>
                        </a:rPr>
                        <a:t>0.8910218</a:t>
                      </a:r>
                      <a:endParaRPr lang="en-US" sz="900" b="0" i="0" u="none" strike="noStrike">
                        <a:solidFill>
                          <a:srgbClr val="000000"/>
                        </a:solidFill>
                        <a:effectLst/>
                        <a:latin typeface="Calibri" panose="020F0502020204030204" pitchFamily="34" charset="0"/>
                      </a:endParaRPr>
                    </a:p>
                  </a:txBody>
                  <a:tcPr marL="4453" marR="4453" marT="4453" marB="0" anchor="b"/>
                </a:tc>
                <a:extLst>
                  <a:ext uri="{0D108BD9-81ED-4DB2-BD59-A6C34878D82A}">
                    <a16:rowId xmlns:a16="http://schemas.microsoft.com/office/drawing/2014/main" val="1676360121"/>
                  </a:ext>
                </a:extLst>
              </a:tr>
              <a:tr h="141674">
                <a:tc>
                  <a:txBody>
                    <a:bodyPr/>
                    <a:lstStyle/>
                    <a:p>
                      <a:pPr algn="l" fontAlgn="b"/>
                      <a:r>
                        <a:rPr lang="en-US" sz="900" u="none" strike="noStrike">
                          <a:effectLst/>
                        </a:rPr>
                        <a:t>SirReal 2</a:t>
                      </a:r>
                      <a:endParaRPr lang="en-US" sz="900" b="0" i="0" u="none" strike="noStrike">
                        <a:solidFill>
                          <a:srgbClr val="000000"/>
                        </a:solidFill>
                        <a:effectLst/>
                        <a:latin typeface="Calibri" panose="020F0502020204030204" pitchFamily="34" charset="0"/>
                      </a:endParaRPr>
                    </a:p>
                  </a:txBody>
                  <a:tcPr marL="4453" marR="4453" marT="4453" marB="0" anchor="b"/>
                </a:tc>
                <a:tc>
                  <a:txBody>
                    <a:bodyPr/>
                    <a:lstStyle/>
                    <a:p>
                      <a:pPr algn="l" fontAlgn="ctr"/>
                      <a:r>
                        <a:rPr lang="en-US" sz="900" u="none" strike="noStrike">
                          <a:effectLst/>
                        </a:rPr>
                        <a:t>SIRT2</a:t>
                      </a:r>
                      <a:endParaRPr lang="en-US" sz="900" b="0" i="0" u="none" strike="noStrike">
                        <a:solidFill>
                          <a:srgbClr val="000000"/>
                        </a:solidFill>
                        <a:effectLst/>
                        <a:latin typeface="Calibri" panose="020F0502020204030204" pitchFamily="34" charset="0"/>
                      </a:endParaRPr>
                    </a:p>
                  </a:txBody>
                  <a:tcPr marL="4453" marR="4453" marT="4453" marB="0" anchor="ctr"/>
                </a:tc>
                <a:tc>
                  <a:txBody>
                    <a:bodyPr/>
                    <a:lstStyle/>
                    <a:p>
                      <a:pPr algn="r" fontAlgn="b"/>
                      <a:r>
                        <a:rPr lang="en-US" sz="900" u="none" strike="noStrike">
                          <a:effectLst/>
                        </a:rPr>
                        <a:t>0.89072815</a:t>
                      </a:r>
                      <a:endParaRPr lang="en-US" sz="900" b="0" i="0" u="none" strike="noStrike">
                        <a:solidFill>
                          <a:srgbClr val="000000"/>
                        </a:solidFill>
                        <a:effectLst/>
                        <a:latin typeface="Calibri" panose="020F0502020204030204" pitchFamily="34" charset="0"/>
                      </a:endParaRPr>
                    </a:p>
                  </a:txBody>
                  <a:tcPr marL="4453" marR="4453" marT="4453" marB="0" anchor="b"/>
                </a:tc>
                <a:extLst>
                  <a:ext uri="{0D108BD9-81ED-4DB2-BD59-A6C34878D82A}">
                    <a16:rowId xmlns:a16="http://schemas.microsoft.com/office/drawing/2014/main" val="2219991132"/>
                  </a:ext>
                </a:extLst>
              </a:tr>
              <a:tr h="261033">
                <a:tc>
                  <a:txBody>
                    <a:bodyPr/>
                    <a:lstStyle/>
                    <a:p>
                      <a:pPr algn="l" fontAlgn="b"/>
                      <a:r>
                        <a:rPr lang="en-US" sz="900" u="none" strike="noStrike" dirty="0">
                          <a:effectLst/>
                        </a:rPr>
                        <a:t>Valproic acid, sodium salt</a:t>
                      </a:r>
                      <a:endParaRPr lang="en-US" sz="900" b="0" i="0" u="none" strike="noStrike" dirty="0">
                        <a:solidFill>
                          <a:srgbClr val="000000"/>
                        </a:solidFill>
                        <a:effectLst/>
                        <a:latin typeface="Calibri" panose="020F0502020204030204" pitchFamily="34" charset="0"/>
                      </a:endParaRPr>
                    </a:p>
                  </a:txBody>
                  <a:tcPr marL="4453" marR="4453" marT="4453" marB="0" anchor="b"/>
                </a:tc>
                <a:tc>
                  <a:txBody>
                    <a:bodyPr/>
                    <a:lstStyle/>
                    <a:p>
                      <a:pPr algn="l" fontAlgn="ctr"/>
                      <a:r>
                        <a:rPr lang="en-US" sz="900" u="none" strike="noStrike">
                          <a:effectLst/>
                        </a:rPr>
                        <a:t>HDAC</a:t>
                      </a:r>
                      <a:endParaRPr lang="en-US" sz="900" b="0" i="0" u="none" strike="noStrike">
                        <a:solidFill>
                          <a:srgbClr val="000000"/>
                        </a:solidFill>
                        <a:effectLst/>
                        <a:latin typeface="Calibri" panose="020F0502020204030204" pitchFamily="34" charset="0"/>
                      </a:endParaRPr>
                    </a:p>
                  </a:txBody>
                  <a:tcPr marL="4453" marR="4453" marT="4453" marB="0" anchor="ctr"/>
                </a:tc>
                <a:tc>
                  <a:txBody>
                    <a:bodyPr/>
                    <a:lstStyle/>
                    <a:p>
                      <a:pPr algn="r" fontAlgn="b"/>
                      <a:r>
                        <a:rPr lang="en-US" sz="900" u="none" strike="noStrike" dirty="0">
                          <a:effectLst/>
                        </a:rPr>
                        <a:t>0.88241126</a:t>
                      </a:r>
                      <a:endParaRPr lang="en-US" sz="900" b="0" i="0" u="none" strike="noStrike" dirty="0">
                        <a:solidFill>
                          <a:srgbClr val="000000"/>
                        </a:solidFill>
                        <a:effectLst/>
                        <a:latin typeface="Calibri" panose="020F0502020204030204" pitchFamily="34" charset="0"/>
                      </a:endParaRPr>
                    </a:p>
                  </a:txBody>
                  <a:tcPr marL="4453" marR="4453" marT="4453" marB="0" anchor="b"/>
                </a:tc>
                <a:extLst>
                  <a:ext uri="{0D108BD9-81ED-4DB2-BD59-A6C34878D82A}">
                    <a16:rowId xmlns:a16="http://schemas.microsoft.com/office/drawing/2014/main" val="465692315"/>
                  </a:ext>
                </a:extLst>
              </a:tr>
            </a:tbl>
          </a:graphicData>
        </a:graphic>
      </p:graphicFrame>
      <p:graphicFrame>
        <p:nvGraphicFramePr>
          <p:cNvPr id="8" name="Table 7">
            <a:extLst>
              <a:ext uri="{FF2B5EF4-FFF2-40B4-BE49-F238E27FC236}">
                <a16:creationId xmlns:a16="http://schemas.microsoft.com/office/drawing/2014/main" id="{6DCD8EF8-18F2-BE4F-8749-119B216CE379}"/>
              </a:ext>
            </a:extLst>
          </p:cNvPr>
          <p:cNvGraphicFramePr>
            <a:graphicFrameLocks noGrp="1"/>
          </p:cNvGraphicFramePr>
          <p:nvPr>
            <p:extLst>
              <p:ext uri="{D42A27DB-BD31-4B8C-83A1-F6EECF244321}">
                <p14:modId xmlns:p14="http://schemas.microsoft.com/office/powerpoint/2010/main" val="3195330965"/>
              </p:ext>
            </p:extLst>
          </p:nvPr>
        </p:nvGraphicFramePr>
        <p:xfrm>
          <a:off x="6636590" y="499794"/>
          <a:ext cx="3053751" cy="5359068"/>
        </p:xfrm>
        <a:graphic>
          <a:graphicData uri="http://schemas.openxmlformats.org/drawingml/2006/table">
            <a:tbl>
              <a:tblPr>
                <a:tableStyleId>{5C22544A-7EE6-4342-B048-85BDC9FD1C3A}</a:tableStyleId>
              </a:tblPr>
              <a:tblGrid>
                <a:gridCol w="1017917">
                  <a:extLst>
                    <a:ext uri="{9D8B030D-6E8A-4147-A177-3AD203B41FA5}">
                      <a16:colId xmlns:a16="http://schemas.microsoft.com/office/drawing/2014/main" val="3406494355"/>
                    </a:ext>
                  </a:extLst>
                </a:gridCol>
                <a:gridCol w="1169453">
                  <a:extLst>
                    <a:ext uri="{9D8B030D-6E8A-4147-A177-3AD203B41FA5}">
                      <a16:colId xmlns:a16="http://schemas.microsoft.com/office/drawing/2014/main" val="3541972251"/>
                    </a:ext>
                  </a:extLst>
                </a:gridCol>
                <a:gridCol w="866381">
                  <a:extLst>
                    <a:ext uri="{9D8B030D-6E8A-4147-A177-3AD203B41FA5}">
                      <a16:colId xmlns:a16="http://schemas.microsoft.com/office/drawing/2014/main" val="2219164595"/>
                    </a:ext>
                  </a:extLst>
                </a:gridCol>
              </a:tblGrid>
              <a:tr h="162877">
                <a:tc>
                  <a:txBody>
                    <a:bodyPr/>
                    <a:lstStyle/>
                    <a:p>
                      <a:pPr algn="l" fontAlgn="b"/>
                      <a:r>
                        <a:rPr lang="en-US" sz="900" u="none" strike="noStrike">
                          <a:effectLst/>
                        </a:rPr>
                        <a:t>OF 1</a:t>
                      </a:r>
                      <a:endParaRPr lang="en-US" sz="900" b="0" i="0" u="none" strike="noStrike">
                        <a:solidFill>
                          <a:srgbClr val="000000"/>
                        </a:solidFill>
                        <a:effectLst/>
                        <a:latin typeface="Calibri" panose="020F0502020204030204" pitchFamily="34" charset="0"/>
                      </a:endParaRPr>
                    </a:p>
                  </a:txBody>
                  <a:tcPr marL="4275" marR="4275" marT="4275" marB="0" anchor="b"/>
                </a:tc>
                <a:tc>
                  <a:txBody>
                    <a:bodyPr/>
                    <a:lstStyle/>
                    <a:p>
                      <a:pPr algn="l" fontAlgn="ctr"/>
                      <a:r>
                        <a:rPr lang="en-US" sz="900" u="none" strike="noStrike">
                          <a:effectLst/>
                        </a:rPr>
                        <a:t>BRPF1B and BRPF2</a:t>
                      </a:r>
                      <a:endParaRPr lang="en-US" sz="900" b="0" i="0" u="none" strike="noStrike">
                        <a:solidFill>
                          <a:srgbClr val="000000"/>
                        </a:solidFill>
                        <a:effectLst/>
                        <a:latin typeface="Calibri" panose="020F0502020204030204" pitchFamily="34" charset="0"/>
                      </a:endParaRPr>
                    </a:p>
                  </a:txBody>
                  <a:tcPr marL="4275" marR="4275" marT="4275" marB="0" anchor="ctr"/>
                </a:tc>
                <a:tc>
                  <a:txBody>
                    <a:bodyPr/>
                    <a:lstStyle/>
                    <a:p>
                      <a:pPr algn="r" fontAlgn="b"/>
                      <a:r>
                        <a:rPr lang="en-US" sz="900" u="none" strike="noStrike">
                          <a:effectLst/>
                        </a:rPr>
                        <a:t>0.87847866</a:t>
                      </a:r>
                      <a:endParaRPr lang="en-US" sz="900" b="0" i="0" u="none" strike="noStrike">
                        <a:solidFill>
                          <a:srgbClr val="000000"/>
                        </a:solidFill>
                        <a:effectLst/>
                        <a:latin typeface="Calibri" panose="020F0502020204030204" pitchFamily="34" charset="0"/>
                      </a:endParaRPr>
                    </a:p>
                  </a:txBody>
                  <a:tcPr marL="4275" marR="4275" marT="4275" marB="0" anchor="b"/>
                </a:tc>
                <a:extLst>
                  <a:ext uri="{0D108BD9-81ED-4DB2-BD59-A6C34878D82A}">
                    <a16:rowId xmlns:a16="http://schemas.microsoft.com/office/drawing/2014/main" val="441594804"/>
                  </a:ext>
                </a:extLst>
              </a:tr>
              <a:tr h="136778">
                <a:tc>
                  <a:txBody>
                    <a:bodyPr/>
                    <a:lstStyle/>
                    <a:p>
                      <a:pPr algn="l" fontAlgn="b"/>
                      <a:r>
                        <a:rPr lang="en-US" sz="900" u="none" strike="noStrike">
                          <a:effectLst/>
                        </a:rPr>
                        <a:t>RG 108</a:t>
                      </a:r>
                      <a:endParaRPr lang="en-US" sz="900" b="0" i="0" u="none" strike="noStrike">
                        <a:solidFill>
                          <a:srgbClr val="000000"/>
                        </a:solidFill>
                        <a:effectLst/>
                        <a:latin typeface="Calibri" panose="020F0502020204030204" pitchFamily="34" charset="0"/>
                      </a:endParaRPr>
                    </a:p>
                  </a:txBody>
                  <a:tcPr marL="4275" marR="4275" marT="4275" marB="0" anchor="b"/>
                </a:tc>
                <a:tc>
                  <a:txBody>
                    <a:bodyPr/>
                    <a:lstStyle/>
                    <a:p>
                      <a:pPr algn="l" fontAlgn="ctr"/>
                      <a:r>
                        <a:rPr lang="en-US" sz="900" u="none" strike="noStrike">
                          <a:effectLst/>
                        </a:rPr>
                        <a:t>DNMT</a:t>
                      </a:r>
                      <a:endParaRPr lang="en-US" sz="900" b="0" i="0" u="none" strike="noStrike">
                        <a:solidFill>
                          <a:srgbClr val="000000"/>
                        </a:solidFill>
                        <a:effectLst/>
                        <a:latin typeface="Calibri" panose="020F0502020204030204" pitchFamily="34" charset="0"/>
                      </a:endParaRPr>
                    </a:p>
                  </a:txBody>
                  <a:tcPr marL="4275" marR="4275" marT="4275" marB="0" anchor="ctr"/>
                </a:tc>
                <a:tc>
                  <a:txBody>
                    <a:bodyPr/>
                    <a:lstStyle/>
                    <a:p>
                      <a:pPr algn="r" fontAlgn="b"/>
                      <a:r>
                        <a:rPr lang="en-US" sz="900" u="none" strike="noStrike">
                          <a:effectLst/>
                        </a:rPr>
                        <a:t>0.87674542</a:t>
                      </a:r>
                      <a:endParaRPr lang="en-US" sz="900" b="0" i="0" u="none" strike="noStrike">
                        <a:solidFill>
                          <a:srgbClr val="000000"/>
                        </a:solidFill>
                        <a:effectLst/>
                        <a:latin typeface="Calibri" panose="020F0502020204030204" pitchFamily="34" charset="0"/>
                      </a:endParaRPr>
                    </a:p>
                  </a:txBody>
                  <a:tcPr marL="4275" marR="4275" marT="4275" marB="0" anchor="b"/>
                </a:tc>
                <a:extLst>
                  <a:ext uri="{0D108BD9-81ED-4DB2-BD59-A6C34878D82A}">
                    <a16:rowId xmlns:a16="http://schemas.microsoft.com/office/drawing/2014/main" val="2331864260"/>
                  </a:ext>
                </a:extLst>
              </a:tr>
              <a:tr h="136778">
                <a:tc>
                  <a:txBody>
                    <a:bodyPr/>
                    <a:lstStyle/>
                    <a:p>
                      <a:pPr algn="l" fontAlgn="b"/>
                      <a:r>
                        <a:rPr lang="en-US" sz="900" u="none" strike="noStrike">
                          <a:effectLst/>
                        </a:rPr>
                        <a:t>GSK J1</a:t>
                      </a:r>
                      <a:endParaRPr lang="en-US" sz="900" b="0" i="0" u="none" strike="noStrike">
                        <a:solidFill>
                          <a:srgbClr val="000000"/>
                        </a:solidFill>
                        <a:effectLst/>
                        <a:latin typeface="Calibri" panose="020F0502020204030204" pitchFamily="34" charset="0"/>
                      </a:endParaRPr>
                    </a:p>
                  </a:txBody>
                  <a:tcPr marL="4275" marR="4275" marT="4275" marB="0" anchor="b"/>
                </a:tc>
                <a:tc>
                  <a:txBody>
                    <a:bodyPr/>
                    <a:lstStyle/>
                    <a:p>
                      <a:pPr algn="l" fontAlgn="ctr"/>
                      <a:r>
                        <a:rPr lang="en-US" sz="900" u="none" strike="noStrike">
                          <a:effectLst/>
                        </a:rPr>
                        <a:t>JMJD3/UTX</a:t>
                      </a:r>
                      <a:endParaRPr lang="en-US" sz="900" b="0" i="0" u="none" strike="noStrike">
                        <a:solidFill>
                          <a:srgbClr val="000000"/>
                        </a:solidFill>
                        <a:effectLst/>
                        <a:latin typeface="Calibri" panose="020F0502020204030204" pitchFamily="34" charset="0"/>
                      </a:endParaRPr>
                    </a:p>
                  </a:txBody>
                  <a:tcPr marL="4275" marR="4275" marT="4275" marB="0" anchor="ctr"/>
                </a:tc>
                <a:tc>
                  <a:txBody>
                    <a:bodyPr/>
                    <a:lstStyle/>
                    <a:p>
                      <a:pPr algn="r" fontAlgn="b"/>
                      <a:r>
                        <a:rPr lang="en-US" sz="900" u="none" strike="noStrike">
                          <a:effectLst/>
                        </a:rPr>
                        <a:t>0.87666717</a:t>
                      </a:r>
                      <a:endParaRPr lang="en-US" sz="900" b="0" i="0" u="none" strike="noStrike">
                        <a:solidFill>
                          <a:srgbClr val="000000"/>
                        </a:solidFill>
                        <a:effectLst/>
                        <a:latin typeface="Calibri" panose="020F0502020204030204" pitchFamily="34" charset="0"/>
                      </a:endParaRPr>
                    </a:p>
                  </a:txBody>
                  <a:tcPr marL="4275" marR="4275" marT="4275" marB="0" anchor="b"/>
                </a:tc>
                <a:extLst>
                  <a:ext uri="{0D108BD9-81ED-4DB2-BD59-A6C34878D82A}">
                    <a16:rowId xmlns:a16="http://schemas.microsoft.com/office/drawing/2014/main" val="2316208437"/>
                  </a:ext>
                </a:extLst>
              </a:tr>
              <a:tr h="136778">
                <a:tc>
                  <a:txBody>
                    <a:bodyPr/>
                    <a:lstStyle/>
                    <a:p>
                      <a:pPr algn="l" fontAlgn="b"/>
                      <a:r>
                        <a:rPr lang="en-US" sz="900" u="none" strike="noStrike">
                          <a:effectLst/>
                        </a:rPr>
                        <a:t>OICR 9429</a:t>
                      </a:r>
                      <a:endParaRPr lang="en-US" sz="900" b="0" i="0" u="none" strike="noStrike">
                        <a:solidFill>
                          <a:srgbClr val="000000"/>
                        </a:solidFill>
                        <a:effectLst/>
                        <a:latin typeface="Calibri" panose="020F0502020204030204" pitchFamily="34" charset="0"/>
                      </a:endParaRPr>
                    </a:p>
                  </a:txBody>
                  <a:tcPr marL="4275" marR="4275" marT="4275" marB="0" anchor="b"/>
                </a:tc>
                <a:tc>
                  <a:txBody>
                    <a:bodyPr/>
                    <a:lstStyle/>
                    <a:p>
                      <a:pPr algn="l" fontAlgn="ctr"/>
                      <a:r>
                        <a:rPr lang="en-US" sz="900" u="none" strike="noStrike">
                          <a:effectLst/>
                        </a:rPr>
                        <a:t>WDR5</a:t>
                      </a:r>
                      <a:endParaRPr lang="en-US" sz="900" b="0" i="0" u="none" strike="noStrike">
                        <a:solidFill>
                          <a:srgbClr val="000000"/>
                        </a:solidFill>
                        <a:effectLst/>
                        <a:latin typeface="Calibri" panose="020F0502020204030204" pitchFamily="34" charset="0"/>
                      </a:endParaRPr>
                    </a:p>
                  </a:txBody>
                  <a:tcPr marL="4275" marR="4275" marT="4275" marB="0" anchor="ctr"/>
                </a:tc>
                <a:tc>
                  <a:txBody>
                    <a:bodyPr/>
                    <a:lstStyle/>
                    <a:p>
                      <a:pPr algn="r" fontAlgn="b"/>
                      <a:r>
                        <a:rPr lang="en-US" sz="900" u="none" strike="noStrike">
                          <a:effectLst/>
                        </a:rPr>
                        <a:t>0.87575758</a:t>
                      </a:r>
                      <a:endParaRPr lang="en-US" sz="900" b="0" i="0" u="none" strike="noStrike">
                        <a:solidFill>
                          <a:srgbClr val="000000"/>
                        </a:solidFill>
                        <a:effectLst/>
                        <a:latin typeface="Calibri" panose="020F0502020204030204" pitchFamily="34" charset="0"/>
                      </a:endParaRPr>
                    </a:p>
                  </a:txBody>
                  <a:tcPr marL="4275" marR="4275" marT="4275" marB="0" anchor="b"/>
                </a:tc>
                <a:extLst>
                  <a:ext uri="{0D108BD9-81ED-4DB2-BD59-A6C34878D82A}">
                    <a16:rowId xmlns:a16="http://schemas.microsoft.com/office/drawing/2014/main" val="3062572346"/>
                  </a:ext>
                </a:extLst>
              </a:tr>
              <a:tr h="136778">
                <a:tc>
                  <a:txBody>
                    <a:bodyPr/>
                    <a:lstStyle/>
                    <a:p>
                      <a:pPr algn="l" fontAlgn="b"/>
                      <a:r>
                        <a:rPr lang="en-US" sz="900" u="none" strike="noStrike">
                          <a:effectLst/>
                        </a:rPr>
                        <a:t>JIB 04</a:t>
                      </a:r>
                      <a:endParaRPr lang="en-US" sz="900" b="0" i="0" u="none" strike="noStrike">
                        <a:solidFill>
                          <a:srgbClr val="000000"/>
                        </a:solidFill>
                        <a:effectLst/>
                        <a:latin typeface="Calibri" panose="020F0502020204030204" pitchFamily="34" charset="0"/>
                      </a:endParaRPr>
                    </a:p>
                  </a:txBody>
                  <a:tcPr marL="4275" marR="4275" marT="4275" marB="0" anchor="b"/>
                </a:tc>
                <a:tc>
                  <a:txBody>
                    <a:bodyPr/>
                    <a:lstStyle/>
                    <a:p>
                      <a:pPr algn="l" fontAlgn="ctr"/>
                      <a:r>
                        <a:rPr lang="en-US" sz="900" u="none" strike="noStrike">
                          <a:effectLst/>
                        </a:rPr>
                        <a:t>JMJD</a:t>
                      </a:r>
                      <a:endParaRPr lang="en-US" sz="900" b="0" i="0" u="none" strike="noStrike">
                        <a:solidFill>
                          <a:srgbClr val="000000"/>
                        </a:solidFill>
                        <a:effectLst/>
                        <a:latin typeface="Calibri" panose="020F0502020204030204" pitchFamily="34" charset="0"/>
                      </a:endParaRPr>
                    </a:p>
                  </a:txBody>
                  <a:tcPr marL="4275" marR="4275" marT="4275" marB="0" anchor="ctr"/>
                </a:tc>
                <a:tc>
                  <a:txBody>
                    <a:bodyPr/>
                    <a:lstStyle/>
                    <a:p>
                      <a:pPr algn="r" fontAlgn="b"/>
                      <a:r>
                        <a:rPr lang="en-US" sz="900" u="none" strike="noStrike">
                          <a:effectLst/>
                        </a:rPr>
                        <a:t>0.86488876</a:t>
                      </a:r>
                      <a:endParaRPr lang="en-US" sz="900" b="0" i="0" u="none" strike="noStrike">
                        <a:solidFill>
                          <a:srgbClr val="000000"/>
                        </a:solidFill>
                        <a:effectLst/>
                        <a:latin typeface="Calibri" panose="020F0502020204030204" pitchFamily="34" charset="0"/>
                      </a:endParaRPr>
                    </a:p>
                  </a:txBody>
                  <a:tcPr marL="4275" marR="4275" marT="4275" marB="0" anchor="b"/>
                </a:tc>
                <a:extLst>
                  <a:ext uri="{0D108BD9-81ED-4DB2-BD59-A6C34878D82A}">
                    <a16:rowId xmlns:a16="http://schemas.microsoft.com/office/drawing/2014/main" val="3894168338"/>
                  </a:ext>
                </a:extLst>
              </a:tr>
              <a:tr h="136778">
                <a:tc>
                  <a:txBody>
                    <a:bodyPr/>
                    <a:lstStyle/>
                    <a:p>
                      <a:pPr algn="l" fontAlgn="b"/>
                      <a:r>
                        <a:rPr lang="en-US" sz="900" u="none" strike="noStrike">
                          <a:effectLst/>
                        </a:rPr>
                        <a:t>AZ 20</a:t>
                      </a:r>
                      <a:endParaRPr lang="en-US" sz="900" b="0" i="0" u="none" strike="noStrike">
                        <a:solidFill>
                          <a:srgbClr val="000000"/>
                        </a:solidFill>
                        <a:effectLst/>
                        <a:latin typeface="Calibri" panose="020F0502020204030204" pitchFamily="34" charset="0"/>
                      </a:endParaRPr>
                    </a:p>
                  </a:txBody>
                  <a:tcPr marL="4275" marR="4275" marT="4275" marB="0" anchor="b"/>
                </a:tc>
                <a:tc>
                  <a:txBody>
                    <a:bodyPr/>
                    <a:lstStyle/>
                    <a:p>
                      <a:pPr algn="l" fontAlgn="ctr"/>
                      <a:r>
                        <a:rPr lang="en-US" sz="900" u="none" strike="noStrike">
                          <a:effectLst/>
                        </a:rPr>
                        <a:t>ATR</a:t>
                      </a:r>
                      <a:endParaRPr lang="en-US" sz="900" b="0" i="0" u="none" strike="noStrike">
                        <a:solidFill>
                          <a:srgbClr val="000000"/>
                        </a:solidFill>
                        <a:effectLst/>
                        <a:latin typeface="Calibri" panose="020F0502020204030204" pitchFamily="34" charset="0"/>
                      </a:endParaRPr>
                    </a:p>
                  </a:txBody>
                  <a:tcPr marL="4275" marR="4275" marT="4275" marB="0" anchor="ctr"/>
                </a:tc>
                <a:tc>
                  <a:txBody>
                    <a:bodyPr/>
                    <a:lstStyle/>
                    <a:p>
                      <a:pPr algn="r" fontAlgn="b"/>
                      <a:r>
                        <a:rPr lang="en-US" sz="900" u="none" strike="noStrike">
                          <a:effectLst/>
                        </a:rPr>
                        <a:t>0.86391639</a:t>
                      </a:r>
                      <a:endParaRPr lang="en-US" sz="900" b="0" i="0" u="none" strike="noStrike">
                        <a:solidFill>
                          <a:srgbClr val="000000"/>
                        </a:solidFill>
                        <a:effectLst/>
                        <a:latin typeface="Calibri" panose="020F0502020204030204" pitchFamily="34" charset="0"/>
                      </a:endParaRPr>
                    </a:p>
                  </a:txBody>
                  <a:tcPr marL="4275" marR="4275" marT="4275" marB="0" anchor="b"/>
                </a:tc>
                <a:extLst>
                  <a:ext uri="{0D108BD9-81ED-4DB2-BD59-A6C34878D82A}">
                    <a16:rowId xmlns:a16="http://schemas.microsoft.com/office/drawing/2014/main" val="3052835052"/>
                  </a:ext>
                </a:extLst>
              </a:tr>
              <a:tr h="136778">
                <a:tc>
                  <a:txBody>
                    <a:bodyPr/>
                    <a:lstStyle/>
                    <a:p>
                      <a:pPr algn="l" fontAlgn="b"/>
                      <a:r>
                        <a:rPr lang="en-US" sz="900" u="none" strike="noStrike">
                          <a:effectLst/>
                        </a:rPr>
                        <a:t>CX08005</a:t>
                      </a:r>
                      <a:endParaRPr lang="en-US" sz="900" b="0" i="0" u="none" strike="noStrike">
                        <a:solidFill>
                          <a:srgbClr val="000000"/>
                        </a:solidFill>
                        <a:effectLst/>
                        <a:latin typeface="Calibri" panose="020F0502020204030204" pitchFamily="34" charset="0"/>
                      </a:endParaRPr>
                    </a:p>
                  </a:txBody>
                  <a:tcPr marL="4275" marR="4275" marT="4275" marB="0" anchor="b"/>
                </a:tc>
                <a:tc>
                  <a:txBody>
                    <a:bodyPr/>
                    <a:lstStyle/>
                    <a:p>
                      <a:pPr algn="l" fontAlgn="ctr"/>
                      <a:r>
                        <a:rPr lang="en-US" sz="900" u="none" strike="noStrike">
                          <a:effectLst/>
                        </a:rPr>
                        <a:t>PTP1B</a:t>
                      </a:r>
                      <a:endParaRPr lang="en-US" sz="900" b="0" i="0" u="none" strike="noStrike">
                        <a:solidFill>
                          <a:srgbClr val="000000"/>
                        </a:solidFill>
                        <a:effectLst/>
                        <a:latin typeface="Calibri" panose="020F0502020204030204" pitchFamily="34" charset="0"/>
                      </a:endParaRPr>
                    </a:p>
                  </a:txBody>
                  <a:tcPr marL="4275" marR="4275" marT="4275" marB="0" anchor="ctr"/>
                </a:tc>
                <a:tc>
                  <a:txBody>
                    <a:bodyPr/>
                    <a:lstStyle/>
                    <a:p>
                      <a:pPr algn="r" fontAlgn="b"/>
                      <a:r>
                        <a:rPr lang="en-US" sz="900" u="none" strike="noStrike">
                          <a:effectLst/>
                        </a:rPr>
                        <a:t>0.86299641</a:t>
                      </a:r>
                      <a:endParaRPr lang="en-US" sz="900" b="0" i="0" u="none" strike="noStrike">
                        <a:solidFill>
                          <a:srgbClr val="000000"/>
                        </a:solidFill>
                        <a:effectLst/>
                        <a:latin typeface="Calibri" panose="020F0502020204030204" pitchFamily="34" charset="0"/>
                      </a:endParaRPr>
                    </a:p>
                  </a:txBody>
                  <a:tcPr marL="4275" marR="4275" marT="4275" marB="0" anchor="b"/>
                </a:tc>
                <a:extLst>
                  <a:ext uri="{0D108BD9-81ED-4DB2-BD59-A6C34878D82A}">
                    <a16:rowId xmlns:a16="http://schemas.microsoft.com/office/drawing/2014/main" val="459549489"/>
                  </a:ext>
                </a:extLst>
              </a:tr>
              <a:tr h="269422">
                <a:tc>
                  <a:txBody>
                    <a:bodyPr/>
                    <a:lstStyle/>
                    <a:p>
                      <a:pPr algn="l" fontAlgn="b"/>
                      <a:r>
                        <a:rPr lang="en-US" sz="900" u="none" strike="noStrike">
                          <a:effectLst/>
                        </a:rPr>
                        <a:t>Alexidine dihydrochloride</a:t>
                      </a:r>
                      <a:endParaRPr lang="en-US" sz="900" b="0" i="0" u="none" strike="noStrike">
                        <a:solidFill>
                          <a:srgbClr val="000000"/>
                        </a:solidFill>
                        <a:effectLst/>
                        <a:latin typeface="Calibri" panose="020F0502020204030204" pitchFamily="34" charset="0"/>
                      </a:endParaRPr>
                    </a:p>
                  </a:txBody>
                  <a:tcPr marL="4275" marR="4275" marT="4275" marB="0" anchor="b"/>
                </a:tc>
                <a:tc>
                  <a:txBody>
                    <a:bodyPr/>
                    <a:lstStyle/>
                    <a:p>
                      <a:pPr algn="l" fontAlgn="ctr"/>
                      <a:r>
                        <a:rPr lang="en-US" sz="900" u="none" strike="noStrike">
                          <a:effectLst/>
                        </a:rPr>
                        <a:t>PTPMT1</a:t>
                      </a:r>
                      <a:endParaRPr lang="en-US" sz="900" b="0" i="0" u="none" strike="noStrike">
                        <a:solidFill>
                          <a:srgbClr val="000000"/>
                        </a:solidFill>
                        <a:effectLst/>
                        <a:latin typeface="Calibri" panose="020F0502020204030204" pitchFamily="34" charset="0"/>
                      </a:endParaRPr>
                    </a:p>
                  </a:txBody>
                  <a:tcPr marL="4275" marR="4275" marT="4275" marB="0" anchor="ctr"/>
                </a:tc>
                <a:tc>
                  <a:txBody>
                    <a:bodyPr/>
                    <a:lstStyle/>
                    <a:p>
                      <a:pPr algn="r" fontAlgn="b"/>
                      <a:r>
                        <a:rPr lang="en-US" sz="900" u="none" strike="noStrike">
                          <a:effectLst/>
                        </a:rPr>
                        <a:t>0.86279162</a:t>
                      </a:r>
                      <a:endParaRPr lang="en-US" sz="900" b="0" i="0" u="none" strike="noStrike">
                        <a:solidFill>
                          <a:srgbClr val="000000"/>
                        </a:solidFill>
                        <a:effectLst/>
                        <a:latin typeface="Calibri" panose="020F0502020204030204" pitchFamily="34" charset="0"/>
                      </a:endParaRPr>
                    </a:p>
                  </a:txBody>
                  <a:tcPr marL="4275" marR="4275" marT="4275" marB="0" anchor="b"/>
                </a:tc>
                <a:extLst>
                  <a:ext uri="{0D108BD9-81ED-4DB2-BD59-A6C34878D82A}">
                    <a16:rowId xmlns:a16="http://schemas.microsoft.com/office/drawing/2014/main" val="4161320334"/>
                  </a:ext>
                </a:extLst>
              </a:tr>
              <a:tr h="136778">
                <a:tc>
                  <a:txBody>
                    <a:bodyPr/>
                    <a:lstStyle/>
                    <a:p>
                      <a:pPr algn="l" fontAlgn="b"/>
                      <a:r>
                        <a:rPr lang="en-US" sz="900" u="none" strike="noStrike">
                          <a:effectLst/>
                        </a:rPr>
                        <a:t>P 22077</a:t>
                      </a:r>
                      <a:endParaRPr lang="en-US" sz="900" b="0" i="0" u="none" strike="noStrike">
                        <a:solidFill>
                          <a:srgbClr val="000000"/>
                        </a:solidFill>
                        <a:effectLst/>
                        <a:latin typeface="Calibri" panose="020F0502020204030204" pitchFamily="34" charset="0"/>
                      </a:endParaRPr>
                    </a:p>
                  </a:txBody>
                  <a:tcPr marL="4275" marR="4275" marT="4275" marB="0" anchor="b"/>
                </a:tc>
                <a:tc>
                  <a:txBody>
                    <a:bodyPr/>
                    <a:lstStyle/>
                    <a:p>
                      <a:pPr algn="l" fontAlgn="ctr"/>
                      <a:r>
                        <a:rPr lang="en-US" sz="900" u="none" strike="noStrike">
                          <a:effectLst/>
                        </a:rPr>
                        <a:t>USP7</a:t>
                      </a:r>
                      <a:endParaRPr lang="en-US" sz="900" b="0" i="0" u="none" strike="noStrike">
                        <a:solidFill>
                          <a:srgbClr val="000000"/>
                        </a:solidFill>
                        <a:effectLst/>
                        <a:latin typeface="Calibri" panose="020F0502020204030204" pitchFamily="34" charset="0"/>
                      </a:endParaRPr>
                    </a:p>
                  </a:txBody>
                  <a:tcPr marL="4275" marR="4275" marT="4275" marB="0" anchor="ctr"/>
                </a:tc>
                <a:tc>
                  <a:txBody>
                    <a:bodyPr/>
                    <a:lstStyle/>
                    <a:p>
                      <a:pPr algn="r" fontAlgn="b"/>
                      <a:r>
                        <a:rPr lang="en-US" sz="900" u="none" strike="noStrike">
                          <a:effectLst/>
                        </a:rPr>
                        <a:t>0.86198137</a:t>
                      </a:r>
                      <a:endParaRPr lang="en-US" sz="900" b="0" i="0" u="none" strike="noStrike">
                        <a:solidFill>
                          <a:srgbClr val="000000"/>
                        </a:solidFill>
                        <a:effectLst/>
                        <a:latin typeface="Calibri" panose="020F0502020204030204" pitchFamily="34" charset="0"/>
                      </a:endParaRPr>
                    </a:p>
                  </a:txBody>
                  <a:tcPr marL="4275" marR="4275" marT="4275" marB="0" anchor="b"/>
                </a:tc>
                <a:extLst>
                  <a:ext uri="{0D108BD9-81ED-4DB2-BD59-A6C34878D82A}">
                    <a16:rowId xmlns:a16="http://schemas.microsoft.com/office/drawing/2014/main" val="3723687999"/>
                  </a:ext>
                </a:extLst>
              </a:tr>
              <a:tr h="136778">
                <a:tc>
                  <a:txBody>
                    <a:bodyPr/>
                    <a:lstStyle/>
                    <a:p>
                      <a:pPr algn="l" fontAlgn="b"/>
                      <a:r>
                        <a:rPr lang="en-US" sz="900" u="none" strike="noStrike">
                          <a:effectLst/>
                        </a:rPr>
                        <a:t>BIX 01294</a:t>
                      </a:r>
                      <a:endParaRPr lang="en-US" sz="900" b="0" i="0" u="none" strike="noStrike">
                        <a:solidFill>
                          <a:srgbClr val="000000"/>
                        </a:solidFill>
                        <a:effectLst/>
                        <a:latin typeface="Calibri" panose="020F0502020204030204" pitchFamily="34" charset="0"/>
                      </a:endParaRPr>
                    </a:p>
                  </a:txBody>
                  <a:tcPr marL="4275" marR="4275" marT="4275" marB="0" anchor="b"/>
                </a:tc>
                <a:tc>
                  <a:txBody>
                    <a:bodyPr/>
                    <a:lstStyle/>
                    <a:p>
                      <a:pPr algn="l" fontAlgn="ctr"/>
                      <a:r>
                        <a:rPr lang="en-US" sz="900" u="none" strike="noStrike">
                          <a:effectLst/>
                        </a:rPr>
                        <a:t>G9a/GLP</a:t>
                      </a:r>
                      <a:endParaRPr lang="en-US" sz="900" b="0" i="0" u="none" strike="noStrike">
                        <a:solidFill>
                          <a:srgbClr val="000000"/>
                        </a:solidFill>
                        <a:effectLst/>
                        <a:latin typeface="Calibri" panose="020F0502020204030204" pitchFamily="34" charset="0"/>
                      </a:endParaRPr>
                    </a:p>
                  </a:txBody>
                  <a:tcPr marL="4275" marR="4275" marT="4275" marB="0" anchor="ctr"/>
                </a:tc>
                <a:tc>
                  <a:txBody>
                    <a:bodyPr/>
                    <a:lstStyle/>
                    <a:p>
                      <a:pPr algn="r" fontAlgn="b"/>
                      <a:r>
                        <a:rPr lang="en-US" sz="900" u="none" strike="noStrike">
                          <a:effectLst/>
                        </a:rPr>
                        <a:t>0.86075577</a:t>
                      </a:r>
                      <a:endParaRPr lang="en-US" sz="900" b="0" i="0" u="none" strike="noStrike">
                        <a:solidFill>
                          <a:srgbClr val="000000"/>
                        </a:solidFill>
                        <a:effectLst/>
                        <a:latin typeface="Calibri" panose="020F0502020204030204" pitchFamily="34" charset="0"/>
                      </a:endParaRPr>
                    </a:p>
                  </a:txBody>
                  <a:tcPr marL="4275" marR="4275" marT="4275" marB="0" anchor="b"/>
                </a:tc>
                <a:extLst>
                  <a:ext uri="{0D108BD9-81ED-4DB2-BD59-A6C34878D82A}">
                    <a16:rowId xmlns:a16="http://schemas.microsoft.com/office/drawing/2014/main" val="3535751107"/>
                  </a:ext>
                </a:extLst>
              </a:tr>
              <a:tr h="136778">
                <a:tc>
                  <a:txBody>
                    <a:bodyPr/>
                    <a:lstStyle/>
                    <a:p>
                      <a:pPr algn="l" fontAlgn="b"/>
                      <a:r>
                        <a:rPr lang="en-US" sz="900" u="none" strike="noStrike">
                          <a:effectLst/>
                        </a:rPr>
                        <a:t>Ryuvidine</a:t>
                      </a:r>
                      <a:endParaRPr lang="en-US" sz="900" b="0" i="0" u="none" strike="noStrike">
                        <a:solidFill>
                          <a:srgbClr val="000000"/>
                        </a:solidFill>
                        <a:effectLst/>
                        <a:latin typeface="Calibri" panose="020F0502020204030204" pitchFamily="34" charset="0"/>
                      </a:endParaRPr>
                    </a:p>
                  </a:txBody>
                  <a:tcPr marL="4275" marR="4275" marT="4275" marB="0" anchor="b"/>
                </a:tc>
                <a:tc>
                  <a:txBody>
                    <a:bodyPr/>
                    <a:lstStyle/>
                    <a:p>
                      <a:pPr algn="l" fontAlgn="ctr"/>
                      <a:r>
                        <a:rPr lang="en-US" sz="900" u="none" strike="noStrike">
                          <a:effectLst/>
                        </a:rPr>
                        <a:t>SETD8</a:t>
                      </a:r>
                      <a:endParaRPr lang="en-US" sz="900" b="0" i="0" u="none" strike="noStrike">
                        <a:solidFill>
                          <a:srgbClr val="000000"/>
                        </a:solidFill>
                        <a:effectLst/>
                        <a:latin typeface="Calibri" panose="020F0502020204030204" pitchFamily="34" charset="0"/>
                      </a:endParaRPr>
                    </a:p>
                  </a:txBody>
                  <a:tcPr marL="4275" marR="4275" marT="4275" marB="0" anchor="ctr"/>
                </a:tc>
                <a:tc>
                  <a:txBody>
                    <a:bodyPr/>
                    <a:lstStyle/>
                    <a:p>
                      <a:pPr algn="r" fontAlgn="b"/>
                      <a:r>
                        <a:rPr lang="en-US" sz="900" u="none" strike="noStrike">
                          <a:effectLst/>
                        </a:rPr>
                        <a:t>0.86074465</a:t>
                      </a:r>
                      <a:endParaRPr lang="en-US" sz="900" b="0" i="0" u="none" strike="noStrike">
                        <a:solidFill>
                          <a:srgbClr val="000000"/>
                        </a:solidFill>
                        <a:effectLst/>
                        <a:latin typeface="Calibri" panose="020F0502020204030204" pitchFamily="34" charset="0"/>
                      </a:endParaRPr>
                    </a:p>
                  </a:txBody>
                  <a:tcPr marL="4275" marR="4275" marT="4275" marB="0" anchor="b"/>
                </a:tc>
                <a:extLst>
                  <a:ext uri="{0D108BD9-81ED-4DB2-BD59-A6C34878D82A}">
                    <a16:rowId xmlns:a16="http://schemas.microsoft.com/office/drawing/2014/main" val="2820473796"/>
                  </a:ext>
                </a:extLst>
              </a:tr>
              <a:tr h="229540">
                <a:tc>
                  <a:txBody>
                    <a:bodyPr/>
                    <a:lstStyle/>
                    <a:p>
                      <a:pPr algn="l" fontAlgn="b"/>
                      <a:r>
                        <a:rPr lang="en-US" sz="900" u="none" strike="noStrike">
                          <a:effectLst/>
                        </a:rPr>
                        <a:t>Temozolomide</a:t>
                      </a:r>
                      <a:endParaRPr lang="en-US" sz="900" b="0" i="0" u="none" strike="noStrike">
                        <a:solidFill>
                          <a:srgbClr val="000000"/>
                        </a:solidFill>
                        <a:effectLst/>
                        <a:latin typeface="Calibri" panose="020F0502020204030204" pitchFamily="34" charset="0"/>
                      </a:endParaRPr>
                    </a:p>
                  </a:txBody>
                  <a:tcPr marL="4275" marR="4275" marT="4275" marB="0" anchor="b"/>
                </a:tc>
                <a:tc>
                  <a:txBody>
                    <a:bodyPr/>
                    <a:lstStyle/>
                    <a:p>
                      <a:pPr algn="l" fontAlgn="ctr"/>
                      <a:r>
                        <a:rPr lang="en-US" sz="900" u="none" strike="noStrike">
                          <a:effectLst/>
                        </a:rPr>
                        <a:t>DNA</a:t>
                      </a:r>
                      <a:endParaRPr lang="en-US" sz="900" b="0" i="0" u="none" strike="noStrike">
                        <a:solidFill>
                          <a:srgbClr val="000000"/>
                        </a:solidFill>
                        <a:effectLst/>
                        <a:latin typeface="Calibri" panose="020F0502020204030204" pitchFamily="34" charset="0"/>
                      </a:endParaRPr>
                    </a:p>
                  </a:txBody>
                  <a:tcPr marL="4275" marR="4275" marT="4275" marB="0" anchor="ctr"/>
                </a:tc>
                <a:tc>
                  <a:txBody>
                    <a:bodyPr/>
                    <a:lstStyle/>
                    <a:p>
                      <a:pPr algn="r" fontAlgn="b"/>
                      <a:r>
                        <a:rPr lang="en-US" sz="900" u="none" strike="noStrike">
                          <a:effectLst/>
                        </a:rPr>
                        <a:t>0.8594559</a:t>
                      </a:r>
                      <a:endParaRPr lang="en-US" sz="900" b="0" i="0" u="none" strike="noStrike">
                        <a:solidFill>
                          <a:srgbClr val="000000"/>
                        </a:solidFill>
                        <a:effectLst/>
                        <a:latin typeface="Calibri" panose="020F0502020204030204" pitchFamily="34" charset="0"/>
                      </a:endParaRPr>
                    </a:p>
                  </a:txBody>
                  <a:tcPr marL="4275" marR="4275" marT="4275" marB="0" anchor="b"/>
                </a:tc>
                <a:extLst>
                  <a:ext uri="{0D108BD9-81ED-4DB2-BD59-A6C34878D82A}">
                    <a16:rowId xmlns:a16="http://schemas.microsoft.com/office/drawing/2014/main" val="541457127"/>
                  </a:ext>
                </a:extLst>
              </a:tr>
              <a:tr h="295163">
                <a:tc>
                  <a:txBody>
                    <a:bodyPr/>
                    <a:lstStyle/>
                    <a:p>
                      <a:pPr algn="l" fontAlgn="b"/>
                      <a:r>
                        <a:rPr lang="en-US" sz="900" u="none" strike="noStrike" dirty="0">
                          <a:effectLst/>
                        </a:rPr>
                        <a:t>(-)-JQ1</a:t>
                      </a:r>
                      <a:endParaRPr lang="en-US" sz="900" b="0" i="0" u="none" strike="noStrike" dirty="0">
                        <a:solidFill>
                          <a:srgbClr val="000000"/>
                        </a:solidFill>
                        <a:effectLst/>
                        <a:latin typeface="Calibri" panose="020F0502020204030204" pitchFamily="34" charset="0"/>
                      </a:endParaRPr>
                    </a:p>
                  </a:txBody>
                  <a:tcPr marL="4275" marR="4275" marT="4275" marB="0" anchor="b"/>
                </a:tc>
                <a:tc>
                  <a:txBody>
                    <a:bodyPr/>
                    <a:lstStyle/>
                    <a:p>
                      <a:pPr algn="l" fontAlgn="ctr"/>
                      <a:r>
                        <a:rPr lang="en-US" sz="900" u="none" strike="noStrike" dirty="0">
                          <a:effectLst/>
                        </a:rPr>
                        <a:t>Inactive control </a:t>
                      </a:r>
                      <a:endParaRPr lang="en-US" sz="900" b="0" i="1" u="none" strike="noStrike" dirty="0">
                        <a:solidFill>
                          <a:srgbClr val="000000"/>
                        </a:solidFill>
                        <a:effectLst/>
                        <a:latin typeface="Calibri" panose="020F0502020204030204" pitchFamily="34" charset="0"/>
                      </a:endParaRPr>
                    </a:p>
                  </a:txBody>
                  <a:tcPr marL="4275" marR="4275" marT="4275" marB="0" anchor="ctr"/>
                </a:tc>
                <a:tc>
                  <a:txBody>
                    <a:bodyPr/>
                    <a:lstStyle/>
                    <a:p>
                      <a:pPr algn="r" fontAlgn="b"/>
                      <a:r>
                        <a:rPr lang="en-US" sz="900" u="none" strike="noStrike">
                          <a:effectLst/>
                        </a:rPr>
                        <a:t>0.85907003</a:t>
                      </a:r>
                      <a:endParaRPr lang="en-US" sz="900" b="0" i="0" u="none" strike="noStrike">
                        <a:solidFill>
                          <a:srgbClr val="000000"/>
                        </a:solidFill>
                        <a:effectLst/>
                        <a:latin typeface="Calibri" panose="020F0502020204030204" pitchFamily="34" charset="0"/>
                      </a:endParaRPr>
                    </a:p>
                  </a:txBody>
                  <a:tcPr marL="4275" marR="4275" marT="4275" marB="0" anchor="b"/>
                </a:tc>
                <a:extLst>
                  <a:ext uri="{0D108BD9-81ED-4DB2-BD59-A6C34878D82A}">
                    <a16:rowId xmlns:a16="http://schemas.microsoft.com/office/drawing/2014/main" val="2413418476"/>
                  </a:ext>
                </a:extLst>
              </a:tr>
              <a:tr h="242248">
                <a:tc>
                  <a:txBody>
                    <a:bodyPr/>
                    <a:lstStyle/>
                    <a:p>
                      <a:pPr algn="l" fontAlgn="b"/>
                      <a:r>
                        <a:rPr lang="en-US" sz="900" u="none" strike="noStrike">
                          <a:effectLst/>
                        </a:rPr>
                        <a:t>RN 1 dihydrochloride</a:t>
                      </a:r>
                      <a:endParaRPr lang="en-US" sz="900" b="0" i="0" u="none" strike="noStrike">
                        <a:solidFill>
                          <a:srgbClr val="000000"/>
                        </a:solidFill>
                        <a:effectLst/>
                        <a:latin typeface="Calibri" panose="020F0502020204030204" pitchFamily="34" charset="0"/>
                      </a:endParaRPr>
                    </a:p>
                  </a:txBody>
                  <a:tcPr marL="4275" marR="4275" marT="4275" marB="0" anchor="b"/>
                </a:tc>
                <a:tc>
                  <a:txBody>
                    <a:bodyPr/>
                    <a:lstStyle/>
                    <a:p>
                      <a:pPr algn="l" fontAlgn="ctr"/>
                      <a:r>
                        <a:rPr lang="en-US" sz="900" u="none" strike="noStrike" dirty="0">
                          <a:effectLst/>
                        </a:rPr>
                        <a:t>LSD1</a:t>
                      </a:r>
                      <a:endParaRPr lang="en-US" sz="900" b="0" i="0" u="none" strike="noStrike" dirty="0">
                        <a:solidFill>
                          <a:srgbClr val="000000"/>
                        </a:solidFill>
                        <a:effectLst/>
                        <a:latin typeface="Calibri" panose="020F0502020204030204" pitchFamily="34" charset="0"/>
                      </a:endParaRPr>
                    </a:p>
                  </a:txBody>
                  <a:tcPr marL="4275" marR="4275" marT="4275" marB="0" anchor="ctr"/>
                </a:tc>
                <a:tc>
                  <a:txBody>
                    <a:bodyPr/>
                    <a:lstStyle/>
                    <a:p>
                      <a:pPr algn="r" fontAlgn="b"/>
                      <a:r>
                        <a:rPr lang="en-US" sz="900" u="none" strike="noStrike" dirty="0">
                          <a:effectLst/>
                        </a:rPr>
                        <a:t>0.85818713</a:t>
                      </a:r>
                      <a:endParaRPr lang="en-US" sz="900" b="0" i="0" u="none" strike="noStrike" dirty="0">
                        <a:solidFill>
                          <a:srgbClr val="000000"/>
                        </a:solidFill>
                        <a:effectLst/>
                        <a:latin typeface="Calibri" panose="020F0502020204030204" pitchFamily="34" charset="0"/>
                      </a:endParaRPr>
                    </a:p>
                  </a:txBody>
                  <a:tcPr marL="4275" marR="4275" marT="4275" marB="0" anchor="b"/>
                </a:tc>
                <a:extLst>
                  <a:ext uri="{0D108BD9-81ED-4DB2-BD59-A6C34878D82A}">
                    <a16:rowId xmlns:a16="http://schemas.microsoft.com/office/drawing/2014/main" val="201003775"/>
                  </a:ext>
                </a:extLst>
              </a:tr>
              <a:tr h="162877">
                <a:tc>
                  <a:txBody>
                    <a:bodyPr/>
                    <a:lstStyle/>
                    <a:p>
                      <a:pPr algn="l" fontAlgn="b"/>
                      <a:r>
                        <a:rPr lang="en-US" sz="900" u="none" strike="noStrike">
                          <a:effectLst/>
                        </a:rPr>
                        <a:t>5-Azacytidine</a:t>
                      </a:r>
                      <a:endParaRPr lang="en-US" sz="900" b="0" i="0" u="none" strike="noStrike">
                        <a:solidFill>
                          <a:srgbClr val="000000"/>
                        </a:solidFill>
                        <a:effectLst/>
                        <a:latin typeface="Calibri" panose="020F0502020204030204" pitchFamily="34" charset="0"/>
                      </a:endParaRPr>
                    </a:p>
                  </a:txBody>
                  <a:tcPr marL="4275" marR="4275" marT="4275" marB="0" anchor="b"/>
                </a:tc>
                <a:tc>
                  <a:txBody>
                    <a:bodyPr/>
                    <a:lstStyle/>
                    <a:p>
                      <a:pPr algn="l" fontAlgn="ctr"/>
                      <a:r>
                        <a:rPr lang="en-US" sz="900" u="none" strike="noStrike">
                          <a:effectLst/>
                        </a:rPr>
                        <a:t>DNMT</a:t>
                      </a:r>
                      <a:endParaRPr lang="en-US" sz="900" b="0" i="0" u="none" strike="noStrike">
                        <a:solidFill>
                          <a:srgbClr val="000000"/>
                        </a:solidFill>
                        <a:effectLst/>
                        <a:latin typeface="Calibri" panose="020F0502020204030204" pitchFamily="34" charset="0"/>
                      </a:endParaRPr>
                    </a:p>
                  </a:txBody>
                  <a:tcPr marL="4275" marR="4275" marT="4275" marB="0" anchor="ctr"/>
                </a:tc>
                <a:tc>
                  <a:txBody>
                    <a:bodyPr/>
                    <a:lstStyle/>
                    <a:p>
                      <a:pPr algn="r" fontAlgn="b"/>
                      <a:r>
                        <a:rPr lang="en-US" sz="900" u="none" strike="noStrike">
                          <a:effectLst/>
                        </a:rPr>
                        <a:t>0.85808673</a:t>
                      </a:r>
                      <a:endParaRPr lang="en-US" sz="900" b="0" i="0" u="none" strike="noStrike">
                        <a:solidFill>
                          <a:srgbClr val="000000"/>
                        </a:solidFill>
                        <a:effectLst/>
                        <a:latin typeface="Calibri" panose="020F0502020204030204" pitchFamily="34" charset="0"/>
                      </a:endParaRPr>
                    </a:p>
                  </a:txBody>
                  <a:tcPr marL="4275" marR="4275" marT="4275" marB="0" anchor="b"/>
                </a:tc>
                <a:extLst>
                  <a:ext uri="{0D108BD9-81ED-4DB2-BD59-A6C34878D82A}">
                    <a16:rowId xmlns:a16="http://schemas.microsoft.com/office/drawing/2014/main" val="1188403351"/>
                  </a:ext>
                </a:extLst>
              </a:tr>
              <a:tr h="162877">
                <a:tc>
                  <a:txBody>
                    <a:bodyPr/>
                    <a:lstStyle/>
                    <a:p>
                      <a:pPr algn="l" fontAlgn="b"/>
                      <a:r>
                        <a:rPr lang="en-US" sz="900" u="none" strike="noStrike">
                          <a:effectLst/>
                        </a:rPr>
                        <a:t>VH 298</a:t>
                      </a:r>
                      <a:endParaRPr lang="en-US" sz="900" b="0" i="0" u="none" strike="noStrike">
                        <a:solidFill>
                          <a:srgbClr val="000000"/>
                        </a:solidFill>
                        <a:effectLst/>
                        <a:latin typeface="Calibri" panose="020F0502020204030204" pitchFamily="34" charset="0"/>
                      </a:endParaRPr>
                    </a:p>
                  </a:txBody>
                  <a:tcPr marL="4275" marR="4275" marT="4275" marB="0" anchor="b"/>
                </a:tc>
                <a:tc>
                  <a:txBody>
                    <a:bodyPr/>
                    <a:lstStyle/>
                    <a:p>
                      <a:pPr algn="l" fontAlgn="ctr"/>
                      <a:r>
                        <a:rPr lang="en-US" sz="900" u="none" strike="noStrike">
                          <a:effectLst/>
                        </a:rPr>
                        <a:t>E3 ubiquitin ligase VHL</a:t>
                      </a:r>
                      <a:endParaRPr lang="en-US" sz="900" b="0" i="0" u="none" strike="noStrike">
                        <a:solidFill>
                          <a:srgbClr val="000000"/>
                        </a:solidFill>
                        <a:effectLst/>
                        <a:latin typeface="Calibri" panose="020F0502020204030204" pitchFamily="34" charset="0"/>
                      </a:endParaRPr>
                    </a:p>
                  </a:txBody>
                  <a:tcPr marL="4275" marR="4275" marT="4275" marB="0" anchor="ctr"/>
                </a:tc>
                <a:tc>
                  <a:txBody>
                    <a:bodyPr/>
                    <a:lstStyle/>
                    <a:p>
                      <a:pPr algn="r" fontAlgn="b"/>
                      <a:r>
                        <a:rPr lang="en-US" sz="900" u="none" strike="noStrike">
                          <a:effectLst/>
                        </a:rPr>
                        <a:t>0.85704752</a:t>
                      </a:r>
                      <a:endParaRPr lang="en-US" sz="900" b="0" i="0" u="none" strike="noStrike">
                        <a:solidFill>
                          <a:srgbClr val="000000"/>
                        </a:solidFill>
                        <a:effectLst/>
                        <a:latin typeface="Calibri" panose="020F0502020204030204" pitchFamily="34" charset="0"/>
                      </a:endParaRPr>
                    </a:p>
                  </a:txBody>
                  <a:tcPr marL="4275" marR="4275" marT="4275" marB="0" anchor="b"/>
                </a:tc>
                <a:extLst>
                  <a:ext uri="{0D108BD9-81ED-4DB2-BD59-A6C34878D82A}">
                    <a16:rowId xmlns:a16="http://schemas.microsoft.com/office/drawing/2014/main" val="3056058185"/>
                  </a:ext>
                </a:extLst>
              </a:tr>
              <a:tr h="321620">
                <a:tc>
                  <a:txBody>
                    <a:bodyPr/>
                    <a:lstStyle/>
                    <a:p>
                      <a:pPr algn="l" fontAlgn="b"/>
                      <a:r>
                        <a:rPr lang="en-US" sz="900" u="none" strike="noStrike">
                          <a:effectLst/>
                        </a:rPr>
                        <a:t>Tranylcypromine hydrochloride</a:t>
                      </a:r>
                      <a:endParaRPr lang="en-US" sz="900" b="0" i="0" u="none" strike="noStrike">
                        <a:solidFill>
                          <a:srgbClr val="000000"/>
                        </a:solidFill>
                        <a:effectLst/>
                        <a:latin typeface="Calibri" panose="020F0502020204030204" pitchFamily="34" charset="0"/>
                      </a:endParaRPr>
                    </a:p>
                  </a:txBody>
                  <a:tcPr marL="4275" marR="4275" marT="4275" marB="0" anchor="b"/>
                </a:tc>
                <a:tc>
                  <a:txBody>
                    <a:bodyPr/>
                    <a:lstStyle/>
                    <a:p>
                      <a:pPr algn="l" fontAlgn="ctr"/>
                      <a:r>
                        <a:rPr lang="en-US" sz="900" u="none" strike="noStrike">
                          <a:effectLst/>
                        </a:rPr>
                        <a:t>LSD1</a:t>
                      </a:r>
                      <a:endParaRPr lang="en-US" sz="900" b="0" i="0" u="none" strike="noStrike">
                        <a:solidFill>
                          <a:srgbClr val="000000"/>
                        </a:solidFill>
                        <a:effectLst/>
                        <a:latin typeface="Calibri" panose="020F0502020204030204" pitchFamily="34" charset="0"/>
                      </a:endParaRPr>
                    </a:p>
                  </a:txBody>
                  <a:tcPr marL="4275" marR="4275" marT="4275" marB="0" anchor="ctr"/>
                </a:tc>
                <a:tc>
                  <a:txBody>
                    <a:bodyPr/>
                    <a:lstStyle/>
                    <a:p>
                      <a:pPr algn="r" fontAlgn="b"/>
                      <a:r>
                        <a:rPr lang="en-US" sz="900" u="none" strike="noStrike">
                          <a:effectLst/>
                        </a:rPr>
                        <a:t>0.85547051</a:t>
                      </a:r>
                      <a:endParaRPr lang="en-US" sz="900" b="0" i="0" u="none" strike="noStrike">
                        <a:solidFill>
                          <a:srgbClr val="000000"/>
                        </a:solidFill>
                        <a:effectLst/>
                        <a:latin typeface="Calibri" panose="020F0502020204030204" pitchFamily="34" charset="0"/>
                      </a:endParaRPr>
                    </a:p>
                  </a:txBody>
                  <a:tcPr marL="4275" marR="4275" marT="4275" marB="0" anchor="b"/>
                </a:tc>
                <a:extLst>
                  <a:ext uri="{0D108BD9-81ED-4DB2-BD59-A6C34878D82A}">
                    <a16:rowId xmlns:a16="http://schemas.microsoft.com/office/drawing/2014/main" val="2835326698"/>
                  </a:ext>
                </a:extLst>
              </a:tr>
              <a:tr h="242248">
                <a:tc>
                  <a:txBody>
                    <a:bodyPr/>
                    <a:lstStyle/>
                    <a:p>
                      <a:pPr algn="l" fontAlgn="b"/>
                      <a:r>
                        <a:rPr lang="en-US" sz="900" u="none" strike="noStrike">
                          <a:effectLst/>
                        </a:rPr>
                        <a:t>H 89 dihydrochloride</a:t>
                      </a:r>
                      <a:endParaRPr lang="en-US" sz="900" b="0" i="0" u="none" strike="noStrike">
                        <a:solidFill>
                          <a:srgbClr val="000000"/>
                        </a:solidFill>
                        <a:effectLst/>
                        <a:latin typeface="Calibri" panose="020F0502020204030204" pitchFamily="34" charset="0"/>
                      </a:endParaRPr>
                    </a:p>
                  </a:txBody>
                  <a:tcPr marL="4275" marR="4275" marT="4275" marB="0" anchor="b"/>
                </a:tc>
                <a:tc>
                  <a:txBody>
                    <a:bodyPr/>
                    <a:lstStyle/>
                    <a:p>
                      <a:pPr algn="l" fontAlgn="ctr"/>
                      <a:r>
                        <a:rPr lang="en-US" sz="900" u="none" strike="noStrike">
                          <a:effectLst/>
                        </a:rPr>
                        <a:t>MSK1</a:t>
                      </a:r>
                      <a:endParaRPr lang="en-US" sz="900" b="0" i="0" u="none" strike="noStrike">
                        <a:solidFill>
                          <a:srgbClr val="000000"/>
                        </a:solidFill>
                        <a:effectLst/>
                        <a:latin typeface="Calibri" panose="020F0502020204030204" pitchFamily="34" charset="0"/>
                      </a:endParaRPr>
                    </a:p>
                  </a:txBody>
                  <a:tcPr marL="4275" marR="4275" marT="4275" marB="0" anchor="ctr"/>
                </a:tc>
                <a:tc>
                  <a:txBody>
                    <a:bodyPr/>
                    <a:lstStyle/>
                    <a:p>
                      <a:pPr algn="r" fontAlgn="b"/>
                      <a:r>
                        <a:rPr lang="en-US" sz="900" u="none" strike="noStrike">
                          <a:effectLst/>
                        </a:rPr>
                        <a:t>0.85500747</a:t>
                      </a:r>
                      <a:endParaRPr lang="en-US" sz="900" b="0" i="0" u="none" strike="noStrike">
                        <a:solidFill>
                          <a:srgbClr val="000000"/>
                        </a:solidFill>
                        <a:effectLst/>
                        <a:latin typeface="Calibri" panose="020F0502020204030204" pitchFamily="34" charset="0"/>
                      </a:endParaRPr>
                    </a:p>
                  </a:txBody>
                  <a:tcPr marL="4275" marR="4275" marT="4275" marB="0" anchor="b"/>
                </a:tc>
                <a:extLst>
                  <a:ext uri="{0D108BD9-81ED-4DB2-BD59-A6C34878D82A}">
                    <a16:rowId xmlns:a16="http://schemas.microsoft.com/office/drawing/2014/main" val="3840700417"/>
                  </a:ext>
                </a:extLst>
              </a:tr>
              <a:tr h="136778">
                <a:tc>
                  <a:txBody>
                    <a:bodyPr/>
                    <a:lstStyle/>
                    <a:p>
                      <a:pPr algn="l" fontAlgn="b"/>
                      <a:r>
                        <a:rPr lang="en-US" sz="900" u="none" strike="noStrike">
                          <a:effectLst/>
                        </a:rPr>
                        <a:t>AZ 5704</a:t>
                      </a:r>
                      <a:endParaRPr lang="en-US" sz="900" b="0" i="0" u="none" strike="noStrike">
                        <a:solidFill>
                          <a:srgbClr val="000000"/>
                        </a:solidFill>
                        <a:effectLst/>
                        <a:latin typeface="Calibri" panose="020F0502020204030204" pitchFamily="34" charset="0"/>
                      </a:endParaRPr>
                    </a:p>
                  </a:txBody>
                  <a:tcPr marL="4275" marR="4275" marT="4275" marB="0" anchor="b"/>
                </a:tc>
                <a:tc>
                  <a:txBody>
                    <a:bodyPr/>
                    <a:lstStyle/>
                    <a:p>
                      <a:pPr algn="l" fontAlgn="ctr"/>
                      <a:r>
                        <a:rPr lang="en-US" sz="900" u="none" strike="noStrike">
                          <a:effectLst/>
                        </a:rPr>
                        <a:t>ATM </a:t>
                      </a:r>
                      <a:endParaRPr lang="en-US" sz="900" b="0" i="0" u="none" strike="noStrike">
                        <a:solidFill>
                          <a:srgbClr val="000000"/>
                        </a:solidFill>
                        <a:effectLst/>
                        <a:latin typeface="Calibri" panose="020F0502020204030204" pitchFamily="34" charset="0"/>
                      </a:endParaRPr>
                    </a:p>
                  </a:txBody>
                  <a:tcPr marL="4275" marR="4275" marT="4275" marB="0" anchor="ctr"/>
                </a:tc>
                <a:tc>
                  <a:txBody>
                    <a:bodyPr/>
                    <a:lstStyle/>
                    <a:p>
                      <a:pPr algn="r" fontAlgn="b"/>
                      <a:r>
                        <a:rPr lang="en-US" sz="900" u="none" strike="noStrike">
                          <a:effectLst/>
                        </a:rPr>
                        <a:t>0.85474916</a:t>
                      </a:r>
                      <a:endParaRPr lang="en-US" sz="900" b="0" i="0" u="none" strike="noStrike">
                        <a:solidFill>
                          <a:srgbClr val="000000"/>
                        </a:solidFill>
                        <a:effectLst/>
                        <a:latin typeface="Calibri" panose="020F0502020204030204" pitchFamily="34" charset="0"/>
                      </a:endParaRPr>
                    </a:p>
                  </a:txBody>
                  <a:tcPr marL="4275" marR="4275" marT="4275" marB="0" anchor="b"/>
                </a:tc>
                <a:extLst>
                  <a:ext uri="{0D108BD9-81ED-4DB2-BD59-A6C34878D82A}">
                    <a16:rowId xmlns:a16="http://schemas.microsoft.com/office/drawing/2014/main" val="1014722714"/>
                  </a:ext>
                </a:extLst>
              </a:tr>
              <a:tr h="136778">
                <a:tc>
                  <a:txBody>
                    <a:bodyPr/>
                    <a:lstStyle/>
                    <a:p>
                      <a:pPr algn="l" fontAlgn="b"/>
                      <a:r>
                        <a:rPr lang="en-US" sz="900" u="none" strike="noStrike">
                          <a:effectLst/>
                        </a:rPr>
                        <a:t>Mirin</a:t>
                      </a:r>
                      <a:endParaRPr lang="en-US" sz="900" b="0" i="0" u="none" strike="noStrike">
                        <a:solidFill>
                          <a:srgbClr val="000000"/>
                        </a:solidFill>
                        <a:effectLst/>
                        <a:latin typeface="Calibri" panose="020F0502020204030204" pitchFamily="34" charset="0"/>
                      </a:endParaRPr>
                    </a:p>
                  </a:txBody>
                  <a:tcPr marL="4275" marR="4275" marT="4275" marB="0" anchor="b"/>
                </a:tc>
                <a:tc>
                  <a:txBody>
                    <a:bodyPr/>
                    <a:lstStyle/>
                    <a:p>
                      <a:pPr algn="l" fontAlgn="ctr"/>
                      <a:r>
                        <a:rPr lang="en-US" sz="900" u="none" strike="noStrike">
                          <a:effectLst/>
                        </a:rPr>
                        <a:t>ATM/ATR</a:t>
                      </a:r>
                      <a:endParaRPr lang="en-US" sz="900" b="0" i="0" u="none" strike="noStrike">
                        <a:solidFill>
                          <a:srgbClr val="000000"/>
                        </a:solidFill>
                        <a:effectLst/>
                        <a:latin typeface="Calibri" panose="020F0502020204030204" pitchFamily="34" charset="0"/>
                      </a:endParaRPr>
                    </a:p>
                  </a:txBody>
                  <a:tcPr marL="4275" marR="4275" marT="4275" marB="0" anchor="ctr"/>
                </a:tc>
                <a:tc>
                  <a:txBody>
                    <a:bodyPr/>
                    <a:lstStyle/>
                    <a:p>
                      <a:pPr algn="r" fontAlgn="b"/>
                      <a:r>
                        <a:rPr lang="en-US" sz="900" u="none" strike="noStrike">
                          <a:effectLst/>
                        </a:rPr>
                        <a:t>0.85467346</a:t>
                      </a:r>
                      <a:endParaRPr lang="en-US" sz="900" b="0" i="0" u="none" strike="noStrike">
                        <a:solidFill>
                          <a:srgbClr val="000000"/>
                        </a:solidFill>
                        <a:effectLst/>
                        <a:latin typeface="Calibri" panose="020F0502020204030204" pitchFamily="34" charset="0"/>
                      </a:endParaRPr>
                    </a:p>
                  </a:txBody>
                  <a:tcPr marL="4275" marR="4275" marT="4275" marB="0" anchor="b"/>
                </a:tc>
                <a:extLst>
                  <a:ext uri="{0D108BD9-81ED-4DB2-BD59-A6C34878D82A}">
                    <a16:rowId xmlns:a16="http://schemas.microsoft.com/office/drawing/2014/main" val="165541396"/>
                  </a:ext>
                </a:extLst>
              </a:tr>
              <a:tr h="136778">
                <a:tc>
                  <a:txBody>
                    <a:bodyPr/>
                    <a:lstStyle/>
                    <a:p>
                      <a:pPr algn="l" fontAlgn="b"/>
                      <a:r>
                        <a:rPr lang="en-US" sz="900" u="none" strike="noStrike">
                          <a:effectLst/>
                        </a:rPr>
                        <a:t>LY 303511</a:t>
                      </a:r>
                      <a:endParaRPr lang="en-US" sz="900" b="0" i="0" u="none" strike="noStrike">
                        <a:solidFill>
                          <a:srgbClr val="000000"/>
                        </a:solidFill>
                        <a:effectLst/>
                        <a:latin typeface="Calibri" panose="020F0502020204030204" pitchFamily="34" charset="0"/>
                      </a:endParaRPr>
                    </a:p>
                  </a:txBody>
                  <a:tcPr marL="4275" marR="4275" marT="4275" marB="0" anchor="b"/>
                </a:tc>
                <a:tc>
                  <a:txBody>
                    <a:bodyPr/>
                    <a:lstStyle/>
                    <a:p>
                      <a:pPr algn="l" fontAlgn="ctr"/>
                      <a:r>
                        <a:rPr lang="en-US" sz="900" u="none" strike="noStrike">
                          <a:effectLst/>
                        </a:rPr>
                        <a:t>BET</a:t>
                      </a:r>
                      <a:endParaRPr lang="en-US" sz="900" b="0" i="0" u="none" strike="noStrike">
                        <a:solidFill>
                          <a:srgbClr val="000000"/>
                        </a:solidFill>
                        <a:effectLst/>
                        <a:latin typeface="Calibri" panose="020F0502020204030204" pitchFamily="34" charset="0"/>
                      </a:endParaRPr>
                    </a:p>
                  </a:txBody>
                  <a:tcPr marL="4275" marR="4275" marT="4275" marB="0" anchor="ctr"/>
                </a:tc>
                <a:tc>
                  <a:txBody>
                    <a:bodyPr/>
                    <a:lstStyle/>
                    <a:p>
                      <a:pPr algn="r" fontAlgn="b"/>
                      <a:r>
                        <a:rPr lang="en-US" sz="900" u="none" strike="noStrike">
                          <a:effectLst/>
                        </a:rPr>
                        <a:t>0.85067319</a:t>
                      </a:r>
                      <a:endParaRPr lang="en-US" sz="900" b="0" i="0" u="none" strike="noStrike">
                        <a:solidFill>
                          <a:srgbClr val="000000"/>
                        </a:solidFill>
                        <a:effectLst/>
                        <a:latin typeface="Calibri" panose="020F0502020204030204" pitchFamily="34" charset="0"/>
                      </a:endParaRPr>
                    </a:p>
                  </a:txBody>
                  <a:tcPr marL="4275" marR="4275" marT="4275" marB="0" anchor="b"/>
                </a:tc>
                <a:extLst>
                  <a:ext uri="{0D108BD9-81ED-4DB2-BD59-A6C34878D82A}">
                    <a16:rowId xmlns:a16="http://schemas.microsoft.com/office/drawing/2014/main" val="1416035509"/>
                  </a:ext>
                </a:extLst>
              </a:tr>
              <a:tr h="136778">
                <a:tc>
                  <a:txBody>
                    <a:bodyPr/>
                    <a:lstStyle/>
                    <a:p>
                      <a:pPr algn="l" fontAlgn="b"/>
                      <a:r>
                        <a:rPr lang="en-US" sz="900" u="none" strike="noStrike">
                          <a:effectLst/>
                        </a:rPr>
                        <a:t>S 2101</a:t>
                      </a:r>
                      <a:endParaRPr lang="en-US" sz="900" b="0" i="0" u="none" strike="noStrike">
                        <a:solidFill>
                          <a:srgbClr val="000000"/>
                        </a:solidFill>
                        <a:effectLst/>
                        <a:latin typeface="Calibri" panose="020F0502020204030204" pitchFamily="34" charset="0"/>
                      </a:endParaRPr>
                    </a:p>
                  </a:txBody>
                  <a:tcPr marL="4275" marR="4275" marT="4275" marB="0" anchor="b"/>
                </a:tc>
                <a:tc>
                  <a:txBody>
                    <a:bodyPr/>
                    <a:lstStyle/>
                    <a:p>
                      <a:pPr algn="l" fontAlgn="ctr"/>
                      <a:r>
                        <a:rPr lang="en-US" sz="900" u="none" strike="noStrike">
                          <a:effectLst/>
                        </a:rPr>
                        <a:t>LSD2</a:t>
                      </a:r>
                      <a:endParaRPr lang="en-US" sz="900" b="0" i="0" u="none" strike="noStrike">
                        <a:solidFill>
                          <a:srgbClr val="000000"/>
                        </a:solidFill>
                        <a:effectLst/>
                        <a:latin typeface="Calibri" panose="020F0502020204030204" pitchFamily="34" charset="0"/>
                      </a:endParaRPr>
                    </a:p>
                  </a:txBody>
                  <a:tcPr marL="4275" marR="4275" marT="4275" marB="0" anchor="ctr"/>
                </a:tc>
                <a:tc>
                  <a:txBody>
                    <a:bodyPr/>
                    <a:lstStyle/>
                    <a:p>
                      <a:pPr algn="r" fontAlgn="b"/>
                      <a:r>
                        <a:rPr lang="en-US" sz="900" u="none" strike="noStrike">
                          <a:effectLst/>
                        </a:rPr>
                        <a:t>0.84410087</a:t>
                      </a:r>
                      <a:endParaRPr lang="en-US" sz="900" b="0" i="0" u="none" strike="noStrike">
                        <a:solidFill>
                          <a:srgbClr val="000000"/>
                        </a:solidFill>
                        <a:effectLst/>
                        <a:latin typeface="Calibri" panose="020F0502020204030204" pitchFamily="34" charset="0"/>
                      </a:endParaRPr>
                    </a:p>
                  </a:txBody>
                  <a:tcPr marL="4275" marR="4275" marT="4275" marB="0" anchor="b"/>
                </a:tc>
                <a:extLst>
                  <a:ext uri="{0D108BD9-81ED-4DB2-BD59-A6C34878D82A}">
                    <a16:rowId xmlns:a16="http://schemas.microsoft.com/office/drawing/2014/main" val="2552908700"/>
                  </a:ext>
                </a:extLst>
              </a:tr>
              <a:tr h="136778">
                <a:tc>
                  <a:txBody>
                    <a:bodyPr/>
                    <a:lstStyle/>
                    <a:p>
                      <a:pPr algn="l" fontAlgn="b"/>
                      <a:r>
                        <a:rPr lang="en-US" sz="900" u="none" strike="noStrike">
                          <a:effectLst/>
                        </a:rPr>
                        <a:t>TP 472</a:t>
                      </a:r>
                      <a:endParaRPr lang="en-US" sz="900" b="0" i="0" u="none" strike="noStrike">
                        <a:solidFill>
                          <a:srgbClr val="000000"/>
                        </a:solidFill>
                        <a:effectLst/>
                        <a:latin typeface="Calibri" panose="020F0502020204030204" pitchFamily="34" charset="0"/>
                      </a:endParaRPr>
                    </a:p>
                  </a:txBody>
                  <a:tcPr marL="4275" marR="4275" marT="4275" marB="0" anchor="b"/>
                </a:tc>
                <a:tc>
                  <a:txBody>
                    <a:bodyPr/>
                    <a:lstStyle/>
                    <a:p>
                      <a:pPr algn="l" fontAlgn="ctr"/>
                      <a:r>
                        <a:rPr lang="en-US" sz="900" u="none" strike="noStrike">
                          <a:effectLst/>
                        </a:rPr>
                        <a:t>BRD9/7</a:t>
                      </a:r>
                      <a:endParaRPr lang="en-US" sz="900" b="0" i="0" u="none" strike="noStrike">
                        <a:solidFill>
                          <a:srgbClr val="000000"/>
                        </a:solidFill>
                        <a:effectLst/>
                        <a:latin typeface="Calibri" panose="020F0502020204030204" pitchFamily="34" charset="0"/>
                      </a:endParaRPr>
                    </a:p>
                  </a:txBody>
                  <a:tcPr marL="4275" marR="4275" marT="4275" marB="0" anchor="ctr"/>
                </a:tc>
                <a:tc>
                  <a:txBody>
                    <a:bodyPr/>
                    <a:lstStyle/>
                    <a:p>
                      <a:pPr algn="r" fontAlgn="b"/>
                      <a:r>
                        <a:rPr lang="en-US" sz="900" u="none" strike="noStrike">
                          <a:effectLst/>
                        </a:rPr>
                        <a:t>0.84173494</a:t>
                      </a:r>
                      <a:endParaRPr lang="en-US" sz="900" b="0" i="0" u="none" strike="noStrike">
                        <a:solidFill>
                          <a:srgbClr val="000000"/>
                        </a:solidFill>
                        <a:effectLst/>
                        <a:latin typeface="Calibri" panose="020F0502020204030204" pitchFamily="34" charset="0"/>
                      </a:endParaRPr>
                    </a:p>
                  </a:txBody>
                  <a:tcPr marL="4275" marR="4275" marT="4275" marB="0" anchor="b"/>
                </a:tc>
                <a:extLst>
                  <a:ext uri="{0D108BD9-81ED-4DB2-BD59-A6C34878D82A}">
                    <a16:rowId xmlns:a16="http://schemas.microsoft.com/office/drawing/2014/main" val="309065531"/>
                  </a:ext>
                </a:extLst>
              </a:tr>
              <a:tr h="136778">
                <a:tc>
                  <a:txBody>
                    <a:bodyPr/>
                    <a:lstStyle/>
                    <a:p>
                      <a:pPr algn="l" fontAlgn="b"/>
                      <a:r>
                        <a:rPr lang="en-US" sz="900" u="none" strike="noStrike">
                          <a:effectLst/>
                        </a:rPr>
                        <a:t>EPZ 015666</a:t>
                      </a:r>
                      <a:endParaRPr lang="en-US" sz="900" b="0" i="0" u="none" strike="noStrike">
                        <a:solidFill>
                          <a:srgbClr val="000000"/>
                        </a:solidFill>
                        <a:effectLst/>
                        <a:latin typeface="Calibri" panose="020F0502020204030204" pitchFamily="34" charset="0"/>
                      </a:endParaRPr>
                    </a:p>
                  </a:txBody>
                  <a:tcPr marL="4275" marR="4275" marT="4275" marB="0" anchor="b"/>
                </a:tc>
                <a:tc>
                  <a:txBody>
                    <a:bodyPr/>
                    <a:lstStyle/>
                    <a:p>
                      <a:pPr algn="l" fontAlgn="ctr"/>
                      <a:r>
                        <a:rPr lang="en-US" sz="900" u="none" strike="noStrike">
                          <a:effectLst/>
                        </a:rPr>
                        <a:t>PRMT5</a:t>
                      </a:r>
                      <a:endParaRPr lang="en-US" sz="900" b="0" i="0" u="none" strike="noStrike">
                        <a:solidFill>
                          <a:srgbClr val="000000"/>
                        </a:solidFill>
                        <a:effectLst/>
                        <a:latin typeface="Calibri" panose="020F0502020204030204" pitchFamily="34" charset="0"/>
                      </a:endParaRPr>
                    </a:p>
                  </a:txBody>
                  <a:tcPr marL="4275" marR="4275" marT="4275" marB="0" anchor="ctr"/>
                </a:tc>
                <a:tc>
                  <a:txBody>
                    <a:bodyPr/>
                    <a:lstStyle/>
                    <a:p>
                      <a:pPr algn="r" fontAlgn="b"/>
                      <a:r>
                        <a:rPr lang="en-US" sz="900" u="none" strike="noStrike">
                          <a:effectLst/>
                        </a:rPr>
                        <a:t>0.8412135</a:t>
                      </a:r>
                      <a:endParaRPr lang="en-US" sz="900" b="0" i="0" u="none" strike="noStrike">
                        <a:solidFill>
                          <a:srgbClr val="000000"/>
                        </a:solidFill>
                        <a:effectLst/>
                        <a:latin typeface="Calibri" panose="020F0502020204030204" pitchFamily="34" charset="0"/>
                      </a:endParaRPr>
                    </a:p>
                  </a:txBody>
                  <a:tcPr marL="4275" marR="4275" marT="4275" marB="0" anchor="b"/>
                </a:tc>
                <a:extLst>
                  <a:ext uri="{0D108BD9-81ED-4DB2-BD59-A6C34878D82A}">
                    <a16:rowId xmlns:a16="http://schemas.microsoft.com/office/drawing/2014/main" val="1170990135"/>
                  </a:ext>
                </a:extLst>
              </a:tr>
              <a:tr h="136778">
                <a:tc>
                  <a:txBody>
                    <a:bodyPr/>
                    <a:lstStyle/>
                    <a:p>
                      <a:pPr algn="l" fontAlgn="b"/>
                      <a:r>
                        <a:rPr lang="en-US" sz="900" u="none" strike="noStrike">
                          <a:effectLst/>
                        </a:rPr>
                        <a:t>BAY 299</a:t>
                      </a:r>
                      <a:endParaRPr lang="en-US" sz="900" b="0" i="0" u="none" strike="noStrike">
                        <a:solidFill>
                          <a:srgbClr val="000000"/>
                        </a:solidFill>
                        <a:effectLst/>
                        <a:latin typeface="Calibri" panose="020F0502020204030204" pitchFamily="34" charset="0"/>
                      </a:endParaRPr>
                    </a:p>
                  </a:txBody>
                  <a:tcPr marL="4275" marR="4275" marT="4275" marB="0" anchor="b"/>
                </a:tc>
                <a:tc>
                  <a:txBody>
                    <a:bodyPr/>
                    <a:lstStyle/>
                    <a:p>
                      <a:pPr algn="l" fontAlgn="ctr"/>
                      <a:r>
                        <a:rPr lang="en-US" sz="900" u="none" strike="noStrike">
                          <a:effectLst/>
                        </a:rPr>
                        <a:t>BRD1/TAF1</a:t>
                      </a:r>
                      <a:endParaRPr lang="en-US" sz="900" b="0" i="0" u="none" strike="noStrike">
                        <a:solidFill>
                          <a:srgbClr val="000000"/>
                        </a:solidFill>
                        <a:effectLst/>
                        <a:latin typeface="Calibri" panose="020F0502020204030204" pitchFamily="34" charset="0"/>
                      </a:endParaRPr>
                    </a:p>
                  </a:txBody>
                  <a:tcPr marL="4275" marR="4275" marT="4275" marB="0" anchor="ctr"/>
                </a:tc>
                <a:tc>
                  <a:txBody>
                    <a:bodyPr/>
                    <a:lstStyle/>
                    <a:p>
                      <a:pPr algn="r" fontAlgn="b"/>
                      <a:r>
                        <a:rPr lang="en-US" sz="900" u="none" strike="noStrike">
                          <a:effectLst/>
                        </a:rPr>
                        <a:t>0.83521068</a:t>
                      </a:r>
                      <a:endParaRPr lang="en-US" sz="900" b="0" i="0" u="none" strike="noStrike">
                        <a:solidFill>
                          <a:srgbClr val="000000"/>
                        </a:solidFill>
                        <a:effectLst/>
                        <a:latin typeface="Calibri" panose="020F0502020204030204" pitchFamily="34" charset="0"/>
                      </a:endParaRPr>
                    </a:p>
                  </a:txBody>
                  <a:tcPr marL="4275" marR="4275" marT="4275" marB="0" anchor="b"/>
                </a:tc>
                <a:extLst>
                  <a:ext uri="{0D108BD9-81ED-4DB2-BD59-A6C34878D82A}">
                    <a16:rowId xmlns:a16="http://schemas.microsoft.com/office/drawing/2014/main" val="1633858778"/>
                  </a:ext>
                </a:extLst>
              </a:tr>
              <a:tr h="136778">
                <a:tc>
                  <a:txBody>
                    <a:bodyPr/>
                    <a:lstStyle/>
                    <a:p>
                      <a:pPr algn="l" fontAlgn="b"/>
                      <a:r>
                        <a:rPr lang="en-US" sz="900" u="none" strike="noStrike">
                          <a:effectLst/>
                        </a:rPr>
                        <a:t>BAZ2-ICR</a:t>
                      </a:r>
                      <a:endParaRPr lang="en-US" sz="900" b="0" i="0" u="none" strike="noStrike">
                        <a:solidFill>
                          <a:srgbClr val="000000"/>
                        </a:solidFill>
                        <a:effectLst/>
                        <a:latin typeface="Calibri" panose="020F0502020204030204" pitchFamily="34" charset="0"/>
                      </a:endParaRPr>
                    </a:p>
                  </a:txBody>
                  <a:tcPr marL="4275" marR="4275" marT="4275" marB="0" anchor="b"/>
                </a:tc>
                <a:tc>
                  <a:txBody>
                    <a:bodyPr/>
                    <a:lstStyle/>
                    <a:p>
                      <a:pPr algn="l" fontAlgn="ctr"/>
                      <a:r>
                        <a:rPr lang="en-US" sz="900" u="none" strike="noStrike">
                          <a:effectLst/>
                        </a:rPr>
                        <a:t>BAZ2</a:t>
                      </a:r>
                      <a:endParaRPr lang="en-US" sz="900" b="0" i="0" u="none" strike="noStrike">
                        <a:solidFill>
                          <a:srgbClr val="000000"/>
                        </a:solidFill>
                        <a:effectLst/>
                        <a:latin typeface="Calibri" panose="020F0502020204030204" pitchFamily="34" charset="0"/>
                      </a:endParaRPr>
                    </a:p>
                  </a:txBody>
                  <a:tcPr marL="4275" marR="4275" marT="4275" marB="0" anchor="ctr"/>
                </a:tc>
                <a:tc>
                  <a:txBody>
                    <a:bodyPr/>
                    <a:lstStyle/>
                    <a:p>
                      <a:pPr algn="r" fontAlgn="b"/>
                      <a:r>
                        <a:rPr lang="en-US" sz="900" u="none" strike="noStrike">
                          <a:effectLst/>
                        </a:rPr>
                        <a:t>0.83383455</a:t>
                      </a:r>
                      <a:endParaRPr lang="en-US" sz="900" b="0" i="0" u="none" strike="noStrike">
                        <a:solidFill>
                          <a:srgbClr val="000000"/>
                        </a:solidFill>
                        <a:effectLst/>
                        <a:latin typeface="Calibri" panose="020F0502020204030204" pitchFamily="34" charset="0"/>
                      </a:endParaRPr>
                    </a:p>
                  </a:txBody>
                  <a:tcPr marL="4275" marR="4275" marT="4275" marB="0" anchor="b"/>
                </a:tc>
                <a:extLst>
                  <a:ext uri="{0D108BD9-81ED-4DB2-BD59-A6C34878D82A}">
                    <a16:rowId xmlns:a16="http://schemas.microsoft.com/office/drawing/2014/main" val="1726383571"/>
                  </a:ext>
                </a:extLst>
              </a:tr>
              <a:tr h="295163">
                <a:tc>
                  <a:txBody>
                    <a:bodyPr/>
                    <a:lstStyle/>
                    <a:p>
                      <a:pPr algn="l" fontAlgn="b"/>
                      <a:r>
                        <a:rPr lang="en-US" sz="900" u="none" strike="noStrike">
                          <a:effectLst/>
                        </a:rPr>
                        <a:t>GSK J2</a:t>
                      </a:r>
                      <a:endParaRPr lang="en-US" sz="900" b="0" i="0" u="none" strike="noStrike">
                        <a:solidFill>
                          <a:srgbClr val="000000"/>
                        </a:solidFill>
                        <a:effectLst/>
                        <a:latin typeface="Calibri" panose="020F0502020204030204" pitchFamily="34" charset="0"/>
                      </a:endParaRPr>
                    </a:p>
                  </a:txBody>
                  <a:tcPr marL="4275" marR="4275" marT="4275" marB="0" anchor="b"/>
                </a:tc>
                <a:tc>
                  <a:txBody>
                    <a:bodyPr/>
                    <a:lstStyle/>
                    <a:p>
                      <a:pPr algn="l" fontAlgn="ctr"/>
                      <a:r>
                        <a:rPr lang="en-US" sz="900" u="none" strike="noStrike">
                          <a:effectLst/>
                        </a:rPr>
                        <a:t>Inactive isomer of GSK J1 (Cat. No. 4593)</a:t>
                      </a:r>
                      <a:endParaRPr lang="en-US" sz="900" b="0" i="1" u="none" strike="noStrike">
                        <a:solidFill>
                          <a:srgbClr val="000000"/>
                        </a:solidFill>
                        <a:effectLst/>
                        <a:latin typeface="Calibri" panose="020F0502020204030204" pitchFamily="34" charset="0"/>
                      </a:endParaRPr>
                    </a:p>
                  </a:txBody>
                  <a:tcPr marL="4275" marR="4275" marT="4275" marB="0" anchor="ctr"/>
                </a:tc>
                <a:tc>
                  <a:txBody>
                    <a:bodyPr/>
                    <a:lstStyle/>
                    <a:p>
                      <a:pPr algn="r" fontAlgn="b"/>
                      <a:r>
                        <a:rPr lang="en-US" sz="900" u="none" strike="noStrike">
                          <a:effectLst/>
                        </a:rPr>
                        <a:t>0.83369043</a:t>
                      </a:r>
                      <a:endParaRPr lang="en-US" sz="900" b="0" i="0" u="none" strike="noStrike">
                        <a:solidFill>
                          <a:srgbClr val="000000"/>
                        </a:solidFill>
                        <a:effectLst/>
                        <a:latin typeface="Calibri" panose="020F0502020204030204" pitchFamily="34" charset="0"/>
                      </a:endParaRPr>
                    </a:p>
                  </a:txBody>
                  <a:tcPr marL="4275" marR="4275" marT="4275" marB="0" anchor="b"/>
                </a:tc>
                <a:extLst>
                  <a:ext uri="{0D108BD9-81ED-4DB2-BD59-A6C34878D82A}">
                    <a16:rowId xmlns:a16="http://schemas.microsoft.com/office/drawing/2014/main" val="3748984020"/>
                  </a:ext>
                </a:extLst>
              </a:tr>
              <a:tr h="269422">
                <a:tc>
                  <a:txBody>
                    <a:bodyPr/>
                    <a:lstStyle/>
                    <a:p>
                      <a:pPr algn="l" fontAlgn="b"/>
                      <a:r>
                        <a:rPr lang="en-US" sz="900" u="none" strike="noStrike">
                          <a:effectLst/>
                        </a:rPr>
                        <a:t>GSK LSD 1 dihydrochloride</a:t>
                      </a:r>
                      <a:endParaRPr lang="en-US" sz="900" b="0" i="0" u="none" strike="noStrike">
                        <a:solidFill>
                          <a:srgbClr val="000000"/>
                        </a:solidFill>
                        <a:effectLst/>
                        <a:latin typeface="Calibri" panose="020F0502020204030204" pitchFamily="34" charset="0"/>
                      </a:endParaRPr>
                    </a:p>
                  </a:txBody>
                  <a:tcPr marL="4275" marR="4275" marT="4275" marB="0" anchor="b"/>
                </a:tc>
                <a:tc>
                  <a:txBody>
                    <a:bodyPr/>
                    <a:lstStyle/>
                    <a:p>
                      <a:pPr algn="l" fontAlgn="ctr"/>
                      <a:r>
                        <a:rPr lang="en-US" sz="900" u="none" strike="noStrike">
                          <a:effectLst/>
                        </a:rPr>
                        <a:t>LSD1</a:t>
                      </a:r>
                      <a:endParaRPr lang="en-US" sz="900" b="0" i="0" u="none" strike="noStrike">
                        <a:solidFill>
                          <a:srgbClr val="000000"/>
                        </a:solidFill>
                        <a:effectLst/>
                        <a:latin typeface="Calibri" panose="020F0502020204030204" pitchFamily="34" charset="0"/>
                      </a:endParaRPr>
                    </a:p>
                  </a:txBody>
                  <a:tcPr marL="4275" marR="4275" marT="4275" marB="0" anchor="ctr"/>
                </a:tc>
                <a:tc>
                  <a:txBody>
                    <a:bodyPr/>
                    <a:lstStyle/>
                    <a:p>
                      <a:pPr algn="r" fontAlgn="b"/>
                      <a:r>
                        <a:rPr lang="en-US" sz="900" u="none" strike="noStrike">
                          <a:effectLst/>
                        </a:rPr>
                        <a:t>0.82872144</a:t>
                      </a:r>
                      <a:endParaRPr lang="en-US" sz="900" b="0" i="0" u="none" strike="noStrike">
                        <a:solidFill>
                          <a:srgbClr val="000000"/>
                        </a:solidFill>
                        <a:effectLst/>
                        <a:latin typeface="Calibri" panose="020F0502020204030204" pitchFamily="34" charset="0"/>
                      </a:endParaRPr>
                    </a:p>
                  </a:txBody>
                  <a:tcPr marL="4275" marR="4275" marT="4275" marB="0" anchor="b"/>
                </a:tc>
                <a:extLst>
                  <a:ext uri="{0D108BD9-81ED-4DB2-BD59-A6C34878D82A}">
                    <a16:rowId xmlns:a16="http://schemas.microsoft.com/office/drawing/2014/main" val="2730600342"/>
                  </a:ext>
                </a:extLst>
              </a:tr>
              <a:tr h="136778">
                <a:tc>
                  <a:txBody>
                    <a:bodyPr/>
                    <a:lstStyle/>
                    <a:p>
                      <a:pPr algn="l" fontAlgn="b"/>
                      <a:r>
                        <a:rPr lang="en-US" sz="900" u="none" strike="noStrike">
                          <a:effectLst/>
                        </a:rPr>
                        <a:t>NI 57</a:t>
                      </a:r>
                      <a:endParaRPr lang="en-US" sz="900" b="0" i="0" u="none" strike="noStrike">
                        <a:solidFill>
                          <a:srgbClr val="000000"/>
                        </a:solidFill>
                        <a:effectLst/>
                        <a:latin typeface="Calibri" panose="020F0502020204030204" pitchFamily="34" charset="0"/>
                      </a:endParaRPr>
                    </a:p>
                  </a:txBody>
                  <a:tcPr marL="4275" marR="4275" marT="4275" marB="0" anchor="b"/>
                </a:tc>
                <a:tc>
                  <a:txBody>
                    <a:bodyPr/>
                    <a:lstStyle/>
                    <a:p>
                      <a:pPr algn="l" fontAlgn="ctr"/>
                      <a:r>
                        <a:rPr lang="en-US" sz="900" u="none" strike="noStrike">
                          <a:effectLst/>
                        </a:rPr>
                        <a:t>BRPF </a:t>
                      </a:r>
                      <a:endParaRPr lang="en-US" sz="900" b="0" i="0" u="none" strike="noStrike">
                        <a:solidFill>
                          <a:srgbClr val="000000"/>
                        </a:solidFill>
                        <a:effectLst/>
                        <a:latin typeface="Calibri" panose="020F0502020204030204" pitchFamily="34" charset="0"/>
                      </a:endParaRPr>
                    </a:p>
                  </a:txBody>
                  <a:tcPr marL="4275" marR="4275" marT="4275" marB="0" anchor="ctr"/>
                </a:tc>
                <a:tc>
                  <a:txBody>
                    <a:bodyPr/>
                    <a:lstStyle/>
                    <a:p>
                      <a:pPr algn="r" fontAlgn="b"/>
                      <a:r>
                        <a:rPr lang="en-US" sz="900" u="none" strike="noStrike">
                          <a:effectLst/>
                        </a:rPr>
                        <a:t>0.82822782</a:t>
                      </a:r>
                      <a:endParaRPr lang="en-US" sz="900" b="0" i="0" u="none" strike="noStrike">
                        <a:solidFill>
                          <a:srgbClr val="000000"/>
                        </a:solidFill>
                        <a:effectLst/>
                        <a:latin typeface="Calibri" panose="020F0502020204030204" pitchFamily="34" charset="0"/>
                      </a:endParaRPr>
                    </a:p>
                  </a:txBody>
                  <a:tcPr marL="4275" marR="4275" marT="4275" marB="0" anchor="b"/>
                </a:tc>
                <a:extLst>
                  <a:ext uri="{0D108BD9-81ED-4DB2-BD59-A6C34878D82A}">
                    <a16:rowId xmlns:a16="http://schemas.microsoft.com/office/drawing/2014/main" val="2665115515"/>
                  </a:ext>
                </a:extLst>
              </a:tr>
              <a:tr h="136778">
                <a:tc>
                  <a:txBody>
                    <a:bodyPr/>
                    <a:lstStyle/>
                    <a:p>
                      <a:pPr algn="l" fontAlgn="b"/>
                      <a:r>
                        <a:rPr lang="en-US" sz="900" u="none" strike="noStrike">
                          <a:effectLst/>
                        </a:rPr>
                        <a:t>TCS PIM-1 1</a:t>
                      </a:r>
                      <a:endParaRPr lang="en-US" sz="900" b="0" i="0" u="none" strike="noStrike">
                        <a:solidFill>
                          <a:srgbClr val="000000"/>
                        </a:solidFill>
                        <a:effectLst/>
                        <a:latin typeface="Calibri" panose="020F0502020204030204" pitchFamily="34" charset="0"/>
                      </a:endParaRPr>
                    </a:p>
                  </a:txBody>
                  <a:tcPr marL="4275" marR="4275" marT="4275" marB="0" anchor="b"/>
                </a:tc>
                <a:tc>
                  <a:txBody>
                    <a:bodyPr/>
                    <a:lstStyle/>
                    <a:p>
                      <a:pPr algn="l" fontAlgn="ctr"/>
                      <a:r>
                        <a:rPr lang="en-US" sz="900" u="none" strike="noStrike">
                          <a:effectLst/>
                        </a:rPr>
                        <a:t>Pim kinase</a:t>
                      </a:r>
                      <a:endParaRPr lang="en-US" sz="900" b="0" i="0" u="none" strike="noStrike">
                        <a:solidFill>
                          <a:srgbClr val="000000"/>
                        </a:solidFill>
                        <a:effectLst/>
                        <a:latin typeface="Calibri" panose="020F0502020204030204" pitchFamily="34" charset="0"/>
                      </a:endParaRPr>
                    </a:p>
                  </a:txBody>
                  <a:tcPr marL="4275" marR="4275" marT="4275" marB="0" anchor="ctr"/>
                </a:tc>
                <a:tc>
                  <a:txBody>
                    <a:bodyPr/>
                    <a:lstStyle/>
                    <a:p>
                      <a:pPr algn="r" fontAlgn="b"/>
                      <a:r>
                        <a:rPr lang="en-US" sz="900" u="none" strike="noStrike" dirty="0">
                          <a:effectLst/>
                        </a:rPr>
                        <a:t>0.8238512</a:t>
                      </a:r>
                      <a:endParaRPr lang="en-US" sz="900" b="0" i="0" u="none" strike="noStrike" dirty="0">
                        <a:solidFill>
                          <a:srgbClr val="000000"/>
                        </a:solidFill>
                        <a:effectLst/>
                        <a:latin typeface="Calibri" panose="020F0502020204030204" pitchFamily="34" charset="0"/>
                      </a:endParaRPr>
                    </a:p>
                  </a:txBody>
                  <a:tcPr marL="4275" marR="4275" marT="4275" marB="0" anchor="b"/>
                </a:tc>
                <a:extLst>
                  <a:ext uri="{0D108BD9-81ED-4DB2-BD59-A6C34878D82A}">
                    <a16:rowId xmlns:a16="http://schemas.microsoft.com/office/drawing/2014/main" val="3237290124"/>
                  </a:ext>
                </a:extLst>
              </a:tr>
            </a:tbl>
          </a:graphicData>
        </a:graphic>
      </p:graphicFrame>
      <p:graphicFrame>
        <p:nvGraphicFramePr>
          <p:cNvPr id="10" name="Table 9">
            <a:extLst>
              <a:ext uri="{FF2B5EF4-FFF2-40B4-BE49-F238E27FC236}">
                <a16:creationId xmlns:a16="http://schemas.microsoft.com/office/drawing/2014/main" id="{10B5DFD0-2EEB-C348-831D-7B24C2FFF268}"/>
              </a:ext>
            </a:extLst>
          </p:cNvPr>
          <p:cNvGraphicFramePr>
            <a:graphicFrameLocks noGrp="1"/>
          </p:cNvGraphicFramePr>
          <p:nvPr>
            <p:extLst>
              <p:ext uri="{D42A27DB-BD31-4B8C-83A1-F6EECF244321}">
                <p14:modId xmlns:p14="http://schemas.microsoft.com/office/powerpoint/2010/main" val="3628431855"/>
              </p:ext>
            </p:extLst>
          </p:nvPr>
        </p:nvGraphicFramePr>
        <p:xfrm>
          <a:off x="9788110" y="499794"/>
          <a:ext cx="2386638" cy="4351341"/>
        </p:xfrm>
        <a:graphic>
          <a:graphicData uri="http://schemas.openxmlformats.org/drawingml/2006/table">
            <a:tbl>
              <a:tblPr>
                <a:tableStyleId>{5C22544A-7EE6-4342-B048-85BDC9FD1C3A}</a:tableStyleId>
              </a:tblPr>
              <a:tblGrid>
                <a:gridCol w="795546">
                  <a:extLst>
                    <a:ext uri="{9D8B030D-6E8A-4147-A177-3AD203B41FA5}">
                      <a16:colId xmlns:a16="http://schemas.microsoft.com/office/drawing/2014/main" val="3361430123"/>
                    </a:ext>
                  </a:extLst>
                </a:gridCol>
                <a:gridCol w="795546">
                  <a:extLst>
                    <a:ext uri="{9D8B030D-6E8A-4147-A177-3AD203B41FA5}">
                      <a16:colId xmlns:a16="http://schemas.microsoft.com/office/drawing/2014/main" val="2106181262"/>
                    </a:ext>
                  </a:extLst>
                </a:gridCol>
                <a:gridCol w="795546">
                  <a:extLst>
                    <a:ext uri="{9D8B030D-6E8A-4147-A177-3AD203B41FA5}">
                      <a16:colId xmlns:a16="http://schemas.microsoft.com/office/drawing/2014/main" val="946531913"/>
                    </a:ext>
                  </a:extLst>
                </a:gridCol>
              </a:tblGrid>
              <a:tr h="175590">
                <a:tc>
                  <a:txBody>
                    <a:bodyPr/>
                    <a:lstStyle/>
                    <a:p>
                      <a:pPr algn="l" fontAlgn="b"/>
                      <a:r>
                        <a:rPr lang="en-US" sz="1000" u="none" strike="noStrike">
                          <a:effectLst/>
                        </a:rPr>
                        <a:t>Resveratrol</a:t>
                      </a:r>
                      <a:endParaRPr lang="en-US" sz="1000" b="0" i="0" u="none" strike="noStrike">
                        <a:solidFill>
                          <a:srgbClr val="000000"/>
                        </a:solidFill>
                        <a:effectLst/>
                        <a:latin typeface="Calibri" panose="020F0502020204030204" pitchFamily="34" charset="0"/>
                      </a:endParaRPr>
                    </a:p>
                  </a:txBody>
                  <a:tcPr marL="8231" marR="8231" marT="8231" marB="0" anchor="b"/>
                </a:tc>
                <a:tc>
                  <a:txBody>
                    <a:bodyPr/>
                    <a:lstStyle/>
                    <a:p>
                      <a:pPr algn="l" fontAlgn="ctr"/>
                      <a:r>
                        <a:rPr lang="en-US" sz="1000" u="none" strike="noStrike">
                          <a:effectLst/>
                        </a:rPr>
                        <a:t>SIRT1</a:t>
                      </a:r>
                      <a:endParaRPr lang="en-US" sz="1000" b="0" i="0" u="none" strike="noStrike">
                        <a:solidFill>
                          <a:srgbClr val="000000"/>
                        </a:solidFill>
                        <a:effectLst/>
                        <a:latin typeface="Calibri" panose="020F0502020204030204" pitchFamily="34" charset="0"/>
                      </a:endParaRPr>
                    </a:p>
                  </a:txBody>
                  <a:tcPr marL="8231" marR="8231" marT="8231" marB="0" anchor="ctr"/>
                </a:tc>
                <a:tc>
                  <a:txBody>
                    <a:bodyPr/>
                    <a:lstStyle/>
                    <a:p>
                      <a:pPr algn="r" fontAlgn="b"/>
                      <a:r>
                        <a:rPr lang="en-US" sz="1000" u="none" strike="noStrike">
                          <a:effectLst/>
                        </a:rPr>
                        <a:t>0.82360149</a:t>
                      </a:r>
                      <a:endParaRPr lang="en-US" sz="1000" b="0" i="0" u="none" strike="noStrike">
                        <a:solidFill>
                          <a:srgbClr val="000000"/>
                        </a:solidFill>
                        <a:effectLst/>
                        <a:latin typeface="Calibri" panose="020F0502020204030204" pitchFamily="34" charset="0"/>
                      </a:endParaRPr>
                    </a:p>
                  </a:txBody>
                  <a:tcPr marL="8231" marR="8231" marT="8231" marB="0" anchor="b"/>
                </a:tc>
                <a:extLst>
                  <a:ext uri="{0D108BD9-81ED-4DB2-BD59-A6C34878D82A}">
                    <a16:rowId xmlns:a16="http://schemas.microsoft.com/office/drawing/2014/main" val="4122876040"/>
                  </a:ext>
                </a:extLst>
              </a:tr>
              <a:tr h="482324">
                <a:tc>
                  <a:txBody>
                    <a:bodyPr/>
                    <a:lstStyle/>
                    <a:p>
                      <a:pPr algn="l" fontAlgn="b"/>
                      <a:r>
                        <a:rPr lang="en-US" sz="1000" u="none" strike="noStrike">
                          <a:effectLst/>
                        </a:rPr>
                        <a:t>SB 747651A dihydrochloride</a:t>
                      </a:r>
                      <a:endParaRPr lang="en-US" sz="1000" b="0" i="0" u="none" strike="noStrike">
                        <a:solidFill>
                          <a:srgbClr val="000000"/>
                        </a:solidFill>
                        <a:effectLst/>
                        <a:latin typeface="Calibri" panose="020F0502020204030204" pitchFamily="34" charset="0"/>
                      </a:endParaRPr>
                    </a:p>
                  </a:txBody>
                  <a:tcPr marL="8231" marR="8231" marT="8231" marB="0" anchor="b"/>
                </a:tc>
                <a:tc>
                  <a:txBody>
                    <a:bodyPr/>
                    <a:lstStyle/>
                    <a:p>
                      <a:pPr algn="l" fontAlgn="ctr"/>
                      <a:r>
                        <a:rPr lang="en-US" sz="1000" u="none" strike="noStrike">
                          <a:effectLst/>
                        </a:rPr>
                        <a:t>MSK1</a:t>
                      </a:r>
                      <a:endParaRPr lang="en-US" sz="1000" b="0" i="0" u="none" strike="noStrike">
                        <a:solidFill>
                          <a:srgbClr val="000000"/>
                        </a:solidFill>
                        <a:effectLst/>
                        <a:latin typeface="Calibri" panose="020F0502020204030204" pitchFamily="34" charset="0"/>
                      </a:endParaRPr>
                    </a:p>
                  </a:txBody>
                  <a:tcPr marL="8231" marR="8231" marT="8231" marB="0" anchor="ctr"/>
                </a:tc>
                <a:tc>
                  <a:txBody>
                    <a:bodyPr/>
                    <a:lstStyle/>
                    <a:p>
                      <a:pPr algn="r" fontAlgn="b"/>
                      <a:r>
                        <a:rPr lang="en-US" sz="1000" u="none" strike="noStrike">
                          <a:effectLst/>
                        </a:rPr>
                        <a:t>0.81652877</a:t>
                      </a:r>
                      <a:endParaRPr lang="en-US" sz="1000" b="0" i="0" u="none" strike="noStrike">
                        <a:solidFill>
                          <a:srgbClr val="000000"/>
                        </a:solidFill>
                        <a:effectLst/>
                        <a:latin typeface="Calibri" panose="020F0502020204030204" pitchFamily="34" charset="0"/>
                      </a:endParaRPr>
                    </a:p>
                  </a:txBody>
                  <a:tcPr marL="8231" marR="8231" marT="8231" marB="0" anchor="b"/>
                </a:tc>
                <a:extLst>
                  <a:ext uri="{0D108BD9-81ED-4DB2-BD59-A6C34878D82A}">
                    <a16:rowId xmlns:a16="http://schemas.microsoft.com/office/drawing/2014/main" val="762430586"/>
                  </a:ext>
                </a:extLst>
              </a:tr>
              <a:tr h="175590">
                <a:tc>
                  <a:txBody>
                    <a:bodyPr/>
                    <a:lstStyle/>
                    <a:p>
                      <a:pPr algn="l" fontAlgn="b"/>
                      <a:r>
                        <a:rPr lang="en-US" sz="1000" u="none" strike="noStrike">
                          <a:effectLst/>
                        </a:rPr>
                        <a:t>TC JL 37</a:t>
                      </a:r>
                      <a:endParaRPr lang="en-US" sz="1000" b="0" i="0" u="none" strike="noStrike">
                        <a:solidFill>
                          <a:srgbClr val="000000"/>
                        </a:solidFill>
                        <a:effectLst/>
                        <a:latin typeface="Calibri" panose="020F0502020204030204" pitchFamily="34" charset="0"/>
                      </a:endParaRPr>
                    </a:p>
                  </a:txBody>
                  <a:tcPr marL="8231" marR="8231" marT="8231" marB="0" anchor="b"/>
                </a:tc>
                <a:tc>
                  <a:txBody>
                    <a:bodyPr/>
                    <a:lstStyle/>
                    <a:p>
                      <a:pPr algn="l" fontAlgn="ctr"/>
                      <a:r>
                        <a:rPr lang="en-US" sz="1000" u="none" strike="noStrike">
                          <a:effectLst/>
                        </a:rPr>
                        <a:t>TYK2</a:t>
                      </a:r>
                      <a:endParaRPr lang="en-US" sz="1000" b="0" i="0" u="none" strike="noStrike">
                        <a:solidFill>
                          <a:srgbClr val="000000"/>
                        </a:solidFill>
                        <a:effectLst/>
                        <a:latin typeface="Calibri" panose="020F0502020204030204" pitchFamily="34" charset="0"/>
                      </a:endParaRPr>
                    </a:p>
                  </a:txBody>
                  <a:tcPr marL="8231" marR="8231" marT="8231" marB="0" anchor="ctr"/>
                </a:tc>
                <a:tc>
                  <a:txBody>
                    <a:bodyPr/>
                    <a:lstStyle/>
                    <a:p>
                      <a:pPr algn="r" fontAlgn="b"/>
                      <a:r>
                        <a:rPr lang="en-US" sz="1000" u="none" strike="noStrike">
                          <a:effectLst/>
                        </a:rPr>
                        <a:t>0.81497441</a:t>
                      </a:r>
                      <a:endParaRPr lang="en-US" sz="1000" b="0" i="0" u="none" strike="noStrike">
                        <a:solidFill>
                          <a:srgbClr val="000000"/>
                        </a:solidFill>
                        <a:effectLst/>
                        <a:latin typeface="Calibri" panose="020F0502020204030204" pitchFamily="34" charset="0"/>
                      </a:endParaRPr>
                    </a:p>
                  </a:txBody>
                  <a:tcPr marL="8231" marR="8231" marT="8231" marB="0" anchor="b"/>
                </a:tc>
                <a:extLst>
                  <a:ext uri="{0D108BD9-81ED-4DB2-BD59-A6C34878D82A}">
                    <a16:rowId xmlns:a16="http://schemas.microsoft.com/office/drawing/2014/main" val="767170700"/>
                  </a:ext>
                </a:extLst>
              </a:tr>
              <a:tr h="175590">
                <a:tc>
                  <a:txBody>
                    <a:bodyPr/>
                    <a:lstStyle/>
                    <a:p>
                      <a:pPr algn="l" fontAlgn="b"/>
                      <a:r>
                        <a:rPr lang="en-US" sz="1000" u="none" strike="noStrike">
                          <a:effectLst/>
                        </a:rPr>
                        <a:t>KU 60019</a:t>
                      </a:r>
                      <a:endParaRPr lang="en-US" sz="1000" b="0" i="0" u="none" strike="noStrike">
                        <a:solidFill>
                          <a:srgbClr val="000000"/>
                        </a:solidFill>
                        <a:effectLst/>
                        <a:latin typeface="Calibri" panose="020F0502020204030204" pitchFamily="34" charset="0"/>
                      </a:endParaRPr>
                    </a:p>
                  </a:txBody>
                  <a:tcPr marL="8231" marR="8231" marT="8231" marB="0" anchor="b"/>
                </a:tc>
                <a:tc>
                  <a:txBody>
                    <a:bodyPr/>
                    <a:lstStyle/>
                    <a:p>
                      <a:pPr algn="l" fontAlgn="ctr"/>
                      <a:r>
                        <a:rPr lang="en-US" sz="1000" u="none" strike="noStrike">
                          <a:effectLst/>
                        </a:rPr>
                        <a:t>ATM/ATR</a:t>
                      </a:r>
                      <a:endParaRPr lang="en-US" sz="1000" b="0" i="0" u="none" strike="noStrike">
                        <a:solidFill>
                          <a:srgbClr val="000000"/>
                        </a:solidFill>
                        <a:effectLst/>
                        <a:latin typeface="Calibri" panose="020F0502020204030204" pitchFamily="34" charset="0"/>
                      </a:endParaRPr>
                    </a:p>
                  </a:txBody>
                  <a:tcPr marL="8231" marR="8231" marT="8231" marB="0" anchor="ctr"/>
                </a:tc>
                <a:tc>
                  <a:txBody>
                    <a:bodyPr/>
                    <a:lstStyle/>
                    <a:p>
                      <a:pPr algn="r" fontAlgn="b"/>
                      <a:r>
                        <a:rPr lang="en-US" sz="1000" u="none" strike="noStrike">
                          <a:effectLst/>
                        </a:rPr>
                        <a:t>0.81425208</a:t>
                      </a:r>
                      <a:endParaRPr lang="en-US" sz="1000" b="0" i="0" u="none" strike="noStrike">
                        <a:solidFill>
                          <a:srgbClr val="000000"/>
                        </a:solidFill>
                        <a:effectLst/>
                        <a:latin typeface="Calibri" panose="020F0502020204030204" pitchFamily="34" charset="0"/>
                      </a:endParaRPr>
                    </a:p>
                  </a:txBody>
                  <a:tcPr marL="8231" marR="8231" marT="8231" marB="0" anchor="b"/>
                </a:tc>
                <a:extLst>
                  <a:ext uri="{0D108BD9-81ED-4DB2-BD59-A6C34878D82A}">
                    <a16:rowId xmlns:a16="http://schemas.microsoft.com/office/drawing/2014/main" val="2079818357"/>
                  </a:ext>
                </a:extLst>
              </a:tr>
              <a:tr h="175590">
                <a:tc>
                  <a:txBody>
                    <a:bodyPr/>
                    <a:lstStyle/>
                    <a:p>
                      <a:pPr algn="l" fontAlgn="b"/>
                      <a:r>
                        <a:rPr lang="en-US" sz="1000" u="none" strike="noStrike">
                          <a:effectLst/>
                        </a:rPr>
                        <a:t>UNC 2327</a:t>
                      </a:r>
                      <a:endParaRPr lang="en-US" sz="1000" b="0" i="0" u="none" strike="noStrike">
                        <a:solidFill>
                          <a:srgbClr val="000000"/>
                        </a:solidFill>
                        <a:effectLst/>
                        <a:latin typeface="Calibri" panose="020F0502020204030204" pitchFamily="34" charset="0"/>
                      </a:endParaRPr>
                    </a:p>
                  </a:txBody>
                  <a:tcPr marL="8231" marR="8231" marT="8231" marB="0" anchor="b"/>
                </a:tc>
                <a:tc>
                  <a:txBody>
                    <a:bodyPr/>
                    <a:lstStyle/>
                    <a:p>
                      <a:pPr algn="l" fontAlgn="ctr"/>
                      <a:r>
                        <a:rPr lang="en-US" sz="1000" u="none" strike="noStrike">
                          <a:effectLst/>
                        </a:rPr>
                        <a:t>PRMT3</a:t>
                      </a:r>
                      <a:endParaRPr lang="en-US" sz="1000" b="0" i="0" u="none" strike="noStrike">
                        <a:solidFill>
                          <a:srgbClr val="000000"/>
                        </a:solidFill>
                        <a:effectLst/>
                        <a:latin typeface="Calibri" panose="020F0502020204030204" pitchFamily="34" charset="0"/>
                      </a:endParaRPr>
                    </a:p>
                  </a:txBody>
                  <a:tcPr marL="8231" marR="8231" marT="8231" marB="0" anchor="ctr"/>
                </a:tc>
                <a:tc>
                  <a:txBody>
                    <a:bodyPr/>
                    <a:lstStyle/>
                    <a:p>
                      <a:pPr algn="r" fontAlgn="b"/>
                      <a:r>
                        <a:rPr lang="en-US" sz="1000" u="none" strike="noStrike">
                          <a:effectLst/>
                        </a:rPr>
                        <a:t>0.8076375</a:t>
                      </a:r>
                      <a:endParaRPr lang="en-US" sz="1000" b="0" i="0" u="none" strike="noStrike">
                        <a:solidFill>
                          <a:srgbClr val="000000"/>
                        </a:solidFill>
                        <a:effectLst/>
                        <a:latin typeface="Calibri" panose="020F0502020204030204" pitchFamily="34" charset="0"/>
                      </a:endParaRPr>
                    </a:p>
                  </a:txBody>
                  <a:tcPr marL="8231" marR="8231" marT="8231" marB="0" anchor="b"/>
                </a:tc>
                <a:extLst>
                  <a:ext uri="{0D108BD9-81ED-4DB2-BD59-A6C34878D82A}">
                    <a16:rowId xmlns:a16="http://schemas.microsoft.com/office/drawing/2014/main" val="850548518"/>
                  </a:ext>
                </a:extLst>
              </a:tr>
              <a:tr h="175590">
                <a:tc>
                  <a:txBody>
                    <a:bodyPr/>
                    <a:lstStyle/>
                    <a:p>
                      <a:pPr algn="l" fontAlgn="b"/>
                      <a:r>
                        <a:rPr lang="en-US" sz="1000" u="none" strike="noStrike">
                          <a:effectLst/>
                        </a:rPr>
                        <a:t>I-BRD9</a:t>
                      </a:r>
                      <a:endParaRPr lang="en-US" sz="1000" b="0" i="0" u="none" strike="noStrike">
                        <a:solidFill>
                          <a:srgbClr val="000000"/>
                        </a:solidFill>
                        <a:effectLst/>
                        <a:latin typeface="Calibri" panose="020F0502020204030204" pitchFamily="34" charset="0"/>
                      </a:endParaRPr>
                    </a:p>
                  </a:txBody>
                  <a:tcPr marL="8231" marR="8231" marT="8231" marB="0" anchor="b"/>
                </a:tc>
                <a:tc>
                  <a:txBody>
                    <a:bodyPr/>
                    <a:lstStyle/>
                    <a:p>
                      <a:pPr algn="l" fontAlgn="ctr"/>
                      <a:r>
                        <a:rPr lang="en-US" sz="1000" u="none" strike="noStrike">
                          <a:effectLst/>
                        </a:rPr>
                        <a:t>BRD9</a:t>
                      </a:r>
                      <a:endParaRPr lang="en-US" sz="1000" b="0" i="0" u="none" strike="noStrike">
                        <a:solidFill>
                          <a:srgbClr val="000000"/>
                        </a:solidFill>
                        <a:effectLst/>
                        <a:latin typeface="Calibri" panose="020F0502020204030204" pitchFamily="34" charset="0"/>
                      </a:endParaRPr>
                    </a:p>
                  </a:txBody>
                  <a:tcPr marL="8231" marR="8231" marT="8231" marB="0" anchor="ctr"/>
                </a:tc>
                <a:tc>
                  <a:txBody>
                    <a:bodyPr/>
                    <a:lstStyle/>
                    <a:p>
                      <a:pPr algn="r" fontAlgn="b"/>
                      <a:r>
                        <a:rPr lang="en-US" sz="1000" u="none" strike="noStrike">
                          <a:effectLst/>
                        </a:rPr>
                        <a:t>0.80641373</a:t>
                      </a:r>
                      <a:endParaRPr lang="en-US" sz="1000" b="0" i="0" u="none" strike="noStrike">
                        <a:solidFill>
                          <a:srgbClr val="000000"/>
                        </a:solidFill>
                        <a:effectLst/>
                        <a:latin typeface="Calibri" panose="020F0502020204030204" pitchFamily="34" charset="0"/>
                      </a:endParaRPr>
                    </a:p>
                  </a:txBody>
                  <a:tcPr marL="8231" marR="8231" marT="8231" marB="0" anchor="b"/>
                </a:tc>
                <a:extLst>
                  <a:ext uri="{0D108BD9-81ED-4DB2-BD59-A6C34878D82A}">
                    <a16:rowId xmlns:a16="http://schemas.microsoft.com/office/drawing/2014/main" val="1506850890"/>
                  </a:ext>
                </a:extLst>
              </a:tr>
              <a:tr h="175590">
                <a:tc>
                  <a:txBody>
                    <a:bodyPr/>
                    <a:lstStyle/>
                    <a:p>
                      <a:pPr algn="l" fontAlgn="b"/>
                      <a:r>
                        <a:rPr lang="en-US" sz="1000" u="none" strike="noStrike">
                          <a:effectLst/>
                        </a:rPr>
                        <a:t>UNC 0224</a:t>
                      </a:r>
                      <a:endParaRPr lang="en-US" sz="1000" b="0" i="0" u="none" strike="noStrike">
                        <a:solidFill>
                          <a:srgbClr val="000000"/>
                        </a:solidFill>
                        <a:effectLst/>
                        <a:latin typeface="Calibri" panose="020F0502020204030204" pitchFamily="34" charset="0"/>
                      </a:endParaRPr>
                    </a:p>
                  </a:txBody>
                  <a:tcPr marL="8231" marR="8231" marT="8231" marB="0" anchor="b"/>
                </a:tc>
                <a:tc>
                  <a:txBody>
                    <a:bodyPr/>
                    <a:lstStyle/>
                    <a:p>
                      <a:pPr algn="l" fontAlgn="ctr"/>
                      <a:r>
                        <a:rPr lang="en-US" sz="1000" u="none" strike="noStrike">
                          <a:effectLst/>
                        </a:rPr>
                        <a:t>G9a/GLP</a:t>
                      </a:r>
                      <a:endParaRPr lang="en-US" sz="1000" b="0" i="0" u="none" strike="noStrike">
                        <a:solidFill>
                          <a:srgbClr val="000000"/>
                        </a:solidFill>
                        <a:effectLst/>
                        <a:latin typeface="Calibri" panose="020F0502020204030204" pitchFamily="34" charset="0"/>
                      </a:endParaRPr>
                    </a:p>
                  </a:txBody>
                  <a:tcPr marL="8231" marR="8231" marT="8231" marB="0" anchor="ctr"/>
                </a:tc>
                <a:tc>
                  <a:txBody>
                    <a:bodyPr/>
                    <a:lstStyle/>
                    <a:p>
                      <a:pPr algn="r" fontAlgn="b"/>
                      <a:r>
                        <a:rPr lang="en-US" sz="1000" u="none" strike="noStrike">
                          <a:effectLst/>
                        </a:rPr>
                        <a:t>0.80296708</a:t>
                      </a:r>
                      <a:endParaRPr lang="en-US" sz="1000" b="0" i="0" u="none" strike="noStrike">
                        <a:solidFill>
                          <a:srgbClr val="000000"/>
                        </a:solidFill>
                        <a:effectLst/>
                        <a:latin typeface="Calibri" panose="020F0502020204030204" pitchFamily="34" charset="0"/>
                      </a:endParaRPr>
                    </a:p>
                  </a:txBody>
                  <a:tcPr marL="8231" marR="8231" marT="8231" marB="0" anchor="b"/>
                </a:tc>
                <a:extLst>
                  <a:ext uri="{0D108BD9-81ED-4DB2-BD59-A6C34878D82A}">
                    <a16:rowId xmlns:a16="http://schemas.microsoft.com/office/drawing/2014/main" val="4218852638"/>
                  </a:ext>
                </a:extLst>
              </a:tr>
              <a:tr h="175590">
                <a:tc>
                  <a:txBody>
                    <a:bodyPr/>
                    <a:lstStyle/>
                    <a:p>
                      <a:pPr algn="l" fontAlgn="b"/>
                      <a:r>
                        <a:rPr lang="en-US" sz="1000" u="none" strike="noStrike">
                          <a:effectLst/>
                        </a:rPr>
                        <a:t>IOX 1</a:t>
                      </a:r>
                      <a:endParaRPr lang="en-US" sz="1000" b="0" i="0" u="none" strike="noStrike">
                        <a:solidFill>
                          <a:srgbClr val="000000"/>
                        </a:solidFill>
                        <a:effectLst/>
                        <a:latin typeface="Calibri" panose="020F0502020204030204" pitchFamily="34" charset="0"/>
                      </a:endParaRPr>
                    </a:p>
                  </a:txBody>
                  <a:tcPr marL="8231" marR="8231" marT="8231" marB="0" anchor="b"/>
                </a:tc>
                <a:tc>
                  <a:txBody>
                    <a:bodyPr/>
                    <a:lstStyle/>
                    <a:p>
                      <a:pPr algn="l" fontAlgn="ctr"/>
                      <a:r>
                        <a:rPr lang="en-US" sz="1000" u="none" strike="noStrike">
                          <a:effectLst/>
                        </a:rPr>
                        <a:t>JMJD</a:t>
                      </a:r>
                      <a:endParaRPr lang="en-US" sz="1000" b="0" i="0" u="none" strike="noStrike">
                        <a:solidFill>
                          <a:srgbClr val="000000"/>
                        </a:solidFill>
                        <a:effectLst/>
                        <a:latin typeface="Calibri" panose="020F0502020204030204" pitchFamily="34" charset="0"/>
                      </a:endParaRPr>
                    </a:p>
                  </a:txBody>
                  <a:tcPr marL="8231" marR="8231" marT="8231" marB="0" anchor="ctr"/>
                </a:tc>
                <a:tc>
                  <a:txBody>
                    <a:bodyPr/>
                    <a:lstStyle/>
                    <a:p>
                      <a:pPr algn="r" fontAlgn="b"/>
                      <a:r>
                        <a:rPr lang="en-US" sz="1000" u="none" strike="noStrike">
                          <a:effectLst/>
                        </a:rPr>
                        <a:t>0.80192021</a:t>
                      </a:r>
                      <a:endParaRPr lang="en-US" sz="1000" b="0" i="0" u="none" strike="noStrike">
                        <a:solidFill>
                          <a:srgbClr val="000000"/>
                        </a:solidFill>
                        <a:effectLst/>
                        <a:latin typeface="Calibri" panose="020F0502020204030204" pitchFamily="34" charset="0"/>
                      </a:endParaRPr>
                    </a:p>
                  </a:txBody>
                  <a:tcPr marL="8231" marR="8231" marT="8231" marB="0" anchor="b"/>
                </a:tc>
                <a:extLst>
                  <a:ext uri="{0D108BD9-81ED-4DB2-BD59-A6C34878D82A}">
                    <a16:rowId xmlns:a16="http://schemas.microsoft.com/office/drawing/2014/main" val="1645041147"/>
                  </a:ext>
                </a:extLst>
              </a:tr>
              <a:tr h="324293">
                <a:tc>
                  <a:txBody>
                    <a:bodyPr/>
                    <a:lstStyle/>
                    <a:p>
                      <a:pPr algn="l" fontAlgn="b"/>
                      <a:r>
                        <a:rPr lang="en-US" sz="1000" u="none" strike="noStrike">
                          <a:effectLst/>
                        </a:rPr>
                        <a:t>CP 690550 citrate</a:t>
                      </a:r>
                      <a:endParaRPr lang="en-US" sz="1000" b="0" i="0" u="none" strike="noStrike">
                        <a:solidFill>
                          <a:srgbClr val="000000"/>
                        </a:solidFill>
                        <a:effectLst/>
                        <a:latin typeface="Calibri" panose="020F0502020204030204" pitchFamily="34" charset="0"/>
                      </a:endParaRPr>
                    </a:p>
                  </a:txBody>
                  <a:tcPr marL="8231" marR="8231" marT="8231" marB="0" anchor="b"/>
                </a:tc>
                <a:tc>
                  <a:txBody>
                    <a:bodyPr/>
                    <a:lstStyle/>
                    <a:p>
                      <a:pPr algn="l" fontAlgn="ctr"/>
                      <a:r>
                        <a:rPr lang="en-US" sz="1000" u="none" strike="noStrike">
                          <a:effectLst/>
                        </a:rPr>
                        <a:t>JAK </a:t>
                      </a:r>
                      <a:endParaRPr lang="en-US" sz="1000" b="0" i="0" u="none" strike="noStrike">
                        <a:solidFill>
                          <a:srgbClr val="000000"/>
                        </a:solidFill>
                        <a:effectLst/>
                        <a:latin typeface="Calibri" panose="020F0502020204030204" pitchFamily="34" charset="0"/>
                      </a:endParaRPr>
                    </a:p>
                  </a:txBody>
                  <a:tcPr marL="8231" marR="8231" marT="8231" marB="0" anchor="ctr"/>
                </a:tc>
                <a:tc>
                  <a:txBody>
                    <a:bodyPr/>
                    <a:lstStyle/>
                    <a:p>
                      <a:pPr algn="r" fontAlgn="b"/>
                      <a:r>
                        <a:rPr lang="en-US" sz="1000" u="none" strike="noStrike">
                          <a:effectLst/>
                        </a:rPr>
                        <a:t>0.79747183</a:t>
                      </a:r>
                      <a:endParaRPr lang="en-US" sz="1000" b="0" i="0" u="none" strike="noStrike">
                        <a:solidFill>
                          <a:srgbClr val="000000"/>
                        </a:solidFill>
                        <a:effectLst/>
                        <a:latin typeface="Calibri" panose="020F0502020204030204" pitchFamily="34" charset="0"/>
                      </a:endParaRPr>
                    </a:p>
                  </a:txBody>
                  <a:tcPr marL="8231" marR="8231" marT="8231" marB="0" anchor="b"/>
                </a:tc>
                <a:extLst>
                  <a:ext uri="{0D108BD9-81ED-4DB2-BD59-A6C34878D82A}">
                    <a16:rowId xmlns:a16="http://schemas.microsoft.com/office/drawing/2014/main" val="4293917725"/>
                  </a:ext>
                </a:extLst>
              </a:tr>
              <a:tr h="324293">
                <a:tc>
                  <a:txBody>
                    <a:bodyPr/>
                    <a:lstStyle/>
                    <a:p>
                      <a:pPr algn="l" fontAlgn="b"/>
                      <a:r>
                        <a:rPr lang="en-US" sz="1000" u="none" strike="noStrike">
                          <a:effectLst/>
                        </a:rPr>
                        <a:t>PRT 4165</a:t>
                      </a:r>
                      <a:endParaRPr lang="en-US" sz="1000" b="0" i="0" u="none" strike="noStrike">
                        <a:solidFill>
                          <a:srgbClr val="000000"/>
                        </a:solidFill>
                        <a:effectLst/>
                        <a:latin typeface="Calibri" panose="020F0502020204030204" pitchFamily="34" charset="0"/>
                      </a:endParaRPr>
                    </a:p>
                  </a:txBody>
                  <a:tcPr marL="8231" marR="8231" marT="8231" marB="0" anchor="b"/>
                </a:tc>
                <a:tc>
                  <a:txBody>
                    <a:bodyPr/>
                    <a:lstStyle/>
                    <a:p>
                      <a:pPr algn="l" fontAlgn="ctr"/>
                      <a:r>
                        <a:rPr lang="en-US" sz="1000" u="none" strike="noStrike">
                          <a:effectLst/>
                        </a:rPr>
                        <a:t>E3 ubiquitin ligase</a:t>
                      </a:r>
                      <a:endParaRPr lang="en-US" sz="1000" b="0" i="0" u="none" strike="noStrike">
                        <a:solidFill>
                          <a:srgbClr val="000000"/>
                        </a:solidFill>
                        <a:effectLst/>
                        <a:latin typeface="Calibri" panose="020F0502020204030204" pitchFamily="34" charset="0"/>
                      </a:endParaRPr>
                    </a:p>
                  </a:txBody>
                  <a:tcPr marL="8231" marR="8231" marT="8231" marB="0" anchor="ctr"/>
                </a:tc>
                <a:tc>
                  <a:txBody>
                    <a:bodyPr/>
                    <a:lstStyle/>
                    <a:p>
                      <a:pPr algn="r" fontAlgn="b"/>
                      <a:r>
                        <a:rPr lang="en-US" sz="1000" u="none" strike="noStrike">
                          <a:effectLst/>
                        </a:rPr>
                        <a:t>0.79712797</a:t>
                      </a:r>
                      <a:endParaRPr lang="en-US" sz="1000" b="0" i="0" u="none" strike="noStrike">
                        <a:solidFill>
                          <a:srgbClr val="000000"/>
                        </a:solidFill>
                        <a:effectLst/>
                        <a:latin typeface="Calibri" panose="020F0502020204030204" pitchFamily="34" charset="0"/>
                      </a:endParaRPr>
                    </a:p>
                  </a:txBody>
                  <a:tcPr marL="8231" marR="8231" marT="8231" marB="0" anchor="b"/>
                </a:tc>
                <a:extLst>
                  <a:ext uri="{0D108BD9-81ED-4DB2-BD59-A6C34878D82A}">
                    <a16:rowId xmlns:a16="http://schemas.microsoft.com/office/drawing/2014/main" val="360283502"/>
                  </a:ext>
                </a:extLst>
              </a:tr>
              <a:tr h="482324">
                <a:tc>
                  <a:txBody>
                    <a:bodyPr/>
                    <a:lstStyle/>
                    <a:p>
                      <a:pPr algn="l" fontAlgn="b"/>
                      <a:r>
                        <a:rPr lang="en-US" sz="1000" u="none" strike="noStrike">
                          <a:effectLst/>
                        </a:rPr>
                        <a:t>Furamidine dihydrochloride</a:t>
                      </a:r>
                      <a:endParaRPr lang="en-US" sz="1000" b="0" i="0" u="none" strike="noStrike">
                        <a:solidFill>
                          <a:srgbClr val="000000"/>
                        </a:solidFill>
                        <a:effectLst/>
                        <a:latin typeface="Calibri" panose="020F0502020204030204" pitchFamily="34" charset="0"/>
                      </a:endParaRPr>
                    </a:p>
                  </a:txBody>
                  <a:tcPr marL="8231" marR="8231" marT="8231" marB="0" anchor="b"/>
                </a:tc>
                <a:tc>
                  <a:txBody>
                    <a:bodyPr/>
                    <a:lstStyle/>
                    <a:p>
                      <a:pPr algn="l" fontAlgn="ctr"/>
                      <a:r>
                        <a:rPr lang="en-US" sz="1000" u="none" strike="noStrike">
                          <a:effectLst/>
                        </a:rPr>
                        <a:t>PRMT1</a:t>
                      </a:r>
                      <a:endParaRPr lang="en-US" sz="1000" b="0" i="0" u="none" strike="noStrike">
                        <a:solidFill>
                          <a:srgbClr val="000000"/>
                        </a:solidFill>
                        <a:effectLst/>
                        <a:latin typeface="Calibri" panose="020F0502020204030204" pitchFamily="34" charset="0"/>
                      </a:endParaRPr>
                    </a:p>
                  </a:txBody>
                  <a:tcPr marL="8231" marR="8231" marT="8231" marB="0" anchor="ctr"/>
                </a:tc>
                <a:tc>
                  <a:txBody>
                    <a:bodyPr/>
                    <a:lstStyle/>
                    <a:p>
                      <a:pPr algn="r" fontAlgn="b"/>
                      <a:r>
                        <a:rPr lang="en-US" sz="1000" u="none" strike="noStrike">
                          <a:effectLst/>
                        </a:rPr>
                        <a:t>0.79496592</a:t>
                      </a:r>
                      <a:endParaRPr lang="en-US" sz="1000" b="0" i="0" u="none" strike="noStrike">
                        <a:solidFill>
                          <a:srgbClr val="000000"/>
                        </a:solidFill>
                        <a:effectLst/>
                        <a:latin typeface="Calibri" panose="020F0502020204030204" pitchFamily="34" charset="0"/>
                      </a:endParaRPr>
                    </a:p>
                  </a:txBody>
                  <a:tcPr marL="8231" marR="8231" marT="8231" marB="0" anchor="b"/>
                </a:tc>
                <a:extLst>
                  <a:ext uri="{0D108BD9-81ED-4DB2-BD59-A6C34878D82A}">
                    <a16:rowId xmlns:a16="http://schemas.microsoft.com/office/drawing/2014/main" val="2877727802"/>
                  </a:ext>
                </a:extLst>
              </a:tr>
              <a:tr h="482324">
                <a:tc>
                  <a:txBody>
                    <a:bodyPr/>
                    <a:lstStyle/>
                    <a:p>
                      <a:pPr algn="l" fontAlgn="b"/>
                      <a:r>
                        <a:rPr lang="en-US" sz="1000" u="none" strike="noStrike">
                          <a:effectLst/>
                        </a:rPr>
                        <a:t>MS 023 dihydrochloride</a:t>
                      </a:r>
                      <a:endParaRPr lang="en-US" sz="1000" b="0" i="0" u="none" strike="noStrike">
                        <a:solidFill>
                          <a:srgbClr val="000000"/>
                        </a:solidFill>
                        <a:effectLst/>
                        <a:latin typeface="Calibri" panose="020F0502020204030204" pitchFamily="34" charset="0"/>
                      </a:endParaRPr>
                    </a:p>
                  </a:txBody>
                  <a:tcPr marL="8231" marR="8231" marT="8231" marB="0" anchor="b"/>
                </a:tc>
                <a:tc>
                  <a:txBody>
                    <a:bodyPr/>
                    <a:lstStyle/>
                    <a:p>
                      <a:pPr algn="l" fontAlgn="ctr"/>
                      <a:r>
                        <a:rPr lang="en-US" sz="1000" u="none" strike="noStrike">
                          <a:effectLst/>
                        </a:rPr>
                        <a:t>PRMT </a:t>
                      </a:r>
                      <a:endParaRPr lang="en-US" sz="1000" b="0" i="0" u="none" strike="noStrike">
                        <a:solidFill>
                          <a:srgbClr val="000000"/>
                        </a:solidFill>
                        <a:effectLst/>
                        <a:latin typeface="Calibri" panose="020F0502020204030204" pitchFamily="34" charset="0"/>
                      </a:endParaRPr>
                    </a:p>
                  </a:txBody>
                  <a:tcPr marL="8231" marR="8231" marT="8231" marB="0" anchor="ctr"/>
                </a:tc>
                <a:tc>
                  <a:txBody>
                    <a:bodyPr/>
                    <a:lstStyle/>
                    <a:p>
                      <a:pPr algn="r" fontAlgn="b"/>
                      <a:r>
                        <a:rPr lang="en-US" sz="1000" u="none" strike="noStrike">
                          <a:effectLst/>
                        </a:rPr>
                        <a:t>0.79380737</a:t>
                      </a:r>
                      <a:endParaRPr lang="en-US" sz="1000" b="0" i="0" u="none" strike="noStrike">
                        <a:solidFill>
                          <a:srgbClr val="000000"/>
                        </a:solidFill>
                        <a:effectLst/>
                        <a:latin typeface="Calibri" panose="020F0502020204030204" pitchFamily="34" charset="0"/>
                      </a:endParaRPr>
                    </a:p>
                  </a:txBody>
                  <a:tcPr marL="8231" marR="8231" marT="8231" marB="0" anchor="b"/>
                </a:tc>
                <a:extLst>
                  <a:ext uri="{0D108BD9-81ED-4DB2-BD59-A6C34878D82A}">
                    <a16:rowId xmlns:a16="http://schemas.microsoft.com/office/drawing/2014/main" val="718095506"/>
                  </a:ext>
                </a:extLst>
              </a:tr>
              <a:tr h="175590">
                <a:tc>
                  <a:txBody>
                    <a:bodyPr/>
                    <a:lstStyle/>
                    <a:p>
                      <a:pPr algn="l" fontAlgn="b"/>
                      <a:r>
                        <a:rPr lang="en-US" sz="1000" u="none" strike="noStrike">
                          <a:effectLst/>
                        </a:rPr>
                        <a:t>BI 9564</a:t>
                      </a:r>
                      <a:endParaRPr lang="en-US" sz="1000" b="0" i="0" u="none" strike="noStrike">
                        <a:solidFill>
                          <a:srgbClr val="000000"/>
                        </a:solidFill>
                        <a:effectLst/>
                        <a:latin typeface="Calibri" panose="020F0502020204030204" pitchFamily="34" charset="0"/>
                      </a:endParaRPr>
                    </a:p>
                  </a:txBody>
                  <a:tcPr marL="8231" marR="8231" marT="8231" marB="0" anchor="b"/>
                </a:tc>
                <a:tc>
                  <a:txBody>
                    <a:bodyPr/>
                    <a:lstStyle/>
                    <a:p>
                      <a:pPr algn="l" fontAlgn="ctr"/>
                      <a:r>
                        <a:rPr lang="en-US" sz="1000" u="none" strike="noStrike">
                          <a:effectLst/>
                        </a:rPr>
                        <a:t>BRD9/7</a:t>
                      </a:r>
                      <a:endParaRPr lang="en-US" sz="1000" b="0" i="0" u="none" strike="noStrike">
                        <a:solidFill>
                          <a:srgbClr val="000000"/>
                        </a:solidFill>
                        <a:effectLst/>
                        <a:latin typeface="Calibri" panose="020F0502020204030204" pitchFamily="34" charset="0"/>
                      </a:endParaRPr>
                    </a:p>
                  </a:txBody>
                  <a:tcPr marL="8231" marR="8231" marT="8231" marB="0" anchor="ctr"/>
                </a:tc>
                <a:tc>
                  <a:txBody>
                    <a:bodyPr/>
                    <a:lstStyle/>
                    <a:p>
                      <a:pPr algn="r" fontAlgn="b"/>
                      <a:r>
                        <a:rPr lang="en-US" sz="1000" u="none" strike="noStrike">
                          <a:effectLst/>
                        </a:rPr>
                        <a:t>0.79121934</a:t>
                      </a:r>
                      <a:endParaRPr lang="en-US" sz="1000" b="0" i="0" u="none" strike="noStrike">
                        <a:solidFill>
                          <a:srgbClr val="000000"/>
                        </a:solidFill>
                        <a:effectLst/>
                        <a:latin typeface="Calibri" panose="020F0502020204030204" pitchFamily="34" charset="0"/>
                      </a:endParaRPr>
                    </a:p>
                  </a:txBody>
                  <a:tcPr marL="8231" marR="8231" marT="8231" marB="0" anchor="b"/>
                </a:tc>
                <a:extLst>
                  <a:ext uri="{0D108BD9-81ED-4DB2-BD59-A6C34878D82A}">
                    <a16:rowId xmlns:a16="http://schemas.microsoft.com/office/drawing/2014/main" val="3157183510"/>
                  </a:ext>
                </a:extLst>
              </a:tr>
              <a:tr h="175590">
                <a:tc>
                  <a:txBody>
                    <a:bodyPr/>
                    <a:lstStyle/>
                    <a:p>
                      <a:pPr algn="l" fontAlgn="b"/>
                      <a:r>
                        <a:rPr lang="en-US" sz="1000" u="none" strike="noStrike">
                          <a:effectLst/>
                        </a:rPr>
                        <a:t>TP 064</a:t>
                      </a:r>
                      <a:endParaRPr lang="en-US" sz="1000" b="0" i="0" u="none" strike="noStrike">
                        <a:solidFill>
                          <a:srgbClr val="000000"/>
                        </a:solidFill>
                        <a:effectLst/>
                        <a:latin typeface="Calibri" panose="020F0502020204030204" pitchFamily="34" charset="0"/>
                      </a:endParaRPr>
                    </a:p>
                  </a:txBody>
                  <a:tcPr marL="8231" marR="8231" marT="8231" marB="0" anchor="b"/>
                </a:tc>
                <a:tc>
                  <a:txBody>
                    <a:bodyPr/>
                    <a:lstStyle/>
                    <a:p>
                      <a:pPr algn="l" fontAlgn="ctr"/>
                      <a:r>
                        <a:rPr lang="en-US" sz="1000" u="none" strike="noStrike">
                          <a:effectLst/>
                        </a:rPr>
                        <a:t>PRMT4</a:t>
                      </a:r>
                      <a:endParaRPr lang="en-US" sz="1000" b="0" i="0" u="none" strike="noStrike">
                        <a:solidFill>
                          <a:srgbClr val="000000"/>
                        </a:solidFill>
                        <a:effectLst/>
                        <a:latin typeface="Calibri" panose="020F0502020204030204" pitchFamily="34" charset="0"/>
                      </a:endParaRPr>
                    </a:p>
                  </a:txBody>
                  <a:tcPr marL="8231" marR="8231" marT="8231" marB="0" anchor="ctr"/>
                </a:tc>
                <a:tc>
                  <a:txBody>
                    <a:bodyPr/>
                    <a:lstStyle/>
                    <a:p>
                      <a:pPr algn="r" fontAlgn="b"/>
                      <a:r>
                        <a:rPr lang="en-US" sz="1000" u="none" strike="noStrike">
                          <a:effectLst/>
                        </a:rPr>
                        <a:t>0.79081333</a:t>
                      </a:r>
                      <a:endParaRPr lang="en-US" sz="1000" b="0" i="0" u="none" strike="noStrike">
                        <a:solidFill>
                          <a:srgbClr val="000000"/>
                        </a:solidFill>
                        <a:effectLst/>
                        <a:latin typeface="Calibri" panose="020F0502020204030204" pitchFamily="34" charset="0"/>
                      </a:endParaRPr>
                    </a:p>
                  </a:txBody>
                  <a:tcPr marL="8231" marR="8231" marT="8231" marB="0" anchor="b"/>
                </a:tc>
                <a:extLst>
                  <a:ext uri="{0D108BD9-81ED-4DB2-BD59-A6C34878D82A}">
                    <a16:rowId xmlns:a16="http://schemas.microsoft.com/office/drawing/2014/main" val="2340289765"/>
                  </a:ext>
                </a:extLst>
              </a:tr>
              <a:tr h="324293">
                <a:tc>
                  <a:txBody>
                    <a:bodyPr/>
                    <a:lstStyle/>
                    <a:p>
                      <a:pPr algn="l" fontAlgn="b"/>
                      <a:r>
                        <a:rPr lang="en-US" sz="1000" u="none" strike="noStrike">
                          <a:effectLst/>
                        </a:rPr>
                        <a:t>A 196</a:t>
                      </a:r>
                      <a:endParaRPr lang="en-US" sz="1000" b="0" i="0" u="none" strike="noStrike">
                        <a:solidFill>
                          <a:srgbClr val="000000"/>
                        </a:solidFill>
                        <a:effectLst/>
                        <a:latin typeface="Calibri" panose="020F0502020204030204" pitchFamily="34" charset="0"/>
                      </a:endParaRPr>
                    </a:p>
                  </a:txBody>
                  <a:tcPr marL="8231" marR="8231" marT="8231" marB="0" anchor="b"/>
                </a:tc>
                <a:tc>
                  <a:txBody>
                    <a:bodyPr/>
                    <a:lstStyle/>
                    <a:p>
                      <a:pPr algn="l" fontAlgn="ctr"/>
                      <a:r>
                        <a:rPr lang="en-US" sz="1000" u="none" strike="noStrike">
                          <a:effectLst/>
                        </a:rPr>
                        <a:t>SUV420H1/H2</a:t>
                      </a:r>
                      <a:endParaRPr lang="en-US" sz="1000" b="0" i="0" u="none" strike="noStrike">
                        <a:solidFill>
                          <a:srgbClr val="000000"/>
                        </a:solidFill>
                        <a:effectLst/>
                        <a:latin typeface="Calibri" panose="020F0502020204030204" pitchFamily="34" charset="0"/>
                      </a:endParaRPr>
                    </a:p>
                  </a:txBody>
                  <a:tcPr marL="8231" marR="8231" marT="8231" marB="0" anchor="ctr"/>
                </a:tc>
                <a:tc>
                  <a:txBody>
                    <a:bodyPr/>
                    <a:lstStyle/>
                    <a:p>
                      <a:pPr algn="r" fontAlgn="b"/>
                      <a:r>
                        <a:rPr lang="en-US" sz="1000" u="none" strike="noStrike">
                          <a:effectLst/>
                        </a:rPr>
                        <a:t>0.78522063</a:t>
                      </a:r>
                      <a:endParaRPr lang="en-US" sz="1000" b="0" i="0" u="none" strike="noStrike">
                        <a:solidFill>
                          <a:srgbClr val="000000"/>
                        </a:solidFill>
                        <a:effectLst/>
                        <a:latin typeface="Calibri" panose="020F0502020204030204" pitchFamily="34" charset="0"/>
                      </a:endParaRPr>
                    </a:p>
                  </a:txBody>
                  <a:tcPr marL="8231" marR="8231" marT="8231" marB="0" anchor="b"/>
                </a:tc>
                <a:extLst>
                  <a:ext uri="{0D108BD9-81ED-4DB2-BD59-A6C34878D82A}">
                    <a16:rowId xmlns:a16="http://schemas.microsoft.com/office/drawing/2014/main" val="4040045299"/>
                  </a:ext>
                </a:extLst>
              </a:tr>
              <a:tr h="175590">
                <a:tc>
                  <a:txBody>
                    <a:bodyPr/>
                    <a:lstStyle/>
                    <a:p>
                      <a:pPr algn="l" fontAlgn="b"/>
                      <a:r>
                        <a:rPr lang="en-US" sz="1000" u="none" strike="noStrike">
                          <a:effectLst/>
                        </a:rPr>
                        <a:t>WDR5 0103</a:t>
                      </a:r>
                      <a:endParaRPr lang="en-US" sz="1000" b="0" i="0" u="none" strike="noStrike">
                        <a:solidFill>
                          <a:srgbClr val="000000"/>
                        </a:solidFill>
                        <a:effectLst/>
                        <a:latin typeface="Calibri" panose="020F0502020204030204" pitchFamily="34" charset="0"/>
                      </a:endParaRPr>
                    </a:p>
                  </a:txBody>
                  <a:tcPr marL="8231" marR="8231" marT="8231" marB="0" anchor="b"/>
                </a:tc>
                <a:tc>
                  <a:txBody>
                    <a:bodyPr/>
                    <a:lstStyle/>
                    <a:p>
                      <a:pPr algn="l" fontAlgn="ctr"/>
                      <a:r>
                        <a:rPr lang="en-US" sz="1000" u="none" strike="noStrike">
                          <a:effectLst/>
                        </a:rPr>
                        <a:t>WDR5</a:t>
                      </a:r>
                      <a:endParaRPr lang="en-US" sz="1000" b="0" i="0" u="none" strike="noStrike">
                        <a:solidFill>
                          <a:srgbClr val="000000"/>
                        </a:solidFill>
                        <a:effectLst/>
                        <a:latin typeface="Calibri" panose="020F0502020204030204" pitchFamily="34" charset="0"/>
                      </a:endParaRPr>
                    </a:p>
                  </a:txBody>
                  <a:tcPr marL="8231" marR="8231" marT="8231" marB="0" anchor="ctr"/>
                </a:tc>
                <a:tc>
                  <a:txBody>
                    <a:bodyPr/>
                    <a:lstStyle/>
                    <a:p>
                      <a:pPr algn="r" fontAlgn="b"/>
                      <a:r>
                        <a:rPr lang="en-US" sz="1000" u="none" strike="noStrike">
                          <a:effectLst/>
                        </a:rPr>
                        <a:t>0.77897098</a:t>
                      </a:r>
                      <a:endParaRPr lang="en-US" sz="1000" b="0" i="0" u="none" strike="noStrike">
                        <a:solidFill>
                          <a:srgbClr val="000000"/>
                        </a:solidFill>
                        <a:effectLst/>
                        <a:latin typeface="Calibri" panose="020F0502020204030204" pitchFamily="34" charset="0"/>
                      </a:endParaRPr>
                    </a:p>
                  </a:txBody>
                  <a:tcPr marL="8231" marR="8231" marT="8231" marB="0" anchor="b"/>
                </a:tc>
                <a:extLst>
                  <a:ext uri="{0D108BD9-81ED-4DB2-BD59-A6C34878D82A}">
                    <a16:rowId xmlns:a16="http://schemas.microsoft.com/office/drawing/2014/main" val="471418138"/>
                  </a:ext>
                </a:extLst>
              </a:tr>
              <a:tr h="175590">
                <a:tc>
                  <a:txBody>
                    <a:bodyPr/>
                    <a:lstStyle/>
                    <a:p>
                      <a:pPr algn="l" fontAlgn="b"/>
                      <a:r>
                        <a:rPr lang="en-US" sz="1000" u="none" strike="noStrike">
                          <a:effectLst/>
                        </a:rPr>
                        <a:t>UNC 0642</a:t>
                      </a:r>
                      <a:endParaRPr lang="en-US" sz="1000" b="0" i="0" u="none" strike="noStrike">
                        <a:solidFill>
                          <a:srgbClr val="000000"/>
                        </a:solidFill>
                        <a:effectLst/>
                        <a:latin typeface="Calibri" panose="020F0502020204030204" pitchFamily="34" charset="0"/>
                      </a:endParaRPr>
                    </a:p>
                  </a:txBody>
                  <a:tcPr marL="8231" marR="8231" marT="8231" marB="0" anchor="b"/>
                </a:tc>
                <a:tc>
                  <a:txBody>
                    <a:bodyPr/>
                    <a:lstStyle/>
                    <a:p>
                      <a:pPr algn="l" fontAlgn="ctr"/>
                      <a:r>
                        <a:rPr lang="en-US" sz="1000" u="none" strike="noStrike">
                          <a:effectLst/>
                        </a:rPr>
                        <a:t>G9a/GLP</a:t>
                      </a:r>
                      <a:endParaRPr lang="en-US" sz="1000" b="0" i="0" u="none" strike="noStrike">
                        <a:solidFill>
                          <a:srgbClr val="000000"/>
                        </a:solidFill>
                        <a:effectLst/>
                        <a:latin typeface="Calibri" panose="020F0502020204030204" pitchFamily="34" charset="0"/>
                      </a:endParaRPr>
                    </a:p>
                  </a:txBody>
                  <a:tcPr marL="8231" marR="8231" marT="8231" marB="0" anchor="ctr"/>
                </a:tc>
                <a:tc>
                  <a:txBody>
                    <a:bodyPr/>
                    <a:lstStyle/>
                    <a:p>
                      <a:pPr algn="r" fontAlgn="b"/>
                      <a:r>
                        <a:rPr lang="en-US" sz="1000" u="none" strike="noStrike" dirty="0">
                          <a:effectLst/>
                        </a:rPr>
                        <a:t>0.77074543</a:t>
                      </a:r>
                      <a:endParaRPr lang="en-US" sz="1000" b="0" i="0" u="none" strike="noStrike" dirty="0">
                        <a:solidFill>
                          <a:srgbClr val="000000"/>
                        </a:solidFill>
                        <a:effectLst/>
                        <a:latin typeface="Calibri" panose="020F0502020204030204" pitchFamily="34" charset="0"/>
                      </a:endParaRPr>
                    </a:p>
                  </a:txBody>
                  <a:tcPr marL="8231" marR="8231" marT="8231" marB="0" anchor="b"/>
                </a:tc>
                <a:extLst>
                  <a:ext uri="{0D108BD9-81ED-4DB2-BD59-A6C34878D82A}">
                    <a16:rowId xmlns:a16="http://schemas.microsoft.com/office/drawing/2014/main" val="3549074616"/>
                  </a:ext>
                </a:extLst>
              </a:tr>
            </a:tbl>
          </a:graphicData>
        </a:graphic>
      </p:graphicFrame>
      <p:sp>
        <p:nvSpPr>
          <p:cNvPr id="9" name="TextBox 8">
            <a:extLst>
              <a:ext uri="{FF2B5EF4-FFF2-40B4-BE49-F238E27FC236}">
                <a16:creationId xmlns:a16="http://schemas.microsoft.com/office/drawing/2014/main" id="{08EBC1C6-F837-AC48-8CF6-5F6879F828C7}"/>
              </a:ext>
            </a:extLst>
          </p:cNvPr>
          <p:cNvSpPr txBox="1"/>
          <p:nvPr/>
        </p:nvSpPr>
        <p:spPr>
          <a:xfrm>
            <a:off x="17253" y="206810"/>
            <a:ext cx="1003801"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Drug Name</a:t>
            </a:r>
          </a:p>
        </p:txBody>
      </p:sp>
      <p:sp>
        <p:nvSpPr>
          <p:cNvPr id="11" name="TextBox 10">
            <a:extLst>
              <a:ext uri="{FF2B5EF4-FFF2-40B4-BE49-F238E27FC236}">
                <a16:creationId xmlns:a16="http://schemas.microsoft.com/office/drawing/2014/main" id="{ADCA0475-019E-CE46-9680-52E38060C75D}"/>
              </a:ext>
            </a:extLst>
          </p:cNvPr>
          <p:cNvSpPr txBox="1"/>
          <p:nvPr/>
        </p:nvSpPr>
        <p:spPr>
          <a:xfrm>
            <a:off x="1021054" y="206810"/>
            <a:ext cx="1045286"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Drug Target</a:t>
            </a:r>
          </a:p>
        </p:txBody>
      </p:sp>
      <p:sp>
        <p:nvSpPr>
          <p:cNvPr id="12" name="TextBox 11">
            <a:extLst>
              <a:ext uri="{FF2B5EF4-FFF2-40B4-BE49-F238E27FC236}">
                <a16:creationId xmlns:a16="http://schemas.microsoft.com/office/drawing/2014/main" id="{DD1F81F4-2F0F-154A-81F7-6877E1BC2107}"/>
              </a:ext>
            </a:extLst>
          </p:cNvPr>
          <p:cNvSpPr txBox="1"/>
          <p:nvPr/>
        </p:nvSpPr>
        <p:spPr>
          <a:xfrm>
            <a:off x="2195736" y="206810"/>
            <a:ext cx="944489"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AUC Ratio</a:t>
            </a:r>
          </a:p>
        </p:txBody>
      </p:sp>
      <p:sp>
        <p:nvSpPr>
          <p:cNvPr id="13" name="TextBox 12">
            <a:extLst>
              <a:ext uri="{FF2B5EF4-FFF2-40B4-BE49-F238E27FC236}">
                <a16:creationId xmlns:a16="http://schemas.microsoft.com/office/drawing/2014/main" id="{312D50FD-18AB-FC48-823B-0986DFBF42F2}"/>
              </a:ext>
            </a:extLst>
          </p:cNvPr>
          <p:cNvSpPr txBox="1"/>
          <p:nvPr/>
        </p:nvSpPr>
        <p:spPr>
          <a:xfrm>
            <a:off x="3255753" y="222050"/>
            <a:ext cx="1003801"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Drug Name</a:t>
            </a:r>
          </a:p>
        </p:txBody>
      </p:sp>
      <p:sp>
        <p:nvSpPr>
          <p:cNvPr id="14" name="TextBox 13">
            <a:extLst>
              <a:ext uri="{FF2B5EF4-FFF2-40B4-BE49-F238E27FC236}">
                <a16:creationId xmlns:a16="http://schemas.microsoft.com/office/drawing/2014/main" id="{A32E1292-81D4-1B4A-8ED7-1FD1DF5EBC27}"/>
              </a:ext>
            </a:extLst>
          </p:cNvPr>
          <p:cNvSpPr txBox="1"/>
          <p:nvPr/>
        </p:nvSpPr>
        <p:spPr>
          <a:xfrm>
            <a:off x="4259554" y="222050"/>
            <a:ext cx="1045286"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Drug Target</a:t>
            </a:r>
          </a:p>
        </p:txBody>
      </p:sp>
      <p:sp>
        <p:nvSpPr>
          <p:cNvPr id="15" name="TextBox 14">
            <a:extLst>
              <a:ext uri="{FF2B5EF4-FFF2-40B4-BE49-F238E27FC236}">
                <a16:creationId xmlns:a16="http://schemas.microsoft.com/office/drawing/2014/main" id="{46CDF89F-5EDE-AC47-B004-5C92EE712D4A}"/>
              </a:ext>
            </a:extLst>
          </p:cNvPr>
          <p:cNvSpPr txBox="1"/>
          <p:nvPr/>
        </p:nvSpPr>
        <p:spPr>
          <a:xfrm>
            <a:off x="5434236" y="222050"/>
            <a:ext cx="944489"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AUC Ratio</a:t>
            </a:r>
          </a:p>
        </p:txBody>
      </p:sp>
      <p:sp>
        <p:nvSpPr>
          <p:cNvPr id="16" name="TextBox 15">
            <a:extLst>
              <a:ext uri="{FF2B5EF4-FFF2-40B4-BE49-F238E27FC236}">
                <a16:creationId xmlns:a16="http://schemas.microsoft.com/office/drawing/2014/main" id="{6E2136AB-CC1E-2945-BB6E-DE3C468EADAB}"/>
              </a:ext>
            </a:extLst>
          </p:cNvPr>
          <p:cNvSpPr txBox="1"/>
          <p:nvPr/>
        </p:nvSpPr>
        <p:spPr>
          <a:xfrm>
            <a:off x="6654273" y="237290"/>
            <a:ext cx="1003801"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Drug Name</a:t>
            </a:r>
          </a:p>
        </p:txBody>
      </p:sp>
      <p:sp>
        <p:nvSpPr>
          <p:cNvPr id="17" name="TextBox 16">
            <a:extLst>
              <a:ext uri="{FF2B5EF4-FFF2-40B4-BE49-F238E27FC236}">
                <a16:creationId xmlns:a16="http://schemas.microsoft.com/office/drawing/2014/main" id="{B3D231C5-8455-6946-9331-DF1939129173}"/>
              </a:ext>
            </a:extLst>
          </p:cNvPr>
          <p:cNvSpPr txBox="1"/>
          <p:nvPr/>
        </p:nvSpPr>
        <p:spPr>
          <a:xfrm>
            <a:off x="7658074" y="237290"/>
            <a:ext cx="1045286"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Drug Target</a:t>
            </a:r>
          </a:p>
        </p:txBody>
      </p:sp>
      <p:sp>
        <p:nvSpPr>
          <p:cNvPr id="18" name="TextBox 17">
            <a:extLst>
              <a:ext uri="{FF2B5EF4-FFF2-40B4-BE49-F238E27FC236}">
                <a16:creationId xmlns:a16="http://schemas.microsoft.com/office/drawing/2014/main" id="{9FD9C5E4-B7C4-F74E-8706-F2BB90F48A92}"/>
              </a:ext>
            </a:extLst>
          </p:cNvPr>
          <p:cNvSpPr txBox="1"/>
          <p:nvPr/>
        </p:nvSpPr>
        <p:spPr>
          <a:xfrm>
            <a:off x="8832756" y="237290"/>
            <a:ext cx="944489"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AUC Ratio</a:t>
            </a:r>
          </a:p>
        </p:txBody>
      </p:sp>
      <p:sp>
        <p:nvSpPr>
          <p:cNvPr id="19" name="TextBox 18">
            <a:extLst>
              <a:ext uri="{FF2B5EF4-FFF2-40B4-BE49-F238E27FC236}">
                <a16:creationId xmlns:a16="http://schemas.microsoft.com/office/drawing/2014/main" id="{F5049A33-737A-CA48-BE0D-C73B942A9268}"/>
              </a:ext>
            </a:extLst>
          </p:cNvPr>
          <p:cNvSpPr txBox="1"/>
          <p:nvPr/>
        </p:nvSpPr>
        <p:spPr>
          <a:xfrm>
            <a:off x="9755613" y="206810"/>
            <a:ext cx="1003801"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Drug Name</a:t>
            </a:r>
          </a:p>
        </p:txBody>
      </p:sp>
      <p:sp>
        <p:nvSpPr>
          <p:cNvPr id="20" name="TextBox 19">
            <a:extLst>
              <a:ext uri="{FF2B5EF4-FFF2-40B4-BE49-F238E27FC236}">
                <a16:creationId xmlns:a16="http://schemas.microsoft.com/office/drawing/2014/main" id="{91069AA3-F461-4F41-B111-8624DF288C8B}"/>
              </a:ext>
            </a:extLst>
          </p:cNvPr>
          <p:cNvSpPr txBox="1"/>
          <p:nvPr/>
        </p:nvSpPr>
        <p:spPr>
          <a:xfrm>
            <a:off x="10782274" y="206810"/>
            <a:ext cx="642933"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Target</a:t>
            </a:r>
          </a:p>
        </p:txBody>
      </p:sp>
      <p:sp>
        <p:nvSpPr>
          <p:cNvPr id="21" name="TextBox 20">
            <a:extLst>
              <a:ext uri="{FF2B5EF4-FFF2-40B4-BE49-F238E27FC236}">
                <a16:creationId xmlns:a16="http://schemas.microsoft.com/office/drawing/2014/main" id="{ED4CD759-1D1C-CB46-AD1B-DE112DEFC4D2}"/>
              </a:ext>
            </a:extLst>
          </p:cNvPr>
          <p:cNvSpPr txBox="1"/>
          <p:nvPr/>
        </p:nvSpPr>
        <p:spPr>
          <a:xfrm>
            <a:off x="11545476" y="206810"/>
            <a:ext cx="516488"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AUC</a:t>
            </a:r>
          </a:p>
        </p:txBody>
      </p:sp>
      <p:sp>
        <p:nvSpPr>
          <p:cNvPr id="22" name="TextBox 21">
            <a:extLst>
              <a:ext uri="{FF2B5EF4-FFF2-40B4-BE49-F238E27FC236}">
                <a16:creationId xmlns:a16="http://schemas.microsoft.com/office/drawing/2014/main" id="{5E8B7406-2878-B32E-AD5B-0A71EFBFE2D3}"/>
              </a:ext>
            </a:extLst>
          </p:cNvPr>
          <p:cNvSpPr txBox="1"/>
          <p:nvPr/>
        </p:nvSpPr>
        <p:spPr>
          <a:xfrm>
            <a:off x="0" y="5928506"/>
            <a:ext cx="12192000" cy="954107"/>
          </a:xfrm>
          <a:prstGeom prst="rect">
            <a:avLst/>
          </a:prstGeom>
          <a:noFill/>
        </p:spPr>
        <p:txBody>
          <a:bodyPr wrap="square">
            <a:spAutoFit/>
          </a:bodyPr>
          <a:lstStyle/>
          <a:p>
            <a:pPr marL="0" marR="0" indent="457200">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Supplementary Figure 2: A drug screen of 106 known epigenetic compounds targeting 35 genes and 19 epigenetic mechanisms (e.g., DNA methylation, DNA demethylation, histone methylation, histone demethylation, histone acetylation and histone deacetylation) was conducted against two IDH1 mutant (252 and BT-142) and three IDH1 wildtype lines (357, 385, 412) at four drug concentrations (10nM, 100nM, 1uM, 10uM) for three days. Viable cell number was estimated by MTS. Average IDH1mut viability was compared to average IDH1WT viability and displayed as area under the curve (IDH1mut/IDH1WT).</a:t>
            </a:r>
          </a:p>
        </p:txBody>
      </p:sp>
    </p:spTree>
    <p:extLst>
      <p:ext uri="{BB962C8B-B14F-4D97-AF65-F5344CB8AC3E}">
        <p14:creationId xmlns:p14="http://schemas.microsoft.com/office/powerpoint/2010/main" val="41340442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TotalTime>
  <Words>620</Words>
  <Application>Microsoft Macintosh PowerPoint</Application>
  <PresentationFormat>Widescreen</PresentationFormat>
  <Paragraphs>331</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Garrett, Matthew (garretm4)</dc:creator>
  <cp:lastModifiedBy>Garrett, Matthew (garretm4)</cp:lastModifiedBy>
  <cp:revision>1</cp:revision>
  <dcterms:created xsi:type="dcterms:W3CDTF">2022-06-02T03:27:14Z</dcterms:created>
  <dcterms:modified xsi:type="dcterms:W3CDTF">2022-06-02T03:50:24Z</dcterms:modified>
</cp:coreProperties>
</file>