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2" r:id="rId2"/>
    <p:sldId id="274" r:id="rId3"/>
    <p:sldId id="275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414B8-A411-4D20-AA91-3B1137F3154A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2AE07-7AAF-4059-84B4-3BBDFCD0DA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38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Table 1. EBV status and the viral protein expression. </a:t>
            </a:r>
            <a:r>
              <a:rPr lang="en-GB" b="1" dirty="0"/>
              <a:t>Note: </a:t>
            </a:r>
            <a:r>
              <a:rPr lang="en-GB" dirty="0"/>
              <a:t>NA stands for not available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78EB6-5A9C-4331-B369-00D745719186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714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GB" dirty="0"/>
              <a:t>Table 2 : </a:t>
            </a:r>
            <a:r>
              <a:rPr lang="en-GB" dirty="0" err="1"/>
              <a:t>mIHC</a:t>
            </a:r>
            <a:r>
              <a:rPr lang="en-GB" dirty="0"/>
              <a:t>  for TAMs and PD-L1 expression on 24 BL samples (validation cohort 2) stained for PD-L1, CD68,  CD163 and c-</a:t>
            </a:r>
            <a:r>
              <a:rPr lang="en-GB" dirty="0" err="1"/>
              <a:t>maf</a:t>
            </a:r>
            <a:r>
              <a:rPr lang="en-GB" dirty="0"/>
              <a:t>; </a:t>
            </a:r>
            <a:r>
              <a:rPr lang="en-GB" dirty="0" err="1"/>
              <a:t>mIHC</a:t>
            </a:r>
            <a:r>
              <a:rPr lang="en-GB" dirty="0"/>
              <a:t>  for  </a:t>
            </a:r>
            <a:r>
              <a:rPr lang="en-GB" dirty="0" err="1"/>
              <a:t>cytoxic</a:t>
            </a:r>
            <a:r>
              <a:rPr lang="en-GB" dirty="0"/>
              <a:t> T cells   on 24 BL samples (validation cohort 2) stained for PD1, CD8 and granzyme B. </a:t>
            </a:r>
            <a:endParaRPr lang="it-IT" dirty="0"/>
          </a:p>
          <a:p>
            <a:pPr defTabSz="931774">
              <a:defRPr/>
            </a:pPr>
            <a:endParaRPr lang="it-IT" dirty="0"/>
          </a:p>
          <a:p>
            <a:pPr defTabSz="931774">
              <a:defRPr/>
            </a:pPr>
            <a:endParaRPr lang="it-IT" dirty="0"/>
          </a:p>
          <a:p>
            <a:pPr defTabSz="931774">
              <a:defRPr/>
            </a:pP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8EB6-5A9C-4331-B369-00D745719186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72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Table 3. </a:t>
            </a:r>
            <a:r>
              <a:rPr lang="en-GB" dirty="0" err="1"/>
              <a:t>mIF</a:t>
            </a:r>
            <a:r>
              <a:rPr lang="en-GB" dirty="0"/>
              <a:t> and  VECTRA analysis of macrophages and PD-L1 expression on 16 BL samples (validation cohort 1) stained for PD-L1, CD68 and CD163.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8EB6-5A9C-4331-B369-00D745719186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33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F99442-117A-44B0-8572-7772AFB12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51357B-95F7-4EF9-B4A2-2B2E77744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55363B-7E2A-4504-8468-4E8A9A63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CC98C5-38E3-4C2C-B816-97B86235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C64208-D95B-41D4-B13D-4A3FD8B2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477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A9368B-D5F3-4BE7-B4FD-1335EDAD8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C88368-F2A8-4C7F-8388-89EADD6CD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604919-95DC-457E-A15D-9E33014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DA2BF1-77B9-4362-83CC-6BFE688B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78B8F3-7FB2-40D6-BAA1-476172E08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385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7E76F5-27E2-438C-918C-358465E09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C0C175-DCFF-4A1E-924B-5BADADE8D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ABC300-91A9-4C25-A81E-473BC995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EE52C2-7137-483C-A4F6-AB8209281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67843B-D4EF-4812-95A8-5FCFFAA78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73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EA05AA-A018-43BD-84EE-918F2DB8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70C0FC-D1C1-4C2F-8BC7-D52B6F6E5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04FBAD-095A-4593-9D3A-576206A4C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DE6E95-67CB-4581-A1DA-5FFC0D191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98EC13-95EE-4B72-8731-A4306B473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940DCE-6827-4872-9996-0786964B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12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2453EE-7A38-45F6-B725-DC315332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E988AE-5204-4E0A-97CD-1CA7D63DA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A42924-9B8F-429A-81A4-B75490888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501F8F6-907B-4E88-87C2-FEB3AFCCB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D06BE32-7FF0-4BEE-8316-5C06285DB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A01A6B-DF61-4DC7-BEC1-3CEED03F9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75AA509-245F-4215-8D4F-A16B64E4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7058965-D9C5-49D8-AA38-91A92D84F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98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63CAA7-6DE8-4D1A-B518-B420D6D5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D01941F-1073-4FB3-A35C-2F679524E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A511FC0-186F-4696-B6F0-2D3C0E98D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D7EDA57-F53E-4BDB-A748-9F285732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00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D5BD21A-5E8B-4BFC-8E83-909867EC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7BAC0D9-EA4A-4FB1-A5C9-EEDF72A0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54D31CA-D16D-478C-A497-66A0DD14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71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4EFC6-B03A-4AD7-A811-4C184AE5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5A1088-B355-43C1-B0A8-3E25640B3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EF004DA-1F6B-44D4-95A4-A48D5B33C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AD29D61-CD98-49D1-B7C9-9656BB83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EF3042F-D4E8-4B70-A471-67DA338A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DD19A7-C124-4ABA-9B50-E26ADFA0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41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6B2370-7EA6-4FBA-9024-99DA1FF32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601583D-AE0C-486B-B4D9-8D7803F9A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55B034A-882F-4097-8DA5-1693CE29F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22398B-5F47-40E0-8624-B59F5017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85A64D-01D3-4E92-80E0-110C4CF6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6432BBD-578F-4333-BDED-BC59DA7D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53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14A7AA-B92F-4417-9FFF-7C2258BA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FC2A173-2D46-4ED7-AE07-30545D693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4C3B36-9407-4EB7-9969-5D8BC741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D2E5E0-8A66-4D7D-AA15-FF0287852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DABD54-8990-45DD-82C9-0476211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007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2A78FE3-820C-4124-A3ED-7FF3AABC8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2057E3-A428-471F-BD1D-78F6D574E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9ED104-0022-452A-B131-454387D3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F51874-BCCC-4383-A789-BC6C12E02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B2493-39E6-4C5E-AFBB-09E1EEA0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979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6E11342-D011-4718-815B-FC1801B1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E3452F-43A6-48BF-8C34-78B567212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22EA76-2016-47F7-BBBA-CEB9C4F66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6F3C0-E753-464C-BE08-125FBE329340}" type="datetimeFigureOut">
              <a:rPr lang="it-IT" smtClean="0"/>
              <a:t>03/03/2020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F5829D-0A61-462F-A5B2-3DA5FB69A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B34FE-F77D-4947-B8BD-25A390BC1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CF3D-B551-4E61-95E0-B6F195890C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182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E0AEB46-6840-4721-AAFB-C1F6DB12EC53}"/>
              </a:ext>
            </a:extLst>
          </p:cNvPr>
          <p:cNvGraphicFramePr>
            <a:graphicFrameLocks noGrp="1"/>
          </p:cNvGraphicFramePr>
          <p:nvPr/>
        </p:nvGraphicFramePr>
        <p:xfrm>
          <a:off x="1548143" y="811118"/>
          <a:ext cx="7927325" cy="4304091"/>
        </p:xfrm>
        <a:graphic>
          <a:graphicData uri="http://schemas.openxmlformats.org/drawingml/2006/table">
            <a:tbl>
              <a:tblPr/>
              <a:tblGrid>
                <a:gridCol w="2067135">
                  <a:extLst>
                    <a:ext uri="{9D8B030D-6E8A-4147-A177-3AD203B41FA5}">
                      <a16:colId xmlns:a16="http://schemas.microsoft.com/office/drawing/2014/main" val="2924033703"/>
                    </a:ext>
                  </a:extLst>
                </a:gridCol>
                <a:gridCol w="583037">
                  <a:extLst>
                    <a:ext uri="{9D8B030D-6E8A-4147-A177-3AD203B41FA5}">
                      <a16:colId xmlns:a16="http://schemas.microsoft.com/office/drawing/2014/main" val="255322625"/>
                    </a:ext>
                  </a:extLst>
                </a:gridCol>
                <a:gridCol w="740719">
                  <a:extLst>
                    <a:ext uri="{9D8B030D-6E8A-4147-A177-3AD203B41FA5}">
                      <a16:colId xmlns:a16="http://schemas.microsoft.com/office/drawing/2014/main" val="1896861428"/>
                    </a:ext>
                  </a:extLst>
                </a:gridCol>
                <a:gridCol w="900451">
                  <a:extLst>
                    <a:ext uri="{9D8B030D-6E8A-4147-A177-3AD203B41FA5}">
                      <a16:colId xmlns:a16="http://schemas.microsoft.com/office/drawing/2014/main" val="1259551402"/>
                    </a:ext>
                  </a:extLst>
                </a:gridCol>
                <a:gridCol w="923454">
                  <a:extLst>
                    <a:ext uri="{9D8B030D-6E8A-4147-A177-3AD203B41FA5}">
                      <a16:colId xmlns:a16="http://schemas.microsoft.com/office/drawing/2014/main" val="1213439694"/>
                    </a:ext>
                  </a:extLst>
                </a:gridCol>
                <a:gridCol w="1440447">
                  <a:extLst>
                    <a:ext uri="{9D8B030D-6E8A-4147-A177-3AD203B41FA5}">
                      <a16:colId xmlns:a16="http://schemas.microsoft.com/office/drawing/2014/main" val="501188090"/>
                    </a:ext>
                  </a:extLst>
                </a:gridCol>
                <a:gridCol w="636041">
                  <a:extLst>
                    <a:ext uri="{9D8B030D-6E8A-4147-A177-3AD203B41FA5}">
                      <a16:colId xmlns:a16="http://schemas.microsoft.com/office/drawing/2014/main" val="1668705224"/>
                    </a:ext>
                  </a:extLst>
                </a:gridCol>
                <a:gridCol w="636041">
                  <a:extLst>
                    <a:ext uri="{9D8B030D-6E8A-4147-A177-3AD203B41FA5}">
                      <a16:colId xmlns:a16="http://schemas.microsoft.com/office/drawing/2014/main" val="139156805"/>
                    </a:ext>
                  </a:extLst>
                </a:gridCol>
              </a:tblGrid>
              <a:tr h="38987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38" marR="8738" marT="87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38" marR="8738" marT="87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EBER/EBNA1+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EBNA1+/LMP1+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EBNA1+/LMP2A+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EBNA1+/LMP1+/LMP2A+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EBV-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42635"/>
                  </a:ext>
                </a:extLst>
              </a:tr>
              <a:tr h="3993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Discovery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cohort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eBL</a:t>
                      </a:r>
                      <a:endParaRPr lang="it-IT" sz="1100" b="1" i="0" u="none" strike="noStrike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043759"/>
                  </a:ext>
                </a:extLst>
              </a:tr>
              <a:tr h="5420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sBL</a:t>
                      </a:r>
                      <a:endParaRPr lang="it-IT" sz="1100" b="1" i="0" u="none" strike="noStrike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506889"/>
                  </a:ext>
                </a:extLst>
              </a:tr>
              <a:tr h="3993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idBL</a:t>
                      </a:r>
                      <a:endParaRPr lang="it-IT" sz="1100" b="1" i="0" u="none" strike="noStrike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030846"/>
                  </a:ext>
                </a:extLst>
              </a:tr>
              <a:tr h="37085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cohort 1 (mIHC)</a:t>
                      </a:r>
                    </a:p>
                  </a:txBody>
                  <a:tcPr marL="8738" marR="8738" marT="87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 err="1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eBL</a:t>
                      </a:r>
                      <a:endParaRPr lang="it-IT" sz="1100" b="1" i="0" u="none" strike="noStrike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636146"/>
                  </a:ext>
                </a:extLst>
              </a:tr>
              <a:tr h="49447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sBL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785510"/>
                  </a:ext>
                </a:extLst>
              </a:tr>
              <a:tr h="75421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idBL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414851"/>
                  </a:ext>
                </a:extLst>
              </a:tr>
              <a:tr h="75421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cohort 2 (mIF)</a:t>
                      </a:r>
                    </a:p>
                  </a:txBody>
                  <a:tcPr marL="8738" marR="8738" marT="87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eBL</a:t>
                      </a:r>
                    </a:p>
                    <a:p>
                      <a:pPr algn="ctr" fontAlgn="ctr"/>
                      <a:endParaRPr lang="it-IT" sz="1100" b="1" i="0" u="none" strike="noStrike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69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38" marR="8738" marT="87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738" marR="8738" marT="873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748561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1D2513-8D2D-429D-B9F1-4F265594C6DA}"/>
              </a:ext>
            </a:extLst>
          </p:cNvPr>
          <p:cNvSpPr txBox="1"/>
          <p:nvPr/>
        </p:nvSpPr>
        <p:spPr>
          <a:xfrm>
            <a:off x="619503" y="441786"/>
            <a:ext cx="849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Table</a:t>
            </a:r>
            <a:r>
              <a:rPr lang="it-IT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2885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3ED924-11FF-4185-89DB-9D2535BDF90D}"/>
              </a:ext>
            </a:extLst>
          </p:cNvPr>
          <p:cNvSpPr txBox="1"/>
          <p:nvPr/>
        </p:nvSpPr>
        <p:spPr>
          <a:xfrm>
            <a:off x="619503" y="441786"/>
            <a:ext cx="849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Table 2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ECAF8D72-57CC-40B9-A068-B9222394FFE9}"/>
              </a:ext>
            </a:extLst>
          </p:cNvPr>
          <p:cNvGraphicFramePr>
            <a:graphicFrameLocks noGrp="1"/>
          </p:cNvGraphicFramePr>
          <p:nvPr/>
        </p:nvGraphicFramePr>
        <p:xfrm>
          <a:off x="2271625" y="1187484"/>
          <a:ext cx="7475623" cy="4483032"/>
        </p:xfrm>
        <a:graphic>
          <a:graphicData uri="http://schemas.openxmlformats.org/drawingml/2006/table">
            <a:tbl>
              <a:tblPr/>
              <a:tblGrid>
                <a:gridCol w="1338360">
                  <a:extLst>
                    <a:ext uri="{9D8B030D-6E8A-4147-A177-3AD203B41FA5}">
                      <a16:colId xmlns:a16="http://schemas.microsoft.com/office/drawing/2014/main" val="1346580201"/>
                    </a:ext>
                  </a:extLst>
                </a:gridCol>
                <a:gridCol w="3007374">
                  <a:extLst>
                    <a:ext uri="{9D8B030D-6E8A-4147-A177-3AD203B41FA5}">
                      <a16:colId xmlns:a16="http://schemas.microsoft.com/office/drawing/2014/main" val="2477547864"/>
                    </a:ext>
                  </a:extLst>
                </a:gridCol>
                <a:gridCol w="1220878">
                  <a:extLst>
                    <a:ext uri="{9D8B030D-6E8A-4147-A177-3AD203B41FA5}">
                      <a16:colId xmlns:a16="http://schemas.microsoft.com/office/drawing/2014/main" val="3836690775"/>
                    </a:ext>
                  </a:extLst>
                </a:gridCol>
                <a:gridCol w="978569">
                  <a:extLst>
                    <a:ext uri="{9D8B030D-6E8A-4147-A177-3AD203B41FA5}">
                      <a16:colId xmlns:a16="http://schemas.microsoft.com/office/drawing/2014/main" val="1834843677"/>
                    </a:ext>
                  </a:extLst>
                </a:gridCol>
                <a:gridCol w="930442">
                  <a:extLst>
                    <a:ext uri="{9D8B030D-6E8A-4147-A177-3AD203B41FA5}">
                      <a16:colId xmlns:a16="http://schemas.microsoft.com/office/drawing/2014/main" val="3325555899"/>
                    </a:ext>
                  </a:extLst>
                </a:gridCol>
              </a:tblGrid>
              <a:tr h="46042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mIHC</a:t>
                      </a: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for PD-1/PD-L1 expression and macrophage polarization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4369"/>
                  </a:ext>
                </a:extLst>
              </a:tr>
              <a:tr h="7827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eBL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(n=12)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sBL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(n=8)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iBL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(n=4)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365044"/>
                  </a:ext>
                </a:extLst>
              </a:tr>
              <a:tr h="4604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 (CD68+/c-</a:t>
                      </a:r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maf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-/CD163-)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496407"/>
                  </a:ext>
                </a:extLst>
              </a:tr>
              <a:tr h="46042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 (CD68+/c-</a:t>
                      </a:r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maf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+/CD163+)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243820"/>
                  </a:ext>
                </a:extLst>
              </a:tr>
              <a:tr h="715421">
                <a:tc rowSpan="2">
                  <a:txBody>
                    <a:bodyPr/>
                    <a:lstStyle/>
                    <a:p>
                      <a:pPr algn="ctr"/>
                      <a:r>
                        <a:rPr lang="it-IT" dirty="0"/>
                        <a:t>PD-L1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TAMs (PD-L1+/CD163+)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55-75%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059444"/>
                  </a:ext>
                </a:extLst>
              </a:tr>
              <a:tr h="715421">
                <a:tc v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 </a:t>
                      </a:r>
                      <a:r>
                        <a:rPr lang="it-IT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(MYC+/PD-L1+)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0-10%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514335"/>
                  </a:ext>
                </a:extLst>
              </a:tr>
              <a:tr h="88817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Exhausted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cytotoxic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cells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 </a:t>
                      </a:r>
                      <a:r>
                        <a:rPr lang="it-IT" sz="1400" dirty="0"/>
                        <a:t>CD8+/PD1+/</a:t>
                      </a:r>
                      <a:r>
                        <a:rPr lang="it-IT" sz="1400" dirty="0" err="1"/>
                        <a:t>granzyme</a:t>
                      </a:r>
                      <a:r>
                        <a:rPr lang="it-IT" sz="1400" baseline="0" dirty="0"/>
                        <a:t> B-</a:t>
                      </a:r>
                      <a:endParaRPr lang="it-IT" sz="1400" dirty="0"/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585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93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274B675-C863-483E-96FF-F243E14868A5}"/>
              </a:ext>
            </a:extLst>
          </p:cNvPr>
          <p:cNvSpPr txBox="1"/>
          <p:nvPr/>
        </p:nvSpPr>
        <p:spPr>
          <a:xfrm>
            <a:off x="1052640" y="586165"/>
            <a:ext cx="849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Table 3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44339B30-663F-49E9-B255-2E29EADF57D4}"/>
              </a:ext>
            </a:extLst>
          </p:cNvPr>
          <p:cNvGraphicFramePr>
            <a:graphicFrameLocks noGrp="1"/>
          </p:cNvGraphicFramePr>
          <p:nvPr/>
        </p:nvGraphicFramePr>
        <p:xfrm>
          <a:off x="3545304" y="1403704"/>
          <a:ext cx="5603908" cy="2550860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716379">
                  <a:extLst>
                    <a:ext uri="{9D8B030D-6E8A-4147-A177-3AD203B41FA5}">
                      <a16:colId xmlns:a16="http://schemas.microsoft.com/office/drawing/2014/main" val="1363762283"/>
                    </a:ext>
                  </a:extLst>
                </a:gridCol>
                <a:gridCol w="887529">
                  <a:extLst>
                    <a:ext uri="{9D8B030D-6E8A-4147-A177-3AD203B41FA5}">
                      <a16:colId xmlns:a16="http://schemas.microsoft.com/office/drawing/2014/main" val="1206516238"/>
                    </a:ext>
                  </a:extLst>
                </a:gridCol>
              </a:tblGrid>
              <a:tr h="50512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mIF</a:t>
                      </a:r>
                      <a:endParaRPr lang="it-IT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557366"/>
                  </a:ext>
                </a:extLst>
              </a:tr>
              <a:tr h="5303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Macrophage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polarization</a:t>
                      </a:r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and PD-L1 expression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072213"/>
                  </a:ext>
                </a:extLst>
              </a:tr>
              <a:tr h="50512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22-34%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409349"/>
                  </a:ext>
                </a:extLst>
              </a:tr>
              <a:tr h="50512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66-78%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92205"/>
                  </a:ext>
                </a:extLst>
              </a:tr>
              <a:tr h="50512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(%) PDL1 (+) CD163(+)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22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589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Application>Microsoft Office PowerPoint</Application>
  <PresentationFormat>Widescreen</PresentationFormat>
  <Paragraphs>116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Nanozoomer SQ</dc:creator>
  <cp:lastModifiedBy>Nanozoomer SQ</cp:lastModifiedBy>
  <cp:revision>1</cp:revision>
  <dcterms:created xsi:type="dcterms:W3CDTF">2020-03-03T18:28:52Z</dcterms:created>
  <dcterms:modified xsi:type="dcterms:W3CDTF">2020-03-03T18:29:00Z</dcterms:modified>
</cp:coreProperties>
</file>