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805fbe2f2416c41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13T13:37:11.819" idx="1">
    <p:pos x="10" y="1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504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33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590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79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221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22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89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150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316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3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597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61E8D-3301-46EF-96FA-D080F219D9B3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A1090-F879-4707-BBF9-F608EE0DB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55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12">
            <a:extLst>
              <a:ext uri="{FF2B5EF4-FFF2-40B4-BE49-F238E27FC236}">
                <a16:creationId xmlns:a16="http://schemas.microsoft.com/office/drawing/2014/main" id="{1A4AAE64-9430-4C1A-A879-F3856FA7E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9543" y="3212951"/>
            <a:ext cx="5543550" cy="21544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ko-KR" altLang="en-US" sz="1000">
              <a:solidFill>
                <a:schemeClr val="accent2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303575-063E-462D-8698-F924D69A4FB8}"/>
              </a:ext>
            </a:extLst>
          </p:cNvPr>
          <p:cNvSpPr/>
          <p:nvPr/>
        </p:nvSpPr>
        <p:spPr>
          <a:xfrm>
            <a:off x="267140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8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F4A95EE-6778-49AC-A5BF-D8130771CCB3}"/>
              </a:ext>
            </a:extLst>
          </p:cNvPr>
          <p:cNvSpPr/>
          <p:nvPr/>
        </p:nvSpPr>
        <p:spPr>
          <a:xfrm>
            <a:off x="349055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7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09D492F-38EB-42C3-A593-94C1EFC9AA60}"/>
              </a:ext>
            </a:extLst>
          </p:cNvPr>
          <p:cNvSpPr/>
          <p:nvPr/>
        </p:nvSpPr>
        <p:spPr>
          <a:xfrm>
            <a:off x="430970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6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E7519DE-E54C-4BDD-A768-D0FCBFCE8190}"/>
              </a:ext>
            </a:extLst>
          </p:cNvPr>
          <p:cNvSpPr/>
          <p:nvPr/>
        </p:nvSpPr>
        <p:spPr>
          <a:xfrm>
            <a:off x="512885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5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7A79D27-765A-45A0-BEDB-3BA72AFE6F13}"/>
              </a:ext>
            </a:extLst>
          </p:cNvPr>
          <p:cNvSpPr/>
          <p:nvPr/>
        </p:nvSpPr>
        <p:spPr>
          <a:xfrm>
            <a:off x="594800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4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D4CE2EB-0DFC-4958-9D2B-1C1F0486657D}"/>
              </a:ext>
            </a:extLst>
          </p:cNvPr>
          <p:cNvSpPr/>
          <p:nvPr/>
        </p:nvSpPr>
        <p:spPr>
          <a:xfrm>
            <a:off x="676715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54C58DE-FD61-45B2-AEBB-FCEBF0207295}"/>
              </a:ext>
            </a:extLst>
          </p:cNvPr>
          <p:cNvSpPr/>
          <p:nvPr/>
        </p:nvSpPr>
        <p:spPr>
          <a:xfrm>
            <a:off x="758630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0C42B8-D7A8-4117-84B7-CF8331245683}"/>
              </a:ext>
            </a:extLst>
          </p:cNvPr>
          <p:cNvSpPr/>
          <p:nvPr/>
        </p:nvSpPr>
        <p:spPr>
          <a:xfrm>
            <a:off x="8405458" y="1193944"/>
            <a:ext cx="576263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1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10</a:t>
            </a:r>
            <a:r>
              <a:rPr lang="en-US" altLang="ko-KR" sz="1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  <a:endParaRPr lang="ko-KR" altLang="en-US" sz="1100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5542A99-506D-454E-AC4A-302EE8DECCC6}"/>
              </a:ext>
            </a:extLst>
          </p:cNvPr>
          <p:cNvSpPr/>
          <p:nvPr/>
        </p:nvSpPr>
        <p:spPr>
          <a:xfrm>
            <a:off x="1846435" y="1397937"/>
            <a:ext cx="935038" cy="407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r">
              <a:defRPr/>
            </a:pPr>
            <a:r>
              <a:rPr lang="en-US" altLang="ko-KR" sz="12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DNA </a:t>
            </a:r>
            <a:r>
              <a:rPr lang="en-US" altLang="ko-KR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rPr>
              <a:t>conc.</a:t>
            </a:r>
            <a:endParaRPr lang="ko-KR" altLang="en-US" sz="1200" b="1" baseline="30000" dirty="0">
              <a:solidFill>
                <a:srgbClr val="C00000"/>
              </a:solidFill>
              <a:latin typeface="Times New Roman" panose="02020603050405020304" pitchFamily="18" charset="0"/>
              <a:ea typeface="굴림체" panose="020B0609000101010101" pitchFamily="49" charset="-127"/>
              <a:cs typeface="Times New Roman" panose="02020603050405020304" pitchFamily="18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D5D19B7-09BA-4496-98F8-E838AF1AC5DD}"/>
              </a:ext>
            </a:extLst>
          </p:cNvPr>
          <p:cNvGrpSpPr>
            <a:grpSpLocks/>
          </p:cNvGrpSpPr>
          <p:nvPr/>
        </p:nvGrpSpPr>
        <p:grpSpPr bwMode="auto">
          <a:xfrm>
            <a:off x="2933048" y="2597107"/>
            <a:ext cx="3755774" cy="247650"/>
            <a:chOff x="1459614" y="2091123"/>
            <a:chExt cx="4186860" cy="247489"/>
          </a:xfrm>
        </p:grpSpPr>
        <p:cxnSp>
          <p:nvCxnSpPr>
            <p:cNvPr id="16" name="직선 화살표 연결선 58">
              <a:extLst>
                <a:ext uri="{FF2B5EF4-FFF2-40B4-BE49-F238E27FC236}">
                  <a16:creationId xmlns:a16="http://schemas.microsoft.com/office/drawing/2014/main" id="{63F76A92-8A8B-410F-8CC4-E27307F98005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459614" y="2222296"/>
              <a:ext cx="4186860" cy="16520"/>
            </a:xfrm>
            <a:prstGeom prst="straightConnector1">
              <a:avLst/>
            </a:prstGeom>
            <a:noFill/>
            <a:ln w="38100" algn="ctr">
              <a:solidFill>
                <a:srgbClr val="00B0F0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1FD3CCC6-9BB3-4005-AA3D-E2C7E2D2BE7D}"/>
                </a:ext>
              </a:extLst>
            </p:cNvPr>
            <p:cNvSpPr/>
            <p:nvPr/>
          </p:nvSpPr>
          <p:spPr>
            <a:xfrm>
              <a:off x="2700750" y="2091123"/>
              <a:ext cx="1686550" cy="2474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28600" indent="-228600" algn="ctr">
                <a:defRPr/>
              </a:pPr>
              <a:r>
                <a:rPr lang="en-US" altLang="ko-KR" sz="1050" dirty="0">
                  <a:solidFill>
                    <a:srgbClr val="00B0F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MGB-TaqMan PCR</a:t>
              </a:r>
              <a:endParaRPr lang="ko-KR" altLang="en-US" sz="1050" dirty="0">
                <a:solidFill>
                  <a:srgbClr val="00B0F0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그룹 13">
            <a:extLst>
              <a:ext uri="{FF2B5EF4-FFF2-40B4-BE49-F238E27FC236}">
                <a16:creationId xmlns:a16="http://schemas.microsoft.com/office/drawing/2014/main" id="{D8193D25-4D44-47D4-AFFA-AC73332229BE}"/>
              </a:ext>
            </a:extLst>
          </p:cNvPr>
          <p:cNvGrpSpPr>
            <a:grpSpLocks/>
          </p:cNvGrpSpPr>
          <p:nvPr/>
        </p:nvGrpSpPr>
        <p:grpSpPr bwMode="auto">
          <a:xfrm>
            <a:off x="7040020" y="1722695"/>
            <a:ext cx="1746587" cy="279400"/>
            <a:chOff x="4716016" y="1905278"/>
            <a:chExt cx="2658650" cy="278466"/>
          </a:xfrm>
        </p:grpSpPr>
        <p:cxnSp>
          <p:nvCxnSpPr>
            <p:cNvPr id="19" name="직선 화살표 연결선 40">
              <a:extLst>
                <a:ext uri="{FF2B5EF4-FFF2-40B4-BE49-F238E27FC236}">
                  <a16:creationId xmlns:a16="http://schemas.microsoft.com/office/drawing/2014/main" id="{43DC9281-8233-435C-AAD9-C31A7D1AF97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716016" y="2023426"/>
              <a:ext cx="265865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7A3064D-3627-4CA0-A9A5-BC78C9467B9A}"/>
                </a:ext>
              </a:extLst>
            </p:cNvPr>
            <p:cNvSpPr/>
            <p:nvPr/>
          </p:nvSpPr>
          <p:spPr>
            <a:xfrm>
              <a:off x="5287767" y="1905278"/>
              <a:ext cx="1616628" cy="278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28600" indent="-228600" algn="ctr">
                <a:defRPr/>
              </a:pPr>
              <a:r>
                <a:rPr lang="en-US" altLang="ko-KR" sz="1050" dirty="0">
                  <a:solidFill>
                    <a:schemeClr val="tx1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ARMS PCR</a:t>
              </a:r>
              <a:endParaRPr lang="ko-KR" altLang="en-US" sz="1050" dirty="0">
                <a:solidFill>
                  <a:schemeClr val="tx1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그룹 15">
            <a:extLst>
              <a:ext uri="{FF2B5EF4-FFF2-40B4-BE49-F238E27FC236}">
                <a16:creationId xmlns:a16="http://schemas.microsoft.com/office/drawing/2014/main" id="{96A062C5-7C82-4393-BBE9-F63D22E7882A}"/>
              </a:ext>
            </a:extLst>
          </p:cNvPr>
          <p:cNvGrpSpPr>
            <a:grpSpLocks/>
          </p:cNvGrpSpPr>
          <p:nvPr/>
        </p:nvGrpSpPr>
        <p:grpSpPr bwMode="auto">
          <a:xfrm>
            <a:off x="5453328" y="1972795"/>
            <a:ext cx="3333278" cy="290512"/>
            <a:chOff x="3827680" y="2302658"/>
            <a:chExt cx="4386842" cy="290637"/>
          </a:xfrm>
        </p:grpSpPr>
        <p:cxnSp>
          <p:nvCxnSpPr>
            <p:cNvPr id="22" name="직선 화살표 연결선 42">
              <a:extLst>
                <a:ext uri="{FF2B5EF4-FFF2-40B4-BE49-F238E27FC236}">
                  <a16:creationId xmlns:a16="http://schemas.microsoft.com/office/drawing/2014/main" id="{FD139E22-7B33-4A9F-B5A2-684833CF710F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827680" y="2448347"/>
              <a:ext cx="4386842" cy="17310"/>
            </a:xfrm>
            <a:prstGeom prst="straightConnector1">
              <a:avLst/>
            </a:prstGeom>
            <a:noFill/>
            <a:ln w="38100" algn="ctr">
              <a:solidFill>
                <a:srgbClr val="7030A0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1AD9CCE-995E-4B9D-A5AE-0D54B7E55303}"/>
                </a:ext>
              </a:extLst>
            </p:cNvPr>
            <p:cNvSpPr/>
            <p:nvPr/>
          </p:nvSpPr>
          <p:spPr>
            <a:xfrm>
              <a:off x="5084521" y="2302658"/>
              <a:ext cx="1360345" cy="290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28600" indent="-228600" algn="ctr">
                <a:defRPr/>
              </a:pPr>
              <a:r>
                <a:rPr lang="en-US" altLang="ko-KR" sz="1050" dirty="0" err="1">
                  <a:solidFill>
                    <a:srgbClr val="7030A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StexS</a:t>
              </a:r>
              <a:r>
                <a:rPr lang="en-US" altLang="ko-KR" sz="1050" dirty="0">
                  <a:solidFill>
                    <a:srgbClr val="7030A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 PCR</a:t>
              </a:r>
              <a:endParaRPr lang="ko-KR" altLang="en-US" sz="1050" dirty="0">
                <a:solidFill>
                  <a:srgbClr val="7030A0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그룹 16">
            <a:extLst>
              <a:ext uri="{FF2B5EF4-FFF2-40B4-BE49-F238E27FC236}">
                <a16:creationId xmlns:a16="http://schemas.microsoft.com/office/drawing/2014/main" id="{C9A60B1C-A014-4393-B488-5E3CA7F2F74D}"/>
              </a:ext>
            </a:extLst>
          </p:cNvPr>
          <p:cNvGrpSpPr>
            <a:grpSpLocks/>
          </p:cNvGrpSpPr>
          <p:nvPr/>
        </p:nvGrpSpPr>
        <p:grpSpPr bwMode="auto">
          <a:xfrm>
            <a:off x="2933048" y="2827312"/>
            <a:ext cx="5853559" cy="200025"/>
            <a:chOff x="2393883" y="2616200"/>
            <a:chExt cx="5816230" cy="200193"/>
          </a:xfrm>
        </p:grpSpPr>
        <p:cxnSp>
          <p:nvCxnSpPr>
            <p:cNvPr id="25" name="직선 화살표 연결선 44">
              <a:extLst>
                <a:ext uri="{FF2B5EF4-FFF2-40B4-BE49-F238E27FC236}">
                  <a16:creationId xmlns:a16="http://schemas.microsoft.com/office/drawing/2014/main" id="{20684267-A349-4083-8A1A-3D5D75DC833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393883" y="2726885"/>
              <a:ext cx="5816230" cy="0"/>
            </a:xfrm>
            <a:prstGeom prst="straightConnector1">
              <a:avLst/>
            </a:prstGeom>
            <a:noFill/>
            <a:ln w="38100" algn="ctr">
              <a:solidFill>
                <a:srgbClr val="C00000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AF87B20-D7A5-4AFD-A9E9-6395B9481B3A}"/>
                </a:ext>
              </a:extLst>
            </p:cNvPr>
            <p:cNvSpPr/>
            <p:nvPr/>
          </p:nvSpPr>
          <p:spPr>
            <a:xfrm>
              <a:off x="3900367" y="2616200"/>
              <a:ext cx="1503252" cy="200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28600" indent="-228600" algn="ctr">
                <a:defRPr/>
              </a:pPr>
              <a:r>
                <a:rPr lang="en-US" altLang="ko-KR" sz="1050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StexS</a:t>
              </a:r>
              <a:r>
                <a:rPr lang="en-US" altLang="ko-KR" sz="1050" dirty="0">
                  <a:solidFill>
                    <a:srgbClr val="C0000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 II PCR</a:t>
              </a:r>
              <a:endParaRPr lang="ko-KR" altLang="en-US" sz="1050" dirty="0">
                <a:solidFill>
                  <a:srgbClr val="C00000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endParaRPr>
            </a:p>
          </p:txBody>
        </p:sp>
      </p:grpSp>
      <p:pic>
        <p:nvPicPr>
          <p:cNvPr id="27" name="그림 49">
            <a:extLst>
              <a:ext uri="{FF2B5EF4-FFF2-40B4-BE49-F238E27FC236}">
                <a16:creationId xmlns:a16="http://schemas.microsoft.com/office/drawing/2014/main" id="{08E2F534-2527-4336-851C-D35F6066A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3426" r="124" b="44043"/>
          <a:stretch>
            <a:fillRect/>
          </a:stretch>
        </p:blipFill>
        <p:spPr bwMode="auto">
          <a:xfrm>
            <a:off x="3257493" y="3408214"/>
            <a:ext cx="33147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직사각형 1">
            <a:extLst>
              <a:ext uri="{FF2B5EF4-FFF2-40B4-BE49-F238E27FC236}">
                <a16:creationId xmlns:a16="http://schemas.microsoft.com/office/drawing/2014/main" id="{5986C545-7E4D-4847-B9D8-31E696913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080" y="1536762"/>
            <a:ext cx="6103640" cy="215444"/>
          </a:xfrm>
          <a:prstGeom prst="rect">
            <a:avLst/>
          </a:prstGeom>
          <a:gradFill rotWithShape="1">
            <a:gsLst>
              <a:gs pos="0">
                <a:srgbClr val="A07400"/>
              </a:gs>
              <a:gs pos="50000">
                <a:srgbClr val="E6A900"/>
              </a:gs>
              <a:gs pos="100000">
                <a:srgbClr val="FFCA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ko-KR" altLang="en-US" sz="1000">
              <a:solidFill>
                <a:schemeClr val="accent2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9" name="그림 59">
            <a:extLst>
              <a:ext uri="{FF2B5EF4-FFF2-40B4-BE49-F238E27FC236}">
                <a16:creationId xmlns:a16="http://schemas.microsoft.com/office/drawing/2014/main" id="{1AA4BC8C-532F-4E61-9DE4-E980F722C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28" r="50000"/>
          <a:stretch>
            <a:fillRect/>
          </a:stretch>
        </p:blipFill>
        <p:spPr bwMode="auto">
          <a:xfrm>
            <a:off x="6195957" y="3332014"/>
            <a:ext cx="2371725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02CFD573-E75F-4134-9C23-65CBCB8B40F4}"/>
              </a:ext>
            </a:extLst>
          </p:cNvPr>
          <p:cNvGrpSpPr>
            <a:grpSpLocks/>
          </p:cNvGrpSpPr>
          <p:nvPr/>
        </p:nvGrpSpPr>
        <p:grpSpPr bwMode="auto">
          <a:xfrm>
            <a:off x="5309313" y="2366608"/>
            <a:ext cx="3477295" cy="247650"/>
            <a:chOff x="1259632" y="2085141"/>
            <a:chExt cx="4386842" cy="247489"/>
          </a:xfrm>
        </p:grpSpPr>
        <p:cxnSp>
          <p:nvCxnSpPr>
            <p:cNvPr id="31" name="직선 화살표 연결선 58">
              <a:extLst>
                <a:ext uri="{FF2B5EF4-FFF2-40B4-BE49-F238E27FC236}">
                  <a16:creationId xmlns:a16="http://schemas.microsoft.com/office/drawing/2014/main" id="{505F5F03-1610-4B68-BC20-CE6E0609BB93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259632" y="2221506"/>
              <a:ext cx="4386842" cy="17310"/>
            </a:xfrm>
            <a:prstGeom prst="straightConnector1">
              <a:avLst/>
            </a:prstGeom>
            <a:noFill/>
            <a:ln w="38100" algn="ctr">
              <a:solidFill>
                <a:srgbClr val="0070C0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83A0BD6-09DE-49CF-AE06-8DCDA9B89AE3}"/>
                </a:ext>
              </a:extLst>
            </p:cNvPr>
            <p:cNvSpPr/>
            <p:nvPr/>
          </p:nvSpPr>
          <p:spPr>
            <a:xfrm>
              <a:off x="3314294" y="2085141"/>
              <a:ext cx="1495081" cy="2474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28600" indent="-228600" algn="ctr">
                <a:defRPr/>
              </a:pPr>
              <a:r>
                <a:rPr lang="en-US" altLang="ko-KR" sz="1050" dirty="0">
                  <a:solidFill>
                    <a:srgbClr val="00B0F0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TaqMan PCR</a:t>
              </a:r>
              <a:endParaRPr lang="ko-KR" altLang="en-US" sz="1050" dirty="0">
                <a:solidFill>
                  <a:srgbClr val="00B0F0"/>
                </a:solidFill>
                <a:latin typeface="Times New Roman" panose="02020603050405020304" pitchFamily="18" charset="0"/>
                <a:ea typeface="굴림체" panose="020B0609000101010101" pitchFamily="49" charset="-127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54909" y="5449455"/>
            <a:ext cx="9291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Supplementary Figure 1. </a:t>
            </a:r>
            <a:r>
              <a:rPr lang="en-US" altLang="ko-KR" sz="1200" b="1" dirty="0"/>
              <a:t>Comparison between methods of PCR viable in various DNA concentration and characteristics of SARS-CoV-2 as a RNA based environment</a:t>
            </a:r>
            <a:endParaRPr lang="ko-KR" altLang="ko-KR" sz="12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4529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</vt:lpstr>
      <vt:lpstr>굴림체</vt:lpstr>
      <vt:lpstr>맑은 고딕</vt:lpstr>
      <vt:lpstr>Arial</vt:lpstr>
      <vt:lpstr>Times New Roman</vt:lpstr>
      <vt:lpstr>Verdana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</cp:revision>
  <dcterms:created xsi:type="dcterms:W3CDTF">2022-05-17T06:15:01Z</dcterms:created>
  <dcterms:modified xsi:type="dcterms:W3CDTF">2022-06-13T04:37:39Z</dcterms:modified>
</cp:coreProperties>
</file>