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0" r:id="rId4"/>
    <p:sldId id="271" r:id="rId5"/>
    <p:sldId id="276" r:id="rId6"/>
    <p:sldId id="277" r:id="rId7"/>
    <p:sldId id="279" r:id="rId8"/>
    <p:sldId id="280" r:id="rId9"/>
    <p:sldId id="281" r:id="rId10"/>
    <p:sldId id="282" r:id="rId11"/>
    <p:sldId id="283" r:id="rId12"/>
    <p:sldId id="284" r:id="rId13"/>
    <p:sldId id="285" r:id="rId14"/>
    <p:sldId id="286" r:id="rId15"/>
    <p:sldId id="272" r:id="rId16"/>
    <p:sldId id="289" r:id="rId17"/>
    <p:sldId id="290" r:id="rId18"/>
    <p:sldId id="273" r:id="rId19"/>
    <p:sldId id="292" r:id="rId20"/>
    <p:sldId id="291" r:id="rId21"/>
    <p:sldId id="274" r:id="rId22"/>
    <p:sldId id="268" r:id="rId23"/>
    <p:sldId id="26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erts, Megan Clarke" initials="RMC" lastIdx="3" clrIdx="0">
    <p:extLst>
      <p:ext uri="{19B8F6BF-5375-455C-9EA6-DF929625EA0E}">
        <p15:presenceInfo xmlns:p15="http://schemas.microsoft.com/office/powerpoint/2012/main" userId="S-1-5-21-344340502-4252695000-2390403120-1261925" providerId="AD"/>
      </p:ext>
    </p:extLst>
  </p:cmAuthor>
  <p:cmAuthor id="2" name="Srinivasan, Swetha" initials="SS" lastIdx="2" clrIdx="1">
    <p:extLst>
      <p:ext uri="{19B8F6BF-5375-455C-9EA6-DF929625EA0E}">
        <p15:presenceInfo xmlns:p15="http://schemas.microsoft.com/office/powerpoint/2012/main" userId="S::swethas@ad.unc.edu::dab12578-86b6-406a-8e8d-94b031932e4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09"/>
    <p:restoredTop sz="96327"/>
  </p:normalViewPr>
  <p:slideViewPr>
    <p:cSldViewPr snapToGrid="0" snapToObjects="1" showGuides="1">
      <p:cViewPr varScale="1">
        <p:scale>
          <a:sx n="69" d="100"/>
          <a:sy n="69" d="100"/>
        </p:scale>
        <p:origin x="85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2/23/2022</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2/23/2022</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2/23/2022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2/23/2022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2/23/2022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2/23/2022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2/23/2022</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2/23/2022</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2/23/2022</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2697E-55B6-8244-A838-622B71CC676A}"/>
              </a:ext>
            </a:extLst>
          </p:cNvPr>
          <p:cNvSpPr>
            <a:spLocks noGrp="1"/>
          </p:cNvSpPr>
          <p:nvPr>
            <p:ph type="ctrTitle"/>
          </p:nvPr>
        </p:nvSpPr>
        <p:spPr/>
        <p:txBody>
          <a:bodyPr/>
          <a:lstStyle/>
          <a:p>
            <a:r>
              <a:rPr lang="en-US" dirty="0"/>
              <a:t>LET’S TALK</a:t>
            </a:r>
          </a:p>
        </p:txBody>
      </p:sp>
      <p:sp>
        <p:nvSpPr>
          <p:cNvPr id="3" name="Subtitle 2">
            <a:extLst>
              <a:ext uri="{FF2B5EF4-FFF2-40B4-BE49-F238E27FC236}">
                <a16:creationId xmlns:a16="http://schemas.microsoft.com/office/drawing/2014/main" id="{404FAC63-CB85-884A-82CA-9BA0B373D290}"/>
              </a:ext>
            </a:extLst>
          </p:cNvPr>
          <p:cNvSpPr>
            <a:spLocks noGrp="1"/>
          </p:cNvSpPr>
          <p:nvPr>
            <p:ph type="subTitle" idx="1"/>
          </p:nvPr>
        </p:nvSpPr>
        <p:spPr/>
        <p:txBody>
          <a:bodyPr/>
          <a:lstStyle/>
          <a:p>
            <a:r>
              <a:rPr lang="en-US" dirty="0"/>
              <a:t>Provider Manual</a:t>
            </a:r>
          </a:p>
        </p:txBody>
      </p:sp>
    </p:spTree>
    <p:extLst>
      <p:ext uri="{BB962C8B-B14F-4D97-AF65-F5344CB8AC3E}">
        <p14:creationId xmlns:p14="http://schemas.microsoft.com/office/powerpoint/2010/main" val="3363031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71E259-5EAD-4B42-8AF4-B04F54819A24}"/>
              </a:ext>
            </a:extLst>
          </p:cNvPr>
          <p:cNvSpPr>
            <a:spLocks noGrp="1"/>
          </p:cNvSpPr>
          <p:nvPr>
            <p:ph type="title"/>
          </p:nvPr>
        </p:nvSpPr>
        <p:spPr/>
        <p:txBody>
          <a:bodyPr/>
          <a:lstStyle/>
          <a:p>
            <a:r>
              <a:rPr lang="en-US" dirty="0"/>
              <a:t>Prompt 5</a:t>
            </a:r>
          </a:p>
        </p:txBody>
      </p:sp>
      <p:sp>
        <p:nvSpPr>
          <p:cNvPr id="4" name="Text Placeholder 3">
            <a:extLst>
              <a:ext uri="{FF2B5EF4-FFF2-40B4-BE49-F238E27FC236}">
                <a16:creationId xmlns:a16="http://schemas.microsoft.com/office/drawing/2014/main" id="{64B5AF62-12FE-2844-8A2B-6183C2F8B912}"/>
              </a:ext>
            </a:extLst>
          </p:cNvPr>
          <p:cNvSpPr>
            <a:spLocks noGrp="1"/>
          </p:cNvSpPr>
          <p:nvPr>
            <p:ph type="body" sz="half" idx="2"/>
          </p:nvPr>
        </p:nvSpPr>
        <p:spPr/>
        <p:txBody>
          <a:bodyPr/>
          <a:lstStyle/>
          <a:p>
            <a:r>
              <a:rPr lang="en-US" dirty="0"/>
              <a:t>Goal: Patients will set goals for talking to identified relatives using their plans using the SMART framework. </a:t>
            </a:r>
          </a:p>
        </p:txBody>
      </p:sp>
      <p:pic>
        <p:nvPicPr>
          <p:cNvPr id="9" name="Picture 8">
            <a:extLst>
              <a:ext uri="{FF2B5EF4-FFF2-40B4-BE49-F238E27FC236}">
                <a16:creationId xmlns:a16="http://schemas.microsoft.com/office/drawing/2014/main" id="{2C91A051-B25D-4D9D-AA62-D421EF98DEDD}"/>
              </a:ext>
            </a:extLst>
          </p:cNvPr>
          <p:cNvPicPr>
            <a:picLocks noChangeAspect="1"/>
          </p:cNvPicPr>
          <p:nvPr/>
        </p:nvPicPr>
        <p:blipFill>
          <a:blip r:embed="rId2"/>
          <a:stretch>
            <a:fillRect/>
          </a:stretch>
        </p:blipFill>
        <p:spPr>
          <a:xfrm>
            <a:off x="1527204" y="383590"/>
            <a:ext cx="4568796" cy="5990717"/>
          </a:xfrm>
          <a:prstGeom prst="rect">
            <a:avLst/>
          </a:prstGeom>
        </p:spPr>
      </p:pic>
    </p:spTree>
    <p:extLst>
      <p:ext uri="{BB962C8B-B14F-4D97-AF65-F5344CB8AC3E}">
        <p14:creationId xmlns:p14="http://schemas.microsoft.com/office/powerpoint/2010/main" val="3497907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71E259-5EAD-4B42-8AF4-B04F54819A24}"/>
              </a:ext>
            </a:extLst>
          </p:cNvPr>
          <p:cNvSpPr>
            <a:spLocks noGrp="1"/>
          </p:cNvSpPr>
          <p:nvPr>
            <p:ph type="title"/>
          </p:nvPr>
        </p:nvSpPr>
        <p:spPr/>
        <p:txBody>
          <a:bodyPr/>
          <a:lstStyle/>
          <a:p>
            <a:r>
              <a:rPr lang="en-US" dirty="0"/>
              <a:t>LIST OF TERMS TO KNOW </a:t>
            </a:r>
          </a:p>
        </p:txBody>
      </p:sp>
      <p:sp>
        <p:nvSpPr>
          <p:cNvPr id="4" name="Text Placeholder 3">
            <a:extLst>
              <a:ext uri="{FF2B5EF4-FFF2-40B4-BE49-F238E27FC236}">
                <a16:creationId xmlns:a16="http://schemas.microsoft.com/office/drawing/2014/main" id="{64B5AF62-12FE-2844-8A2B-6183C2F8B912}"/>
              </a:ext>
            </a:extLst>
          </p:cNvPr>
          <p:cNvSpPr>
            <a:spLocks noGrp="1"/>
          </p:cNvSpPr>
          <p:nvPr>
            <p:ph type="body" sz="half" idx="2"/>
          </p:nvPr>
        </p:nvSpPr>
        <p:spPr/>
        <p:txBody>
          <a:bodyPr/>
          <a:lstStyle/>
          <a:p>
            <a:r>
              <a:rPr lang="en-US" dirty="0"/>
              <a:t>Section defining some terms commonly encountered by LS patients in their conversations with providers, or in materials available online</a:t>
            </a:r>
          </a:p>
        </p:txBody>
      </p:sp>
      <p:pic>
        <p:nvPicPr>
          <p:cNvPr id="9" name="Picture 8">
            <a:extLst>
              <a:ext uri="{FF2B5EF4-FFF2-40B4-BE49-F238E27FC236}">
                <a16:creationId xmlns:a16="http://schemas.microsoft.com/office/drawing/2014/main" id="{331F6737-3DED-4231-8953-ACAB8EF49D3B}"/>
              </a:ext>
            </a:extLst>
          </p:cNvPr>
          <p:cNvPicPr>
            <a:picLocks noChangeAspect="1"/>
          </p:cNvPicPr>
          <p:nvPr/>
        </p:nvPicPr>
        <p:blipFill>
          <a:blip r:embed="rId2"/>
          <a:stretch>
            <a:fillRect/>
          </a:stretch>
        </p:blipFill>
        <p:spPr>
          <a:xfrm>
            <a:off x="1582495" y="457199"/>
            <a:ext cx="4543242" cy="6118231"/>
          </a:xfrm>
          <a:prstGeom prst="rect">
            <a:avLst/>
          </a:prstGeom>
        </p:spPr>
      </p:pic>
    </p:spTree>
    <p:extLst>
      <p:ext uri="{BB962C8B-B14F-4D97-AF65-F5344CB8AC3E}">
        <p14:creationId xmlns:p14="http://schemas.microsoft.com/office/powerpoint/2010/main" val="3677796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2C3AF8-42F2-4A4B-833C-C22ABFFCAC81}"/>
              </a:ext>
            </a:extLst>
          </p:cNvPr>
          <p:cNvSpPr>
            <a:spLocks noGrp="1"/>
          </p:cNvSpPr>
          <p:nvPr>
            <p:ph type="title"/>
          </p:nvPr>
        </p:nvSpPr>
        <p:spPr/>
        <p:txBody>
          <a:bodyPr/>
          <a:lstStyle/>
          <a:p>
            <a:r>
              <a:rPr lang="en-US" dirty="0"/>
              <a:t>MEASURES TO PREVENT CANCER </a:t>
            </a:r>
          </a:p>
        </p:txBody>
      </p:sp>
      <p:sp>
        <p:nvSpPr>
          <p:cNvPr id="4" name="Text Placeholder 3">
            <a:extLst>
              <a:ext uri="{FF2B5EF4-FFF2-40B4-BE49-F238E27FC236}">
                <a16:creationId xmlns:a16="http://schemas.microsoft.com/office/drawing/2014/main" id="{65C337F8-5830-F64E-8DF3-B23542AD4EC4}"/>
              </a:ext>
            </a:extLst>
          </p:cNvPr>
          <p:cNvSpPr>
            <a:spLocks noGrp="1"/>
          </p:cNvSpPr>
          <p:nvPr>
            <p:ph type="body" sz="half" idx="2"/>
          </p:nvPr>
        </p:nvSpPr>
        <p:spPr/>
        <p:txBody>
          <a:bodyPr/>
          <a:lstStyle/>
          <a:p>
            <a:r>
              <a:rPr lang="en-US" dirty="0"/>
              <a:t>Brief description of screening and surgical measures to prevent common LS-associated cancers (colorectal &amp; endometrial) in plain language for patients. </a:t>
            </a:r>
          </a:p>
        </p:txBody>
      </p:sp>
      <p:pic>
        <p:nvPicPr>
          <p:cNvPr id="9" name="Picture 8">
            <a:extLst>
              <a:ext uri="{FF2B5EF4-FFF2-40B4-BE49-F238E27FC236}">
                <a16:creationId xmlns:a16="http://schemas.microsoft.com/office/drawing/2014/main" id="{3E8D55A6-22EA-4703-9263-9EE69CAB1C44}"/>
              </a:ext>
            </a:extLst>
          </p:cNvPr>
          <p:cNvPicPr>
            <a:picLocks noChangeAspect="1"/>
          </p:cNvPicPr>
          <p:nvPr/>
        </p:nvPicPr>
        <p:blipFill>
          <a:blip r:embed="rId2"/>
          <a:stretch>
            <a:fillRect/>
          </a:stretch>
        </p:blipFill>
        <p:spPr>
          <a:xfrm>
            <a:off x="1441488" y="282895"/>
            <a:ext cx="4654512" cy="6292209"/>
          </a:xfrm>
          <a:prstGeom prst="rect">
            <a:avLst/>
          </a:prstGeom>
        </p:spPr>
      </p:pic>
    </p:spTree>
    <p:extLst>
      <p:ext uri="{BB962C8B-B14F-4D97-AF65-F5344CB8AC3E}">
        <p14:creationId xmlns:p14="http://schemas.microsoft.com/office/powerpoint/2010/main" val="2575553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60E7D6-AB50-6347-98FB-DCA711D2EFBA}"/>
              </a:ext>
            </a:extLst>
          </p:cNvPr>
          <p:cNvSpPr>
            <a:spLocks noGrp="1"/>
          </p:cNvSpPr>
          <p:nvPr>
            <p:ph type="title"/>
          </p:nvPr>
        </p:nvSpPr>
        <p:spPr/>
        <p:txBody>
          <a:bodyPr/>
          <a:lstStyle/>
          <a:p>
            <a:r>
              <a:rPr lang="en-US" dirty="0"/>
              <a:t>FREQUENTLY ASKED QUESTIONS</a:t>
            </a:r>
          </a:p>
        </p:txBody>
      </p:sp>
      <p:sp>
        <p:nvSpPr>
          <p:cNvPr id="4" name="Text Placeholder 3">
            <a:extLst>
              <a:ext uri="{FF2B5EF4-FFF2-40B4-BE49-F238E27FC236}">
                <a16:creationId xmlns:a16="http://schemas.microsoft.com/office/drawing/2014/main" id="{0B856B60-CC60-1F48-A845-A733E5E71B73}"/>
              </a:ext>
            </a:extLst>
          </p:cNvPr>
          <p:cNvSpPr>
            <a:spLocks noGrp="1"/>
          </p:cNvSpPr>
          <p:nvPr>
            <p:ph type="body" sz="half" idx="2"/>
          </p:nvPr>
        </p:nvSpPr>
        <p:spPr/>
        <p:txBody>
          <a:bodyPr/>
          <a:lstStyle/>
          <a:p>
            <a:r>
              <a:rPr lang="en-US" dirty="0"/>
              <a:t>Some FAQ to address patient concerns identified from our qualitative work in this area. </a:t>
            </a:r>
          </a:p>
        </p:txBody>
      </p:sp>
      <p:pic>
        <p:nvPicPr>
          <p:cNvPr id="9" name="Picture 8">
            <a:extLst>
              <a:ext uri="{FF2B5EF4-FFF2-40B4-BE49-F238E27FC236}">
                <a16:creationId xmlns:a16="http://schemas.microsoft.com/office/drawing/2014/main" id="{973EAA6D-E58F-443C-942E-8EE1A64ED4EB}"/>
              </a:ext>
            </a:extLst>
          </p:cNvPr>
          <p:cNvPicPr>
            <a:picLocks noChangeAspect="1"/>
          </p:cNvPicPr>
          <p:nvPr/>
        </p:nvPicPr>
        <p:blipFill>
          <a:blip r:embed="rId2"/>
          <a:stretch>
            <a:fillRect/>
          </a:stretch>
        </p:blipFill>
        <p:spPr>
          <a:xfrm>
            <a:off x="1461748" y="251639"/>
            <a:ext cx="4609094" cy="6121452"/>
          </a:xfrm>
          <a:prstGeom prst="rect">
            <a:avLst/>
          </a:prstGeom>
        </p:spPr>
      </p:pic>
    </p:spTree>
    <p:extLst>
      <p:ext uri="{BB962C8B-B14F-4D97-AF65-F5344CB8AC3E}">
        <p14:creationId xmlns:p14="http://schemas.microsoft.com/office/powerpoint/2010/main" val="1211193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60E7D6-AB50-6347-98FB-DCA711D2EFBA}"/>
              </a:ext>
            </a:extLst>
          </p:cNvPr>
          <p:cNvSpPr>
            <a:spLocks noGrp="1"/>
          </p:cNvSpPr>
          <p:nvPr>
            <p:ph type="title"/>
          </p:nvPr>
        </p:nvSpPr>
        <p:spPr/>
        <p:txBody>
          <a:bodyPr/>
          <a:lstStyle/>
          <a:p>
            <a:r>
              <a:rPr lang="en-US" dirty="0"/>
              <a:t>LINKS TO MORE INFORMATION</a:t>
            </a:r>
          </a:p>
        </p:txBody>
      </p:sp>
      <p:sp>
        <p:nvSpPr>
          <p:cNvPr id="4" name="Text Placeholder 3">
            <a:extLst>
              <a:ext uri="{FF2B5EF4-FFF2-40B4-BE49-F238E27FC236}">
                <a16:creationId xmlns:a16="http://schemas.microsoft.com/office/drawing/2014/main" id="{0B856B60-CC60-1F48-A845-A733E5E71B73}"/>
              </a:ext>
            </a:extLst>
          </p:cNvPr>
          <p:cNvSpPr>
            <a:spLocks noGrp="1"/>
          </p:cNvSpPr>
          <p:nvPr>
            <p:ph type="body" sz="half" idx="2"/>
          </p:nvPr>
        </p:nvSpPr>
        <p:spPr/>
        <p:txBody>
          <a:bodyPr/>
          <a:lstStyle/>
          <a:p>
            <a:r>
              <a:rPr lang="en-US" dirty="0"/>
              <a:t>A section on links to genetic counseling professional directories,  support groups and information on legal protections against genetic discrimination </a:t>
            </a:r>
          </a:p>
        </p:txBody>
      </p:sp>
      <p:pic>
        <p:nvPicPr>
          <p:cNvPr id="11" name="Picture 10">
            <a:extLst>
              <a:ext uri="{FF2B5EF4-FFF2-40B4-BE49-F238E27FC236}">
                <a16:creationId xmlns:a16="http://schemas.microsoft.com/office/drawing/2014/main" id="{15D683A4-15DC-4C88-A1B8-361FD0ECC7BB}"/>
              </a:ext>
            </a:extLst>
          </p:cNvPr>
          <p:cNvPicPr>
            <a:picLocks noChangeAspect="1"/>
          </p:cNvPicPr>
          <p:nvPr/>
        </p:nvPicPr>
        <p:blipFill>
          <a:blip r:embed="rId2"/>
          <a:stretch>
            <a:fillRect/>
          </a:stretch>
        </p:blipFill>
        <p:spPr>
          <a:xfrm>
            <a:off x="1673848" y="534651"/>
            <a:ext cx="4328072" cy="5688960"/>
          </a:xfrm>
          <a:prstGeom prst="rect">
            <a:avLst/>
          </a:prstGeom>
        </p:spPr>
      </p:pic>
    </p:spTree>
    <p:extLst>
      <p:ext uri="{BB962C8B-B14F-4D97-AF65-F5344CB8AC3E}">
        <p14:creationId xmlns:p14="http://schemas.microsoft.com/office/powerpoint/2010/main" val="3482005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4E17C-7158-F747-AFB7-44CC073219C6}"/>
              </a:ext>
            </a:extLst>
          </p:cNvPr>
          <p:cNvSpPr>
            <a:spLocks noGrp="1"/>
          </p:cNvSpPr>
          <p:nvPr>
            <p:ph type="title"/>
          </p:nvPr>
        </p:nvSpPr>
        <p:spPr/>
        <p:txBody>
          <a:bodyPr/>
          <a:lstStyle/>
          <a:p>
            <a:r>
              <a:rPr lang="en-US" dirty="0" err="1"/>
              <a:t>EXercises</a:t>
            </a:r>
            <a:endParaRPr lang="en-US" dirty="0"/>
          </a:p>
        </p:txBody>
      </p:sp>
      <p:sp>
        <p:nvSpPr>
          <p:cNvPr id="3" name="Text Placeholder 2">
            <a:extLst>
              <a:ext uri="{FF2B5EF4-FFF2-40B4-BE49-F238E27FC236}">
                <a16:creationId xmlns:a16="http://schemas.microsoft.com/office/drawing/2014/main" id="{401BE6CB-794E-2A43-B0E5-4457901BC784}"/>
              </a:ext>
            </a:extLst>
          </p:cNvPr>
          <p:cNvSpPr>
            <a:spLocks noGrp="1"/>
          </p:cNvSpPr>
          <p:nvPr>
            <p:ph type="body" idx="1"/>
          </p:nvPr>
        </p:nvSpPr>
        <p:spPr/>
        <p:txBody>
          <a:bodyPr/>
          <a:lstStyle/>
          <a:p>
            <a:r>
              <a:rPr lang="en-US" dirty="0"/>
              <a:t>Request for support from proband </a:t>
            </a:r>
          </a:p>
        </p:txBody>
      </p:sp>
    </p:spTree>
    <p:extLst>
      <p:ext uri="{BB962C8B-B14F-4D97-AF65-F5344CB8AC3E}">
        <p14:creationId xmlns:p14="http://schemas.microsoft.com/office/powerpoint/2010/main" val="1307340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13627-70F2-4447-AA3A-91AC3E08DA23}"/>
              </a:ext>
            </a:extLst>
          </p:cNvPr>
          <p:cNvSpPr>
            <a:spLocks noGrp="1"/>
          </p:cNvSpPr>
          <p:nvPr>
            <p:ph type="title"/>
          </p:nvPr>
        </p:nvSpPr>
        <p:spPr/>
        <p:txBody>
          <a:bodyPr/>
          <a:lstStyle/>
          <a:p>
            <a:r>
              <a:rPr lang="en-US" dirty="0"/>
              <a:t>Scenario 1</a:t>
            </a:r>
          </a:p>
        </p:txBody>
      </p:sp>
      <p:sp>
        <p:nvSpPr>
          <p:cNvPr id="3" name="Content Placeholder 2">
            <a:extLst>
              <a:ext uri="{FF2B5EF4-FFF2-40B4-BE49-F238E27FC236}">
                <a16:creationId xmlns:a16="http://schemas.microsoft.com/office/drawing/2014/main" id="{B0111526-F957-E54C-BE66-67CA30E01982}"/>
              </a:ext>
            </a:extLst>
          </p:cNvPr>
          <p:cNvSpPr>
            <a:spLocks noGrp="1"/>
          </p:cNvSpPr>
          <p:nvPr>
            <p:ph idx="1"/>
          </p:nvPr>
        </p:nvSpPr>
        <p:spPr/>
        <p:txBody>
          <a:bodyPr/>
          <a:lstStyle/>
          <a:p>
            <a:r>
              <a:rPr lang="en-US" dirty="0"/>
              <a:t>A proband reaches out to you saying that they had an unpleasant experience discussing LS with their first family member and are worried about receiving the same reaction from other family members. </a:t>
            </a:r>
          </a:p>
          <a:p>
            <a:r>
              <a:rPr lang="en-US" dirty="0"/>
              <a:t>Please take 2 minutes to think through how you can support this proband in their communication with family members.</a:t>
            </a:r>
          </a:p>
          <a:p>
            <a:r>
              <a:rPr lang="en-US" dirty="0"/>
              <a:t>Share back with the group. </a:t>
            </a:r>
          </a:p>
        </p:txBody>
      </p:sp>
    </p:spTree>
    <p:extLst>
      <p:ext uri="{BB962C8B-B14F-4D97-AF65-F5344CB8AC3E}">
        <p14:creationId xmlns:p14="http://schemas.microsoft.com/office/powerpoint/2010/main" val="40619438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13627-70F2-4447-AA3A-91AC3E08DA23}"/>
              </a:ext>
            </a:extLst>
          </p:cNvPr>
          <p:cNvSpPr>
            <a:spLocks noGrp="1"/>
          </p:cNvSpPr>
          <p:nvPr>
            <p:ph type="title"/>
          </p:nvPr>
        </p:nvSpPr>
        <p:spPr/>
        <p:txBody>
          <a:bodyPr/>
          <a:lstStyle/>
          <a:p>
            <a:r>
              <a:rPr lang="en-US" dirty="0"/>
              <a:t>Scenario 2</a:t>
            </a:r>
          </a:p>
        </p:txBody>
      </p:sp>
      <p:sp>
        <p:nvSpPr>
          <p:cNvPr id="3" name="Content Placeholder 2">
            <a:extLst>
              <a:ext uri="{FF2B5EF4-FFF2-40B4-BE49-F238E27FC236}">
                <a16:creationId xmlns:a16="http://schemas.microsoft.com/office/drawing/2014/main" id="{B0111526-F957-E54C-BE66-67CA30E01982}"/>
              </a:ext>
            </a:extLst>
          </p:cNvPr>
          <p:cNvSpPr>
            <a:spLocks noGrp="1"/>
          </p:cNvSpPr>
          <p:nvPr>
            <p:ph idx="1"/>
          </p:nvPr>
        </p:nvSpPr>
        <p:spPr/>
        <p:txBody>
          <a:bodyPr/>
          <a:lstStyle/>
          <a:p>
            <a:r>
              <a:rPr lang="en-US" dirty="0"/>
              <a:t>A proband reaches out to you saying that their family member cannot travel to their nearest genetic counselor due to various reasons. </a:t>
            </a:r>
          </a:p>
          <a:p>
            <a:r>
              <a:rPr lang="en-US" dirty="0"/>
              <a:t>Please take 2 minutes to think through how you can support this proband in their communication with family members.</a:t>
            </a:r>
          </a:p>
          <a:p>
            <a:r>
              <a:rPr lang="en-US" dirty="0"/>
              <a:t>Share back with the group. </a:t>
            </a:r>
          </a:p>
        </p:txBody>
      </p:sp>
    </p:spTree>
    <p:extLst>
      <p:ext uri="{BB962C8B-B14F-4D97-AF65-F5344CB8AC3E}">
        <p14:creationId xmlns:p14="http://schemas.microsoft.com/office/powerpoint/2010/main" val="1149921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4E17C-7158-F747-AFB7-44CC073219C6}"/>
              </a:ext>
            </a:extLst>
          </p:cNvPr>
          <p:cNvSpPr>
            <a:spLocks noGrp="1"/>
          </p:cNvSpPr>
          <p:nvPr>
            <p:ph type="title"/>
          </p:nvPr>
        </p:nvSpPr>
        <p:spPr/>
        <p:txBody>
          <a:bodyPr/>
          <a:lstStyle/>
          <a:p>
            <a:r>
              <a:rPr lang="en-US" dirty="0"/>
              <a:t>Exercises</a:t>
            </a:r>
          </a:p>
        </p:txBody>
      </p:sp>
      <p:sp>
        <p:nvSpPr>
          <p:cNvPr id="3" name="Text Placeholder 2">
            <a:extLst>
              <a:ext uri="{FF2B5EF4-FFF2-40B4-BE49-F238E27FC236}">
                <a16:creationId xmlns:a16="http://schemas.microsoft.com/office/drawing/2014/main" id="{401BE6CB-794E-2A43-B0E5-4457901BC784}"/>
              </a:ext>
            </a:extLst>
          </p:cNvPr>
          <p:cNvSpPr>
            <a:spLocks noGrp="1"/>
          </p:cNvSpPr>
          <p:nvPr>
            <p:ph type="body" idx="1"/>
          </p:nvPr>
        </p:nvSpPr>
        <p:spPr/>
        <p:txBody>
          <a:bodyPr/>
          <a:lstStyle/>
          <a:p>
            <a:r>
              <a:rPr lang="en-US" dirty="0"/>
              <a:t>Request for support from relatives</a:t>
            </a:r>
          </a:p>
        </p:txBody>
      </p:sp>
    </p:spTree>
    <p:extLst>
      <p:ext uri="{BB962C8B-B14F-4D97-AF65-F5344CB8AC3E}">
        <p14:creationId xmlns:p14="http://schemas.microsoft.com/office/powerpoint/2010/main" val="1733877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13627-70F2-4447-AA3A-91AC3E08DA23}"/>
              </a:ext>
            </a:extLst>
          </p:cNvPr>
          <p:cNvSpPr>
            <a:spLocks noGrp="1"/>
          </p:cNvSpPr>
          <p:nvPr>
            <p:ph type="title"/>
          </p:nvPr>
        </p:nvSpPr>
        <p:spPr/>
        <p:txBody>
          <a:bodyPr/>
          <a:lstStyle/>
          <a:p>
            <a:r>
              <a:rPr lang="en-US" dirty="0"/>
              <a:t>scenario 1</a:t>
            </a:r>
          </a:p>
        </p:txBody>
      </p:sp>
      <p:sp>
        <p:nvSpPr>
          <p:cNvPr id="3" name="Content Placeholder 2">
            <a:extLst>
              <a:ext uri="{FF2B5EF4-FFF2-40B4-BE49-F238E27FC236}">
                <a16:creationId xmlns:a16="http://schemas.microsoft.com/office/drawing/2014/main" id="{B0111526-F957-E54C-BE66-67CA30E01982}"/>
              </a:ext>
            </a:extLst>
          </p:cNvPr>
          <p:cNvSpPr>
            <a:spLocks noGrp="1"/>
          </p:cNvSpPr>
          <p:nvPr>
            <p:ph idx="1"/>
          </p:nvPr>
        </p:nvSpPr>
        <p:spPr/>
        <p:txBody>
          <a:bodyPr/>
          <a:lstStyle/>
          <a:p>
            <a:r>
              <a:rPr lang="en-US" dirty="0"/>
              <a:t>A family member of a proband reaches out to you saying that they do not fully understand the implications of possibly having LS and would like more information.</a:t>
            </a:r>
          </a:p>
          <a:p>
            <a:r>
              <a:rPr lang="en-US" dirty="0"/>
              <a:t>Please take 2 minutes to think through how you can support this family member about making a decision on genetic testing for LS. </a:t>
            </a:r>
          </a:p>
          <a:p>
            <a:r>
              <a:rPr lang="en-US" dirty="0"/>
              <a:t>Share back with the group. </a:t>
            </a:r>
          </a:p>
        </p:txBody>
      </p:sp>
    </p:spTree>
    <p:extLst>
      <p:ext uri="{BB962C8B-B14F-4D97-AF65-F5344CB8AC3E}">
        <p14:creationId xmlns:p14="http://schemas.microsoft.com/office/powerpoint/2010/main" val="1183944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8B5B0-BE28-164C-AE2B-AC460F698FF9}"/>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BBE60162-8834-414F-B0FF-8E3889668953}"/>
              </a:ext>
            </a:extLst>
          </p:cNvPr>
          <p:cNvSpPr>
            <a:spLocks noGrp="1"/>
          </p:cNvSpPr>
          <p:nvPr>
            <p:ph idx="1"/>
          </p:nvPr>
        </p:nvSpPr>
        <p:spPr>
          <a:xfrm>
            <a:off x="1251678" y="1565565"/>
            <a:ext cx="10178322" cy="4076699"/>
          </a:xfrm>
        </p:spPr>
        <p:txBody>
          <a:bodyPr>
            <a:noAutofit/>
          </a:bodyPr>
          <a:lstStyle/>
          <a:p>
            <a:pPr marL="457200" indent="-457200">
              <a:buAutoNum type="arabicPeriod"/>
            </a:pPr>
            <a:r>
              <a:rPr lang="en-US" sz="1700" dirty="0"/>
              <a:t>Introductions </a:t>
            </a:r>
          </a:p>
          <a:p>
            <a:pPr marL="457200" indent="-457200">
              <a:buAutoNum type="arabicPeriod"/>
            </a:pPr>
            <a:r>
              <a:rPr lang="en-US" sz="1700" dirty="0"/>
              <a:t>Let’s Talk Workbook:</a:t>
            </a:r>
          </a:p>
          <a:p>
            <a:pPr marL="914400" lvl="1" indent="-457200">
              <a:buAutoNum type="arabicPeriod"/>
            </a:pPr>
            <a:r>
              <a:rPr lang="en-US" sz="1700" dirty="0"/>
              <a:t>Workbook Introduction </a:t>
            </a:r>
          </a:p>
          <a:p>
            <a:pPr marL="914400" lvl="1" indent="-457200">
              <a:buAutoNum type="arabicPeriod"/>
            </a:pPr>
            <a:r>
              <a:rPr lang="en-US" sz="1700" dirty="0"/>
              <a:t>List of Terms to Know</a:t>
            </a:r>
          </a:p>
          <a:p>
            <a:pPr marL="914400" lvl="1" indent="-457200">
              <a:buAutoNum type="arabicPeriod"/>
            </a:pPr>
            <a:r>
              <a:rPr lang="en-US" sz="1700" dirty="0"/>
              <a:t>Measures to Prevent Cancer</a:t>
            </a:r>
          </a:p>
          <a:p>
            <a:pPr marL="914400" lvl="1" indent="-457200">
              <a:buAutoNum type="arabicPeriod"/>
            </a:pPr>
            <a:r>
              <a:rPr lang="en-US" sz="1700" dirty="0"/>
              <a:t>FAQ </a:t>
            </a:r>
          </a:p>
          <a:p>
            <a:pPr marL="914400" lvl="1" indent="-457200">
              <a:buAutoNum type="arabicPeriod"/>
            </a:pPr>
            <a:r>
              <a:rPr lang="en-US" sz="1700" dirty="0"/>
              <a:t>Links </a:t>
            </a:r>
          </a:p>
          <a:p>
            <a:pPr marL="457200" indent="-457200">
              <a:buAutoNum type="arabicPeriod"/>
            </a:pPr>
            <a:r>
              <a:rPr lang="en-US" sz="1700" dirty="0"/>
              <a:t>Simulation Exercises </a:t>
            </a:r>
          </a:p>
          <a:p>
            <a:pPr marL="914400" lvl="1" indent="-457200">
              <a:buAutoNum type="arabicPeriod"/>
            </a:pPr>
            <a:r>
              <a:rPr lang="en-US" sz="1700" dirty="0"/>
              <a:t>Request for support from proband</a:t>
            </a:r>
          </a:p>
          <a:p>
            <a:pPr marL="914400" lvl="1" indent="-457200">
              <a:buAutoNum type="arabicPeriod"/>
            </a:pPr>
            <a:r>
              <a:rPr lang="en-US" sz="1700" dirty="0"/>
              <a:t>Request for support from family </a:t>
            </a:r>
          </a:p>
          <a:p>
            <a:pPr marL="457200" indent="-457200">
              <a:buAutoNum type="arabicPeriod"/>
            </a:pPr>
            <a:r>
              <a:rPr lang="en-US" sz="1700" dirty="0"/>
              <a:t>Ongoing support from research team</a:t>
            </a:r>
          </a:p>
          <a:p>
            <a:pPr marL="457200" indent="-457200">
              <a:buAutoNum type="arabicPeriod"/>
            </a:pPr>
            <a:r>
              <a:rPr lang="en-US" sz="1700" dirty="0"/>
              <a:t>Q&amp;A/Discussion</a:t>
            </a:r>
          </a:p>
        </p:txBody>
      </p:sp>
    </p:spTree>
    <p:extLst>
      <p:ext uri="{BB962C8B-B14F-4D97-AF65-F5344CB8AC3E}">
        <p14:creationId xmlns:p14="http://schemas.microsoft.com/office/powerpoint/2010/main" val="3776844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13627-70F2-4447-AA3A-91AC3E08DA23}"/>
              </a:ext>
            </a:extLst>
          </p:cNvPr>
          <p:cNvSpPr>
            <a:spLocks noGrp="1"/>
          </p:cNvSpPr>
          <p:nvPr>
            <p:ph type="title"/>
          </p:nvPr>
        </p:nvSpPr>
        <p:spPr/>
        <p:txBody>
          <a:bodyPr/>
          <a:lstStyle/>
          <a:p>
            <a:r>
              <a:rPr lang="en-US" dirty="0"/>
              <a:t>scenario 2</a:t>
            </a:r>
          </a:p>
        </p:txBody>
      </p:sp>
      <p:sp>
        <p:nvSpPr>
          <p:cNvPr id="3" name="Content Placeholder 2">
            <a:extLst>
              <a:ext uri="{FF2B5EF4-FFF2-40B4-BE49-F238E27FC236}">
                <a16:creationId xmlns:a16="http://schemas.microsoft.com/office/drawing/2014/main" id="{B0111526-F957-E54C-BE66-67CA30E01982}"/>
              </a:ext>
            </a:extLst>
          </p:cNvPr>
          <p:cNvSpPr>
            <a:spLocks noGrp="1"/>
          </p:cNvSpPr>
          <p:nvPr>
            <p:ph idx="1"/>
          </p:nvPr>
        </p:nvSpPr>
        <p:spPr/>
        <p:txBody>
          <a:bodyPr/>
          <a:lstStyle/>
          <a:p>
            <a:r>
              <a:rPr lang="en-US" dirty="0"/>
              <a:t>A family member of a proband reaches out to you saying that they would like to receive genetic testing for LS, but that they are uncertain about the financial aspects of paying for the test and genetic testing visits. </a:t>
            </a:r>
          </a:p>
          <a:p>
            <a:r>
              <a:rPr lang="en-US" dirty="0"/>
              <a:t>Please take 2 minutes to think through how you can support this family member in receiving a </a:t>
            </a:r>
            <a:r>
              <a:rPr lang="en-US"/>
              <a:t>genetic test. </a:t>
            </a:r>
            <a:endParaRPr lang="en-US" dirty="0"/>
          </a:p>
          <a:p>
            <a:r>
              <a:rPr lang="en-US" dirty="0"/>
              <a:t>Share back with the group. </a:t>
            </a:r>
          </a:p>
        </p:txBody>
      </p:sp>
    </p:spTree>
    <p:extLst>
      <p:ext uri="{BB962C8B-B14F-4D97-AF65-F5344CB8AC3E}">
        <p14:creationId xmlns:p14="http://schemas.microsoft.com/office/powerpoint/2010/main" val="2974692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4E17C-7158-F747-AFB7-44CC073219C6}"/>
              </a:ext>
            </a:extLst>
          </p:cNvPr>
          <p:cNvSpPr>
            <a:spLocks noGrp="1"/>
          </p:cNvSpPr>
          <p:nvPr>
            <p:ph type="title"/>
          </p:nvPr>
        </p:nvSpPr>
        <p:spPr>
          <a:xfrm>
            <a:off x="3242929" y="2286000"/>
            <a:ext cx="8187071" cy="3619500"/>
          </a:xfrm>
        </p:spPr>
        <p:txBody>
          <a:bodyPr>
            <a:normAutofit fontScale="90000"/>
          </a:bodyPr>
          <a:lstStyle/>
          <a:p>
            <a:r>
              <a:rPr lang="en-US" dirty="0"/>
              <a:t>Ongoing support from research team</a:t>
            </a:r>
          </a:p>
        </p:txBody>
      </p:sp>
    </p:spTree>
    <p:extLst>
      <p:ext uri="{BB962C8B-B14F-4D97-AF65-F5344CB8AC3E}">
        <p14:creationId xmlns:p14="http://schemas.microsoft.com/office/powerpoint/2010/main" val="30218303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D2F07-BF90-AA46-842E-72F5EADA59F2}"/>
              </a:ext>
            </a:extLst>
          </p:cNvPr>
          <p:cNvSpPr>
            <a:spLocks noGrp="1"/>
          </p:cNvSpPr>
          <p:nvPr>
            <p:ph type="title"/>
          </p:nvPr>
        </p:nvSpPr>
        <p:spPr/>
        <p:txBody>
          <a:bodyPr/>
          <a:lstStyle/>
          <a:p>
            <a:r>
              <a:rPr lang="en-US" dirty="0"/>
              <a:t>PERIODIC AND AD-hoc consultations</a:t>
            </a:r>
          </a:p>
        </p:txBody>
      </p:sp>
      <p:sp>
        <p:nvSpPr>
          <p:cNvPr id="3" name="Content Placeholder 2">
            <a:extLst>
              <a:ext uri="{FF2B5EF4-FFF2-40B4-BE49-F238E27FC236}">
                <a16:creationId xmlns:a16="http://schemas.microsoft.com/office/drawing/2014/main" id="{8B61A50F-4C4C-E244-891F-88BC8146FA2E}"/>
              </a:ext>
            </a:extLst>
          </p:cNvPr>
          <p:cNvSpPr>
            <a:spLocks noGrp="1"/>
          </p:cNvSpPr>
          <p:nvPr>
            <p:ph idx="1"/>
          </p:nvPr>
        </p:nvSpPr>
        <p:spPr/>
        <p:txBody>
          <a:bodyPr>
            <a:normAutofit fontScale="92500" lnSpcReduction="10000"/>
          </a:bodyPr>
          <a:lstStyle/>
          <a:p>
            <a:r>
              <a:rPr lang="en-US" dirty="0"/>
              <a:t>The research team will schedule 1:1 video conference meetings for 30 minutes at the following intervals:  Weeks 1, 2, 4 &amp; 6. </a:t>
            </a:r>
          </a:p>
          <a:p>
            <a:pPr lvl="1"/>
            <a:r>
              <a:rPr lang="en-US" dirty="0"/>
              <a:t>This time will be used to discuss:</a:t>
            </a:r>
          </a:p>
          <a:p>
            <a:pPr lvl="2"/>
            <a:r>
              <a:rPr lang="en-US" dirty="0"/>
              <a:t>Issues you experienced while delivering the workbook</a:t>
            </a:r>
          </a:p>
          <a:p>
            <a:pPr lvl="2"/>
            <a:r>
              <a:rPr lang="en-US" dirty="0"/>
              <a:t>Issues raised by probands/relatives to you about Let’s Talk</a:t>
            </a:r>
          </a:p>
          <a:p>
            <a:pPr lvl="2"/>
            <a:r>
              <a:rPr lang="en-US" dirty="0"/>
              <a:t>Strategies to address issues, where possible</a:t>
            </a:r>
          </a:p>
          <a:p>
            <a:pPr lvl="2"/>
            <a:r>
              <a:rPr lang="en-US" dirty="0"/>
              <a:t>Changes to protocol, if required</a:t>
            </a:r>
          </a:p>
          <a:p>
            <a:pPr lvl="2"/>
            <a:r>
              <a:rPr lang="en-US" dirty="0"/>
              <a:t>Suggestions for changes in the next iteration of the workbook  </a:t>
            </a:r>
          </a:p>
          <a:p>
            <a:pPr lvl="2"/>
            <a:endParaRPr lang="en-US" dirty="0"/>
          </a:p>
          <a:p>
            <a:r>
              <a:rPr lang="en-US" dirty="0"/>
              <a:t>Please feel free to contact the research team via email at any time outside these meetings if any urgent issues come up. </a:t>
            </a:r>
          </a:p>
          <a:p>
            <a:endParaRPr lang="en-US" dirty="0"/>
          </a:p>
        </p:txBody>
      </p:sp>
    </p:spTree>
    <p:extLst>
      <p:ext uri="{BB962C8B-B14F-4D97-AF65-F5344CB8AC3E}">
        <p14:creationId xmlns:p14="http://schemas.microsoft.com/office/powerpoint/2010/main" val="2015183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52ED7-D4E2-C44A-8D6B-C209A2E466B6}"/>
              </a:ext>
            </a:extLst>
          </p:cNvPr>
          <p:cNvSpPr>
            <a:spLocks noGrp="1"/>
          </p:cNvSpPr>
          <p:nvPr>
            <p:ph type="title"/>
          </p:nvPr>
        </p:nvSpPr>
        <p:spPr/>
        <p:txBody>
          <a:bodyPr/>
          <a:lstStyle/>
          <a:p>
            <a:r>
              <a:rPr lang="en-US" dirty="0"/>
              <a:t>Q&amp;A</a:t>
            </a:r>
          </a:p>
        </p:txBody>
      </p:sp>
      <p:sp>
        <p:nvSpPr>
          <p:cNvPr id="3" name="Text Placeholder 2">
            <a:extLst>
              <a:ext uri="{FF2B5EF4-FFF2-40B4-BE49-F238E27FC236}">
                <a16:creationId xmlns:a16="http://schemas.microsoft.com/office/drawing/2014/main" id="{8349211B-F208-134D-9318-9A02B9C91490}"/>
              </a:ext>
            </a:extLst>
          </p:cNvPr>
          <p:cNvSpPr>
            <a:spLocks noGrp="1"/>
          </p:cNvSpPr>
          <p:nvPr>
            <p:ph type="body" idx="1"/>
          </p:nvPr>
        </p:nvSpPr>
        <p:spPr/>
        <p:txBody>
          <a:bodyPr/>
          <a:lstStyle/>
          <a:p>
            <a:r>
              <a:rPr lang="en-US" dirty="0"/>
              <a:t>contact: INSERT Lead Email Here</a:t>
            </a:r>
          </a:p>
        </p:txBody>
      </p:sp>
    </p:spTree>
    <p:extLst>
      <p:ext uri="{BB962C8B-B14F-4D97-AF65-F5344CB8AC3E}">
        <p14:creationId xmlns:p14="http://schemas.microsoft.com/office/powerpoint/2010/main" val="77273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9F470-C8AD-B64E-BAD3-F6FECBF17CE8}"/>
              </a:ext>
            </a:extLst>
          </p:cNvPr>
          <p:cNvSpPr>
            <a:spLocks noGrp="1"/>
          </p:cNvSpPr>
          <p:nvPr>
            <p:ph type="title"/>
          </p:nvPr>
        </p:nvSpPr>
        <p:spPr>
          <a:xfrm>
            <a:off x="3242929" y="1073888"/>
            <a:ext cx="8557774" cy="4064627"/>
          </a:xfrm>
        </p:spPr>
        <p:txBody>
          <a:bodyPr/>
          <a:lstStyle/>
          <a:p>
            <a:r>
              <a:rPr lang="en-US" dirty="0"/>
              <a:t>INTRODUCTIONs</a:t>
            </a:r>
          </a:p>
        </p:txBody>
      </p:sp>
      <p:sp>
        <p:nvSpPr>
          <p:cNvPr id="3" name="Text Placeholder 2">
            <a:extLst>
              <a:ext uri="{FF2B5EF4-FFF2-40B4-BE49-F238E27FC236}">
                <a16:creationId xmlns:a16="http://schemas.microsoft.com/office/drawing/2014/main" id="{6E6B51BB-C3D0-9246-B979-342CCD5B2B3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22724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4E17C-7158-F747-AFB7-44CC073219C6}"/>
              </a:ext>
            </a:extLst>
          </p:cNvPr>
          <p:cNvSpPr>
            <a:spLocks noGrp="1"/>
          </p:cNvSpPr>
          <p:nvPr>
            <p:ph type="title"/>
          </p:nvPr>
        </p:nvSpPr>
        <p:spPr/>
        <p:txBody>
          <a:bodyPr/>
          <a:lstStyle/>
          <a:p>
            <a:r>
              <a:rPr lang="en-US" dirty="0"/>
              <a:t>Let’s TALK WORKBOOK</a:t>
            </a:r>
          </a:p>
        </p:txBody>
      </p:sp>
      <p:sp>
        <p:nvSpPr>
          <p:cNvPr id="3" name="Text Placeholder 2">
            <a:extLst>
              <a:ext uri="{FF2B5EF4-FFF2-40B4-BE49-F238E27FC236}">
                <a16:creationId xmlns:a16="http://schemas.microsoft.com/office/drawing/2014/main" id="{401BE6CB-794E-2A43-B0E5-4457901BC784}"/>
              </a:ext>
            </a:extLst>
          </p:cNvPr>
          <p:cNvSpPr>
            <a:spLocks noGrp="1"/>
          </p:cNvSpPr>
          <p:nvPr>
            <p:ph type="body" idx="1"/>
          </p:nvPr>
        </p:nvSpPr>
        <p:spPr/>
        <p:txBody>
          <a:bodyPr/>
          <a:lstStyle/>
          <a:p>
            <a:r>
              <a:rPr lang="en-US" dirty="0"/>
              <a:t>SECTIONS IN THE PATIENT-FACING WORKBOOK</a:t>
            </a:r>
          </a:p>
        </p:txBody>
      </p:sp>
    </p:spTree>
    <p:extLst>
      <p:ext uri="{BB962C8B-B14F-4D97-AF65-F5344CB8AC3E}">
        <p14:creationId xmlns:p14="http://schemas.microsoft.com/office/powerpoint/2010/main" val="3305588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66A215-3911-0D4E-99EA-9189511C5D43}"/>
              </a:ext>
            </a:extLst>
          </p:cNvPr>
          <p:cNvSpPr>
            <a:spLocks noGrp="1"/>
          </p:cNvSpPr>
          <p:nvPr>
            <p:ph type="title"/>
          </p:nvPr>
        </p:nvSpPr>
        <p:spPr/>
        <p:txBody>
          <a:bodyPr/>
          <a:lstStyle/>
          <a:p>
            <a:r>
              <a:rPr lang="en-US" dirty="0"/>
              <a:t>Workbook introduction</a:t>
            </a:r>
          </a:p>
        </p:txBody>
      </p:sp>
      <p:sp>
        <p:nvSpPr>
          <p:cNvPr id="4" name="Text Placeholder 3">
            <a:extLst>
              <a:ext uri="{FF2B5EF4-FFF2-40B4-BE49-F238E27FC236}">
                <a16:creationId xmlns:a16="http://schemas.microsoft.com/office/drawing/2014/main" id="{69640673-6578-C14E-936E-1B4090C62A28}"/>
              </a:ext>
            </a:extLst>
          </p:cNvPr>
          <p:cNvSpPr>
            <a:spLocks noGrp="1"/>
          </p:cNvSpPr>
          <p:nvPr>
            <p:ph type="body" sz="half" idx="2"/>
          </p:nvPr>
        </p:nvSpPr>
        <p:spPr/>
        <p:txBody>
          <a:bodyPr/>
          <a:lstStyle/>
          <a:p>
            <a:r>
              <a:rPr lang="en-US" dirty="0"/>
              <a:t>Section introducing basic information about LS &amp; implications of having LS </a:t>
            </a:r>
          </a:p>
          <a:p>
            <a:r>
              <a:rPr lang="en-US" dirty="0"/>
              <a:t>Contains 5 prompts for guided activities that patients will work through: </a:t>
            </a:r>
          </a:p>
        </p:txBody>
      </p:sp>
      <p:pic>
        <p:nvPicPr>
          <p:cNvPr id="15" name="Picture 14">
            <a:extLst>
              <a:ext uri="{FF2B5EF4-FFF2-40B4-BE49-F238E27FC236}">
                <a16:creationId xmlns:a16="http://schemas.microsoft.com/office/drawing/2014/main" id="{12DC7453-BC91-4A5E-8B7D-AE4C3B044E75}"/>
              </a:ext>
            </a:extLst>
          </p:cNvPr>
          <p:cNvPicPr>
            <a:picLocks noChangeAspect="1"/>
          </p:cNvPicPr>
          <p:nvPr/>
        </p:nvPicPr>
        <p:blipFill>
          <a:blip r:embed="rId2"/>
          <a:stretch>
            <a:fillRect/>
          </a:stretch>
        </p:blipFill>
        <p:spPr>
          <a:xfrm>
            <a:off x="497639" y="1564972"/>
            <a:ext cx="3133374" cy="4097490"/>
          </a:xfrm>
          <a:prstGeom prst="rect">
            <a:avLst/>
          </a:prstGeom>
        </p:spPr>
      </p:pic>
      <p:pic>
        <p:nvPicPr>
          <p:cNvPr id="17" name="Picture 16">
            <a:extLst>
              <a:ext uri="{FF2B5EF4-FFF2-40B4-BE49-F238E27FC236}">
                <a16:creationId xmlns:a16="http://schemas.microsoft.com/office/drawing/2014/main" id="{A048F25D-AC52-4E06-B9B4-5523DBE39D39}"/>
              </a:ext>
            </a:extLst>
          </p:cNvPr>
          <p:cNvPicPr>
            <a:picLocks noChangeAspect="1"/>
          </p:cNvPicPr>
          <p:nvPr/>
        </p:nvPicPr>
        <p:blipFill>
          <a:blip r:embed="rId3"/>
          <a:stretch>
            <a:fillRect/>
          </a:stretch>
        </p:blipFill>
        <p:spPr>
          <a:xfrm>
            <a:off x="3854116" y="1564971"/>
            <a:ext cx="3249268" cy="4264663"/>
          </a:xfrm>
          <a:prstGeom prst="rect">
            <a:avLst/>
          </a:prstGeom>
        </p:spPr>
      </p:pic>
    </p:spTree>
    <p:extLst>
      <p:ext uri="{BB962C8B-B14F-4D97-AF65-F5344CB8AC3E}">
        <p14:creationId xmlns:p14="http://schemas.microsoft.com/office/powerpoint/2010/main" val="703115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D6AF65-8219-2D45-BC45-5DE641828FC3}"/>
              </a:ext>
            </a:extLst>
          </p:cNvPr>
          <p:cNvSpPr>
            <a:spLocks noGrp="1"/>
          </p:cNvSpPr>
          <p:nvPr>
            <p:ph type="title"/>
          </p:nvPr>
        </p:nvSpPr>
        <p:spPr/>
        <p:txBody>
          <a:bodyPr/>
          <a:lstStyle/>
          <a:p>
            <a:r>
              <a:rPr lang="en-US" dirty="0"/>
              <a:t>Prompt 1</a:t>
            </a:r>
          </a:p>
        </p:txBody>
      </p:sp>
      <p:sp>
        <p:nvSpPr>
          <p:cNvPr id="4" name="Text Placeholder 3">
            <a:extLst>
              <a:ext uri="{FF2B5EF4-FFF2-40B4-BE49-F238E27FC236}">
                <a16:creationId xmlns:a16="http://schemas.microsoft.com/office/drawing/2014/main" id="{97552963-E0FA-F949-A034-1D7E095B26AB}"/>
              </a:ext>
            </a:extLst>
          </p:cNvPr>
          <p:cNvSpPr>
            <a:spLocks noGrp="1"/>
          </p:cNvSpPr>
          <p:nvPr>
            <p:ph type="body" sz="half" idx="2"/>
          </p:nvPr>
        </p:nvSpPr>
        <p:spPr/>
        <p:txBody>
          <a:bodyPr/>
          <a:lstStyle/>
          <a:p>
            <a:r>
              <a:rPr lang="en-US" dirty="0"/>
              <a:t>Goal: GCs will guide patients in identifying their at-risk relatives </a:t>
            </a:r>
          </a:p>
        </p:txBody>
      </p:sp>
      <p:pic>
        <p:nvPicPr>
          <p:cNvPr id="9" name="Picture 8">
            <a:extLst>
              <a:ext uri="{FF2B5EF4-FFF2-40B4-BE49-F238E27FC236}">
                <a16:creationId xmlns:a16="http://schemas.microsoft.com/office/drawing/2014/main" id="{0D316857-1A14-4053-9406-5327AD307F41}"/>
              </a:ext>
            </a:extLst>
          </p:cNvPr>
          <p:cNvPicPr>
            <a:picLocks noChangeAspect="1"/>
          </p:cNvPicPr>
          <p:nvPr/>
        </p:nvPicPr>
        <p:blipFill>
          <a:blip r:embed="rId2"/>
          <a:stretch>
            <a:fillRect/>
          </a:stretch>
        </p:blipFill>
        <p:spPr>
          <a:xfrm>
            <a:off x="1394725" y="393341"/>
            <a:ext cx="4521166" cy="6083453"/>
          </a:xfrm>
          <a:prstGeom prst="rect">
            <a:avLst/>
          </a:prstGeom>
        </p:spPr>
      </p:pic>
    </p:spTree>
    <p:extLst>
      <p:ext uri="{BB962C8B-B14F-4D97-AF65-F5344CB8AC3E}">
        <p14:creationId xmlns:p14="http://schemas.microsoft.com/office/powerpoint/2010/main" val="954641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71E259-5EAD-4B42-8AF4-B04F54819A24}"/>
              </a:ext>
            </a:extLst>
          </p:cNvPr>
          <p:cNvSpPr>
            <a:spLocks noGrp="1"/>
          </p:cNvSpPr>
          <p:nvPr>
            <p:ph type="title"/>
          </p:nvPr>
        </p:nvSpPr>
        <p:spPr/>
        <p:txBody>
          <a:bodyPr/>
          <a:lstStyle/>
          <a:p>
            <a:r>
              <a:rPr lang="en-US" dirty="0"/>
              <a:t>Prompt 2</a:t>
            </a:r>
          </a:p>
        </p:txBody>
      </p:sp>
      <p:sp>
        <p:nvSpPr>
          <p:cNvPr id="4" name="Text Placeholder 3">
            <a:extLst>
              <a:ext uri="{FF2B5EF4-FFF2-40B4-BE49-F238E27FC236}">
                <a16:creationId xmlns:a16="http://schemas.microsoft.com/office/drawing/2014/main" id="{64B5AF62-12FE-2844-8A2B-6183C2F8B912}"/>
              </a:ext>
            </a:extLst>
          </p:cNvPr>
          <p:cNvSpPr>
            <a:spLocks noGrp="1"/>
          </p:cNvSpPr>
          <p:nvPr>
            <p:ph type="body" sz="half" idx="2"/>
          </p:nvPr>
        </p:nvSpPr>
        <p:spPr/>
        <p:txBody>
          <a:bodyPr/>
          <a:lstStyle/>
          <a:p>
            <a:r>
              <a:rPr lang="en-US" dirty="0"/>
              <a:t>Goal: Of the relatives listed in prompt 1, patients will identify which relatives they can reach out to on their own, and which relatives will require additional help from GCs. </a:t>
            </a:r>
          </a:p>
        </p:txBody>
      </p:sp>
      <p:pic>
        <p:nvPicPr>
          <p:cNvPr id="9" name="Picture 8">
            <a:extLst>
              <a:ext uri="{FF2B5EF4-FFF2-40B4-BE49-F238E27FC236}">
                <a16:creationId xmlns:a16="http://schemas.microsoft.com/office/drawing/2014/main" id="{22B2C2B6-2881-41D7-BF89-88101271AC4D}"/>
              </a:ext>
            </a:extLst>
          </p:cNvPr>
          <p:cNvPicPr>
            <a:picLocks noChangeAspect="1"/>
          </p:cNvPicPr>
          <p:nvPr/>
        </p:nvPicPr>
        <p:blipFill>
          <a:blip r:embed="rId2"/>
          <a:stretch>
            <a:fillRect/>
          </a:stretch>
        </p:blipFill>
        <p:spPr>
          <a:xfrm>
            <a:off x="1754074" y="636963"/>
            <a:ext cx="4341926" cy="5584074"/>
          </a:xfrm>
          <a:prstGeom prst="rect">
            <a:avLst/>
          </a:prstGeom>
        </p:spPr>
      </p:pic>
    </p:spTree>
    <p:extLst>
      <p:ext uri="{BB962C8B-B14F-4D97-AF65-F5344CB8AC3E}">
        <p14:creationId xmlns:p14="http://schemas.microsoft.com/office/powerpoint/2010/main" val="2673151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71E259-5EAD-4B42-8AF4-B04F54819A24}"/>
              </a:ext>
            </a:extLst>
          </p:cNvPr>
          <p:cNvSpPr>
            <a:spLocks noGrp="1"/>
          </p:cNvSpPr>
          <p:nvPr>
            <p:ph type="title"/>
          </p:nvPr>
        </p:nvSpPr>
        <p:spPr/>
        <p:txBody>
          <a:bodyPr/>
          <a:lstStyle/>
          <a:p>
            <a:r>
              <a:rPr lang="en-US" dirty="0"/>
              <a:t>Prompt 3</a:t>
            </a:r>
          </a:p>
        </p:txBody>
      </p:sp>
      <p:sp>
        <p:nvSpPr>
          <p:cNvPr id="4" name="Text Placeholder 3">
            <a:extLst>
              <a:ext uri="{FF2B5EF4-FFF2-40B4-BE49-F238E27FC236}">
                <a16:creationId xmlns:a16="http://schemas.microsoft.com/office/drawing/2014/main" id="{64B5AF62-12FE-2844-8A2B-6183C2F8B912}"/>
              </a:ext>
            </a:extLst>
          </p:cNvPr>
          <p:cNvSpPr>
            <a:spLocks noGrp="1"/>
          </p:cNvSpPr>
          <p:nvPr>
            <p:ph type="body" sz="half" idx="2"/>
          </p:nvPr>
        </p:nvSpPr>
        <p:spPr/>
        <p:txBody>
          <a:bodyPr/>
          <a:lstStyle/>
          <a:p>
            <a:r>
              <a:rPr lang="en-US" dirty="0"/>
              <a:t>Goal: Patients will think through what key messages they should share with their family members and develop a script to use as a starting-point for discussions with family members </a:t>
            </a:r>
          </a:p>
        </p:txBody>
      </p:sp>
      <p:pic>
        <p:nvPicPr>
          <p:cNvPr id="9" name="Picture 8">
            <a:extLst>
              <a:ext uri="{FF2B5EF4-FFF2-40B4-BE49-F238E27FC236}">
                <a16:creationId xmlns:a16="http://schemas.microsoft.com/office/drawing/2014/main" id="{488E3BF6-279B-4B35-A409-998D56ED4181}"/>
              </a:ext>
            </a:extLst>
          </p:cNvPr>
          <p:cNvPicPr>
            <a:picLocks noChangeAspect="1"/>
          </p:cNvPicPr>
          <p:nvPr/>
        </p:nvPicPr>
        <p:blipFill>
          <a:blip r:embed="rId2"/>
          <a:stretch>
            <a:fillRect/>
          </a:stretch>
        </p:blipFill>
        <p:spPr>
          <a:xfrm>
            <a:off x="1276481" y="234055"/>
            <a:ext cx="4877489" cy="6389890"/>
          </a:xfrm>
          <a:prstGeom prst="rect">
            <a:avLst/>
          </a:prstGeom>
        </p:spPr>
      </p:pic>
    </p:spTree>
    <p:extLst>
      <p:ext uri="{BB962C8B-B14F-4D97-AF65-F5344CB8AC3E}">
        <p14:creationId xmlns:p14="http://schemas.microsoft.com/office/powerpoint/2010/main" val="2633314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71E259-5EAD-4B42-8AF4-B04F54819A24}"/>
              </a:ext>
            </a:extLst>
          </p:cNvPr>
          <p:cNvSpPr>
            <a:spLocks noGrp="1"/>
          </p:cNvSpPr>
          <p:nvPr>
            <p:ph type="title"/>
          </p:nvPr>
        </p:nvSpPr>
        <p:spPr/>
        <p:txBody>
          <a:bodyPr/>
          <a:lstStyle/>
          <a:p>
            <a:r>
              <a:rPr lang="en-US" dirty="0"/>
              <a:t>Prompt 4</a:t>
            </a:r>
          </a:p>
        </p:txBody>
      </p:sp>
      <p:sp>
        <p:nvSpPr>
          <p:cNvPr id="4" name="Text Placeholder 3">
            <a:extLst>
              <a:ext uri="{FF2B5EF4-FFF2-40B4-BE49-F238E27FC236}">
                <a16:creationId xmlns:a16="http://schemas.microsoft.com/office/drawing/2014/main" id="{64B5AF62-12FE-2844-8A2B-6183C2F8B912}"/>
              </a:ext>
            </a:extLst>
          </p:cNvPr>
          <p:cNvSpPr>
            <a:spLocks noGrp="1"/>
          </p:cNvSpPr>
          <p:nvPr>
            <p:ph type="body" sz="half" idx="2"/>
          </p:nvPr>
        </p:nvSpPr>
        <p:spPr/>
        <p:txBody>
          <a:bodyPr/>
          <a:lstStyle/>
          <a:p>
            <a:r>
              <a:rPr lang="en-US" dirty="0"/>
              <a:t>Goal: Patients will think through a plan for reaching out to each of their relatives using the WHO-WHAT-WHEN-WHERE-HOW-WHY framework</a:t>
            </a:r>
          </a:p>
        </p:txBody>
      </p:sp>
      <p:pic>
        <p:nvPicPr>
          <p:cNvPr id="9" name="Picture 8">
            <a:extLst>
              <a:ext uri="{FF2B5EF4-FFF2-40B4-BE49-F238E27FC236}">
                <a16:creationId xmlns:a16="http://schemas.microsoft.com/office/drawing/2014/main" id="{A5923899-5B88-43F8-8F31-44318E14C624}"/>
              </a:ext>
            </a:extLst>
          </p:cNvPr>
          <p:cNvPicPr>
            <a:picLocks noChangeAspect="1"/>
          </p:cNvPicPr>
          <p:nvPr/>
        </p:nvPicPr>
        <p:blipFill>
          <a:blip r:embed="rId2"/>
          <a:stretch>
            <a:fillRect/>
          </a:stretch>
        </p:blipFill>
        <p:spPr>
          <a:xfrm>
            <a:off x="1382728" y="416253"/>
            <a:ext cx="4522035" cy="6025494"/>
          </a:xfrm>
          <a:prstGeom prst="rect">
            <a:avLst/>
          </a:prstGeom>
        </p:spPr>
      </p:pic>
    </p:spTree>
    <p:extLst>
      <p:ext uri="{BB962C8B-B14F-4D97-AF65-F5344CB8AC3E}">
        <p14:creationId xmlns:p14="http://schemas.microsoft.com/office/powerpoint/2010/main" val="858779366"/>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Badge</Template>
  <TotalTime>124</TotalTime>
  <Words>667</Words>
  <Application>Microsoft Office PowerPoint</Application>
  <PresentationFormat>Widescreen</PresentationFormat>
  <Paragraphs>72</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Gill Sans MT</vt:lpstr>
      <vt:lpstr>Impact</vt:lpstr>
      <vt:lpstr>Badge</vt:lpstr>
      <vt:lpstr>LET’S TALK</vt:lpstr>
      <vt:lpstr>AGENDA</vt:lpstr>
      <vt:lpstr>INTRODUCTIONs</vt:lpstr>
      <vt:lpstr>Let’s TALK WORKBOOK</vt:lpstr>
      <vt:lpstr>Workbook introduction</vt:lpstr>
      <vt:lpstr>Prompt 1</vt:lpstr>
      <vt:lpstr>Prompt 2</vt:lpstr>
      <vt:lpstr>Prompt 3</vt:lpstr>
      <vt:lpstr>Prompt 4</vt:lpstr>
      <vt:lpstr>Prompt 5</vt:lpstr>
      <vt:lpstr>LIST OF TERMS TO KNOW </vt:lpstr>
      <vt:lpstr>MEASURES TO PREVENT CANCER </vt:lpstr>
      <vt:lpstr>FREQUENTLY ASKED QUESTIONS</vt:lpstr>
      <vt:lpstr>LINKS TO MORE INFORMATION</vt:lpstr>
      <vt:lpstr>EXercises</vt:lpstr>
      <vt:lpstr>Scenario 1</vt:lpstr>
      <vt:lpstr>Scenario 2</vt:lpstr>
      <vt:lpstr>Exercises</vt:lpstr>
      <vt:lpstr>scenario 1</vt:lpstr>
      <vt:lpstr>scenario 2</vt:lpstr>
      <vt:lpstr>Ongoing support from research team</vt:lpstr>
      <vt:lpstr>PERIODIC AND AD-hoc consultations</vt:lpstr>
      <vt:lpstr>Q&amp;A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LET’S TALK</dc:title>
  <dc:creator>Srinivasan, Swetha</dc:creator>
  <cp:lastModifiedBy>Passero, Lauren Elizabeth</cp:lastModifiedBy>
  <cp:revision>10</cp:revision>
  <dcterms:created xsi:type="dcterms:W3CDTF">2020-08-04T17:12:08Z</dcterms:created>
  <dcterms:modified xsi:type="dcterms:W3CDTF">2022-02-23T21:32:00Z</dcterms:modified>
</cp:coreProperties>
</file>