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8" r:id="rId2"/>
  </p:sldIdLst>
  <p:sldSz cx="18559463" cy="104394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緒方 大聖" initials="緒方" lastIdx="11" clrIdx="0">
    <p:extLst>
      <p:ext uri="{19B8F6BF-5375-455C-9EA6-DF929625EA0E}">
        <p15:presenceInfo xmlns:p15="http://schemas.microsoft.com/office/powerpoint/2012/main" userId="4d84026d24356ae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23" autoAdjust="0"/>
    <p:restoredTop sz="94660"/>
  </p:normalViewPr>
  <p:slideViewPr>
    <p:cSldViewPr snapToGrid="0">
      <p:cViewPr varScale="1">
        <p:scale>
          <a:sx n="56" d="100"/>
          <a:sy n="56" d="100"/>
        </p:scale>
        <p:origin x="50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933" y="1708486"/>
            <a:ext cx="13919597" cy="3634458"/>
          </a:xfrm>
        </p:spPr>
        <p:txBody>
          <a:bodyPr anchor="b"/>
          <a:lstStyle>
            <a:lvl1pPr algn="ctr">
              <a:defRPr sz="91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9933" y="5483102"/>
            <a:ext cx="13919597" cy="2520438"/>
          </a:xfrm>
        </p:spPr>
        <p:txBody>
          <a:bodyPr/>
          <a:lstStyle>
            <a:lvl1pPr marL="0" indent="0" algn="ctr">
              <a:buNone/>
              <a:defRPr sz="3653"/>
            </a:lvl1pPr>
            <a:lvl2pPr marL="695950" indent="0" algn="ctr">
              <a:buNone/>
              <a:defRPr sz="3044"/>
            </a:lvl2pPr>
            <a:lvl3pPr marL="1391900" indent="0" algn="ctr">
              <a:buNone/>
              <a:defRPr sz="2740"/>
            </a:lvl3pPr>
            <a:lvl4pPr marL="2087850" indent="0" algn="ctr">
              <a:buNone/>
              <a:defRPr sz="2436"/>
            </a:lvl4pPr>
            <a:lvl5pPr marL="2783799" indent="0" algn="ctr">
              <a:buNone/>
              <a:defRPr sz="2436"/>
            </a:lvl5pPr>
            <a:lvl6pPr marL="3479749" indent="0" algn="ctr">
              <a:buNone/>
              <a:defRPr sz="2436"/>
            </a:lvl6pPr>
            <a:lvl7pPr marL="4175699" indent="0" algn="ctr">
              <a:buNone/>
              <a:defRPr sz="2436"/>
            </a:lvl7pPr>
            <a:lvl8pPr marL="4871649" indent="0" algn="ctr">
              <a:buNone/>
              <a:defRPr sz="2436"/>
            </a:lvl8pPr>
            <a:lvl9pPr marL="5567599" indent="0" algn="ctr">
              <a:buNone/>
              <a:defRPr sz="2436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50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875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81616" y="555801"/>
            <a:ext cx="4001884" cy="884690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5963" y="555801"/>
            <a:ext cx="11773659" cy="884690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219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7149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297" y="2602602"/>
            <a:ext cx="16007537" cy="4342500"/>
          </a:xfrm>
        </p:spPr>
        <p:txBody>
          <a:bodyPr anchor="b"/>
          <a:lstStyle>
            <a:lvl1pPr>
              <a:defRPr sz="91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6297" y="6986183"/>
            <a:ext cx="16007537" cy="2283618"/>
          </a:xfrm>
        </p:spPr>
        <p:txBody>
          <a:bodyPr/>
          <a:lstStyle>
            <a:lvl1pPr marL="0" indent="0">
              <a:buNone/>
              <a:defRPr sz="3653">
                <a:solidFill>
                  <a:schemeClr val="tx1">
                    <a:tint val="75000"/>
                  </a:schemeClr>
                </a:solidFill>
              </a:defRPr>
            </a:lvl1pPr>
            <a:lvl2pPr marL="695950" indent="0">
              <a:buNone/>
              <a:defRPr sz="3044">
                <a:solidFill>
                  <a:schemeClr val="tx1">
                    <a:tint val="75000"/>
                  </a:schemeClr>
                </a:solidFill>
              </a:defRPr>
            </a:lvl2pPr>
            <a:lvl3pPr marL="1391900" indent="0">
              <a:buNone/>
              <a:defRPr sz="2740">
                <a:solidFill>
                  <a:schemeClr val="tx1">
                    <a:tint val="75000"/>
                  </a:schemeClr>
                </a:solidFill>
              </a:defRPr>
            </a:lvl3pPr>
            <a:lvl4pPr marL="2087850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4pPr>
            <a:lvl5pPr marL="27837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5pPr>
            <a:lvl6pPr marL="347974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6pPr>
            <a:lvl7pPr marL="41756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7pPr>
            <a:lvl8pPr marL="487164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8pPr>
            <a:lvl9pPr marL="55675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7769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5963" y="2779007"/>
            <a:ext cx="788777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95728" y="2779007"/>
            <a:ext cx="788777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13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0" y="555802"/>
            <a:ext cx="16007537" cy="201780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381" y="2559104"/>
            <a:ext cx="7851522" cy="1254177"/>
          </a:xfrm>
        </p:spPr>
        <p:txBody>
          <a:bodyPr anchor="b"/>
          <a:lstStyle>
            <a:lvl1pPr marL="0" indent="0">
              <a:buNone/>
              <a:defRPr sz="3653" b="1"/>
            </a:lvl1pPr>
            <a:lvl2pPr marL="695950" indent="0">
              <a:buNone/>
              <a:defRPr sz="3044" b="1"/>
            </a:lvl2pPr>
            <a:lvl3pPr marL="1391900" indent="0">
              <a:buNone/>
              <a:defRPr sz="2740" b="1"/>
            </a:lvl3pPr>
            <a:lvl4pPr marL="2087850" indent="0">
              <a:buNone/>
              <a:defRPr sz="2436" b="1"/>
            </a:lvl4pPr>
            <a:lvl5pPr marL="2783799" indent="0">
              <a:buNone/>
              <a:defRPr sz="2436" b="1"/>
            </a:lvl5pPr>
            <a:lvl6pPr marL="3479749" indent="0">
              <a:buNone/>
              <a:defRPr sz="2436" b="1"/>
            </a:lvl6pPr>
            <a:lvl7pPr marL="4175699" indent="0">
              <a:buNone/>
              <a:defRPr sz="2436" b="1"/>
            </a:lvl7pPr>
            <a:lvl8pPr marL="4871649" indent="0">
              <a:buNone/>
              <a:defRPr sz="2436" b="1"/>
            </a:lvl8pPr>
            <a:lvl9pPr marL="5567599" indent="0">
              <a:buNone/>
              <a:defRPr sz="243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8381" y="3813281"/>
            <a:ext cx="7851522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95728" y="2559104"/>
            <a:ext cx="7890189" cy="1254177"/>
          </a:xfrm>
        </p:spPr>
        <p:txBody>
          <a:bodyPr anchor="b"/>
          <a:lstStyle>
            <a:lvl1pPr marL="0" indent="0">
              <a:buNone/>
              <a:defRPr sz="3653" b="1"/>
            </a:lvl1pPr>
            <a:lvl2pPr marL="695950" indent="0">
              <a:buNone/>
              <a:defRPr sz="3044" b="1"/>
            </a:lvl2pPr>
            <a:lvl3pPr marL="1391900" indent="0">
              <a:buNone/>
              <a:defRPr sz="2740" b="1"/>
            </a:lvl3pPr>
            <a:lvl4pPr marL="2087850" indent="0">
              <a:buNone/>
              <a:defRPr sz="2436" b="1"/>
            </a:lvl4pPr>
            <a:lvl5pPr marL="2783799" indent="0">
              <a:buNone/>
              <a:defRPr sz="2436" b="1"/>
            </a:lvl5pPr>
            <a:lvl6pPr marL="3479749" indent="0">
              <a:buNone/>
              <a:defRPr sz="2436" b="1"/>
            </a:lvl6pPr>
            <a:lvl7pPr marL="4175699" indent="0">
              <a:buNone/>
              <a:defRPr sz="2436" b="1"/>
            </a:lvl7pPr>
            <a:lvl8pPr marL="4871649" indent="0">
              <a:buNone/>
              <a:defRPr sz="2436" b="1"/>
            </a:lvl8pPr>
            <a:lvl9pPr marL="5567599" indent="0">
              <a:buNone/>
              <a:defRPr sz="243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395728" y="3813281"/>
            <a:ext cx="7890189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07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2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7005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1" y="695960"/>
            <a:ext cx="5985909" cy="2435860"/>
          </a:xfrm>
        </p:spPr>
        <p:txBody>
          <a:bodyPr anchor="b"/>
          <a:lstStyle>
            <a:lvl1pPr>
              <a:defRPr sz="487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0189" y="1503081"/>
            <a:ext cx="9395728" cy="7418740"/>
          </a:xfrm>
        </p:spPr>
        <p:txBody>
          <a:bodyPr/>
          <a:lstStyle>
            <a:lvl1pPr>
              <a:defRPr sz="4871"/>
            </a:lvl1pPr>
            <a:lvl2pPr>
              <a:defRPr sz="4262"/>
            </a:lvl2pPr>
            <a:lvl3pPr>
              <a:defRPr sz="3653"/>
            </a:lvl3pPr>
            <a:lvl4pPr>
              <a:defRPr sz="3044"/>
            </a:lvl4pPr>
            <a:lvl5pPr>
              <a:defRPr sz="3044"/>
            </a:lvl5pPr>
            <a:lvl6pPr>
              <a:defRPr sz="3044"/>
            </a:lvl6pPr>
            <a:lvl7pPr>
              <a:defRPr sz="3044"/>
            </a:lvl7pPr>
            <a:lvl8pPr>
              <a:defRPr sz="3044"/>
            </a:lvl8pPr>
            <a:lvl9pPr>
              <a:defRPr sz="3044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8381" y="3131820"/>
            <a:ext cx="5985909" cy="5802084"/>
          </a:xfrm>
        </p:spPr>
        <p:txBody>
          <a:bodyPr/>
          <a:lstStyle>
            <a:lvl1pPr marL="0" indent="0">
              <a:buNone/>
              <a:defRPr sz="2436"/>
            </a:lvl1pPr>
            <a:lvl2pPr marL="695950" indent="0">
              <a:buNone/>
              <a:defRPr sz="2131"/>
            </a:lvl2pPr>
            <a:lvl3pPr marL="1391900" indent="0">
              <a:buNone/>
              <a:defRPr sz="1827"/>
            </a:lvl3pPr>
            <a:lvl4pPr marL="2087850" indent="0">
              <a:buNone/>
              <a:defRPr sz="1522"/>
            </a:lvl4pPr>
            <a:lvl5pPr marL="2783799" indent="0">
              <a:buNone/>
              <a:defRPr sz="1522"/>
            </a:lvl5pPr>
            <a:lvl6pPr marL="3479749" indent="0">
              <a:buNone/>
              <a:defRPr sz="1522"/>
            </a:lvl6pPr>
            <a:lvl7pPr marL="4175699" indent="0">
              <a:buNone/>
              <a:defRPr sz="1522"/>
            </a:lvl7pPr>
            <a:lvl8pPr marL="4871649" indent="0">
              <a:buNone/>
              <a:defRPr sz="1522"/>
            </a:lvl8pPr>
            <a:lvl9pPr marL="5567599" indent="0">
              <a:buNone/>
              <a:defRPr sz="15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45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1" y="695960"/>
            <a:ext cx="5985909" cy="2435860"/>
          </a:xfrm>
        </p:spPr>
        <p:txBody>
          <a:bodyPr anchor="b"/>
          <a:lstStyle>
            <a:lvl1pPr>
              <a:defRPr sz="487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90189" y="1503081"/>
            <a:ext cx="9395728" cy="7418740"/>
          </a:xfrm>
        </p:spPr>
        <p:txBody>
          <a:bodyPr anchor="t"/>
          <a:lstStyle>
            <a:lvl1pPr marL="0" indent="0">
              <a:buNone/>
              <a:defRPr sz="4871"/>
            </a:lvl1pPr>
            <a:lvl2pPr marL="695950" indent="0">
              <a:buNone/>
              <a:defRPr sz="4262"/>
            </a:lvl2pPr>
            <a:lvl3pPr marL="1391900" indent="0">
              <a:buNone/>
              <a:defRPr sz="3653"/>
            </a:lvl3pPr>
            <a:lvl4pPr marL="2087850" indent="0">
              <a:buNone/>
              <a:defRPr sz="3044"/>
            </a:lvl4pPr>
            <a:lvl5pPr marL="2783799" indent="0">
              <a:buNone/>
              <a:defRPr sz="3044"/>
            </a:lvl5pPr>
            <a:lvl6pPr marL="3479749" indent="0">
              <a:buNone/>
              <a:defRPr sz="3044"/>
            </a:lvl6pPr>
            <a:lvl7pPr marL="4175699" indent="0">
              <a:buNone/>
              <a:defRPr sz="3044"/>
            </a:lvl7pPr>
            <a:lvl8pPr marL="4871649" indent="0">
              <a:buNone/>
              <a:defRPr sz="3044"/>
            </a:lvl8pPr>
            <a:lvl9pPr marL="5567599" indent="0">
              <a:buNone/>
              <a:defRPr sz="3044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8381" y="3131820"/>
            <a:ext cx="5985909" cy="5802084"/>
          </a:xfrm>
        </p:spPr>
        <p:txBody>
          <a:bodyPr/>
          <a:lstStyle>
            <a:lvl1pPr marL="0" indent="0">
              <a:buNone/>
              <a:defRPr sz="2436"/>
            </a:lvl1pPr>
            <a:lvl2pPr marL="695950" indent="0">
              <a:buNone/>
              <a:defRPr sz="2131"/>
            </a:lvl2pPr>
            <a:lvl3pPr marL="1391900" indent="0">
              <a:buNone/>
              <a:defRPr sz="1827"/>
            </a:lvl3pPr>
            <a:lvl4pPr marL="2087850" indent="0">
              <a:buNone/>
              <a:defRPr sz="1522"/>
            </a:lvl4pPr>
            <a:lvl5pPr marL="2783799" indent="0">
              <a:buNone/>
              <a:defRPr sz="1522"/>
            </a:lvl5pPr>
            <a:lvl6pPr marL="3479749" indent="0">
              <a:buNone/>
              <a:defRPr sz="1522"/>
            </a:lvl6pPr>
            <a:lvl7pPr marL="4175699" indent="0">
              <a:buNone/>
              <a:defRPr sz="1522"/>
            </a:lvl7pPr>
            <a:lvl8pPr marL="4871649" indent="0">
              <a:buNone/>
              <a:defRPr sz="1522"/>
            </a:lvl8pPr>
            <a:lvl9pPr marL="5567599" indent="0">
              <a:buNone/>
              <a:defRPr sz="15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719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75963" y="555802"/>
            <a:ext cx="16007537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5963" y="2779007"/>
            <a:ext cx="16007537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75963" y="9675778"/>
            <a:ext cx="417587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47822" y="9675778"/>
            <a:ext cx="626381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7621" y="9675778"/>
            <a:ext cx="417587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82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391900" rtl="0" eaLnBrk="1" latinLnBrk="0" hangingPunct="1">
        <a:lnSpc>
          <a:spcPct val="90000"/>
        </a:lnSpc>
        <a:spcBef>
          <a:spcPct val="0"/>
        </a:spcBef>
        <a:buNone/>
        <a:defRPr kumimoji="1" sz="66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7975" indent="-347975" algn="l" defTabSz="1391900" rtl="0" eaLnBrk="1" latinLnBrk="0" hangingPunct="1">
        <a:lnSpc>
          <a:spcPct val="90000"/>
        </a:lnSpc>
        <a:spcBef>
          <a:spcPts val="1522"/>
        </a:spcBef>
        <a:buFont typeface="Arial" panose="020B0604020202020204" pitchFamily="34" charset="0"/>
        <a:buChar char="•"/>
        <a:defRPr kumimoji="1" sz="4262" kern="1200">
          <a:solidFill>
            <a:schemeClr val="tx1"/>
          </a:solidFill>
          <a:latin typeface="+mn-lt"/>
          <a:ea typeface="+mn-ea"/>
          <a:cs typeface="+mn-cs"/>
        </a:defRPr>
      </a:lvl1pPr>
      <a:lvl2pPr marL="1043925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3653" kern="1200">
          <a:solidFill>
            <a:schemeClr val="tx1"/>
          </a:solidFill>
          <a:latin typeface="+mn-lt"/>
          <a:ea typeface="+mn-ea"/>
          <a:cs typeface="+mn-cs"/>
        </a:defRPr>
      </a:lvl2pPr>
      <a:lvl3pPr marL="1739875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3044" kern="1200">
          <a:solidFill>
            <a:schemeClr val="tx1"/>
          </a:solidFill>
          <a:latin typeface="+mn-lt"/>
          <a:ea typeface="+mn-ea"/>
          <a:cs typeface="+mn-cs"/>
        </a:defRPr>
      </a:lvl3pPr>
      <a:lvl4pPr marL="24358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31317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8277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5236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52196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9155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1pPr>
      <a:lvl2pPr marL="69595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2pPr>
      <a:lvl3pPr marL="139190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3pPr>
      <a:lvl4pPr marL="208785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27837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47974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1756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487164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5675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4">
            <a:extLst>
              <a:ext uri="{FF2B5EF4-FFF2-40B4-BE49-F238E27FC236}">
                <a16:creationId xmlns:a16="http://schemas.microsoft.com/office/drawing/2014/main" id="{E826F3C1-D9B5-4AE8-B1ED-35D3A7602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417025"/>
              </p:ext>
            </p:extLst>
          </p:nvPr>
        </p:nvGraphicFramePr>
        <p:xfrm>
          <a:off x="682389" y="1255811"/>
          <a:ext cx="15940585" cy="63544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20620">
                  <a:extLst>
                    <a:ext uri="{9D8B030D-6E8A-4147-A177-3AD203B41FA5}">
                      <a16:colId xmlns:a16="http://schemas.microsoft.com/office/drawing/2014/main" val="4198165061"/>
                    </a:ext>
                  </a:extLst>
                </a:gridCol>
                <a:gridCol w="2894396">
                  <a:extLst>
                    <a:ext uri="{9D8B030D-6E8A-4147-A177-3AD203B41FA5}">
                      <a16:colId xmlns:a16="http://schemas.microsoft.com/office/drawing/2014/main" val="2228494697"/>
                    </a:ext>
                  </a:extLst>
                </a:gridCol>
                <a:gridCol w="3871043">
                  <a:extLst>
                    <a:ext uri="{9D8B030D-6E8A-4147-A177-3AD203B41FA5}">
                      <a16:colId xmlns:a16="http://schemas.microsoft.com/office/drawing/2014/main" val="3210924472"/>
                    </a:ext>
                  </a:extLst>
                </a:gridCol>
                <a:gridCol w="3741299">
                  <a:extLst>
                    <a:ext uri="{9D8B030D-6E8A-4147-A177-3AD203B41FA5}">
                      <a16:colId xmlns:a16="http://schemas.microsoft.com/office/drawing/2014/main" val="1700672896"/>
                    </a:ext>
                  </a:extLst>
                </a:gridCol>
                <a:gridCol w="2513227">
                  <a:extLst>
                    <a:ext uri="{9D8B030D-6E8A-4147-A177-3AD203B41FA5}">
                      <a16:colId xmlns:a16="http://schemas.microsoft.com/office/drawing/2014/main" val="981796780"/>
                    </a:ext>
                  </a:extLst>
                </a:gridCol>
              </a:tblGrid>
              <a:tr h="529534">
                <a:tc gridSpan="2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Parameters</a:t>
                      </a:r>
                      <a:endParaRPr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value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90134"/>
                  </a:ext>
                </a:extLst>
              </a:tr>
              <a:tr h="529534">
                <a:tc gridSpan="2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Morning ACTH,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38.4 ± 34.1 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18.1 ± 6.9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0.0503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732555"/>
                  </a:ext>
                </a:extLst>
              </a:tr>
              <a:tr h="529534">
                <a:tc gridSpan="2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Morning cortisol, </a:t>
                      </a: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g/dL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11.3 ± 4.1 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7.3 ± 2.2</a:t>
                      </a:r>
                      <a:endParaRPr kumimoji="1" lang="en-US" altLang="ja-JP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0.0008*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513343"/>
                  </a:ext>
                </a:extLst>
              </a:tr>
              <a:tr h="529534">
                <a:tc gridSpan="2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24h– UFC, </a:t>
                      </a: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g/24h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55.2 ± 31.2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71.8 ± 77.6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0.51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472296"/>
                  </a:ext>
                </a:extLst>
              </a:tr>
              <a:tr h="529534">
                <a:tc rowSpan="2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CRH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peak ACTH,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118.0 ± 74.8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108.0±59.6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1132523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peak cortisol, </a:t>
                      </a: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g/dL</a:t>
                      </a:r>
                      <a:endParaRPr lang="en-US" altLang="ja-JP" sz="24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18.8 ± 4.5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 ± 4.8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460154"/>
                  </a:ext>
                </a:extLst>
              </a:tr>
              <a:tr h="529534">
                <a:tc rowSpan="6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peak ACTH,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125.1 ± 167.9 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43.4 ± 36.1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93004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peak Cort, </a:t>
                      </a: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g/dL</a:t>
                      </a:r>
                      <a:endParaRPr lang="en-US" altLang="ja-JP" sz="24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15.3 ± 5.0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11.6 ± 4.0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0.0003*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329318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ACTH,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100.3 ± 167.8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25.3 ± 37.2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4245793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ACTH, %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486.8 ± 792.2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170.3 ± 246.9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954120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Cort, </a:t>
                      </a: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g/dL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7.4 ± 4.5 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 ± 3.6 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0.007*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6905066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Cort, %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93.1 ± 47.7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66.6 ± 64.0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821128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859355C-B010-4447-9388-B799B2A924A7}"/>
              </a:ext>
            </a:extLst>
          </p:cNvPr>
          <p:cNvSpPr txBox="1"/>
          <p:nvPr/>
        </p:nvSpPr>
        <p:spPr>
          <a:xfrm>
            <a:off x="682389" y="417506"/>
            <a:ext cx="12064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4. Pre- and postoperative data of patients with SCA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39F0B94-1483-41D8-A8C8-15380850E196}"/>
              </a:ext>
            </a:extLst>
          </p:cNvPr>
          <p:cNvSpPr txBox="1"/>
          <p:nvPr/>
        </p:nvSpPr>
        <p:spPr>
          <a:xfrm>
            <a:off x="791572" y="8363498"/>
            <a:ext cx="152172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are expressed as 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mean±standard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deviation (SD) or proportion of patients (%). </a:t>
            </a:r>
          </a:p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</a:t>
            </a:r>
            <a:r>
              <a:rPr lang="en-US" altLang="ja-JP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0.05 was considered significant. </a:t>
            </a:r>
          </a:p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Abbreviations: SCA, silent 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corticotroph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adenoma; DT, desmopressin test; peak Cort, peak cortisol; 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ACTH, peak ACTH - ACTH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%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ACTH, [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ACTH/ACTH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 × 100; 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Cort, peak Cort - Cort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%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Cort, [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Cort/Cort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 × 100</a:t>
            </a:r>
            <a:endParaRPr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699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58432</TotalTime>
  <Words>252</Words>
  <Application>Microsoft Office PowerPoint</Application>
  <PresentationFormat>ユーザー設定</PresentationFormat>
  <Paragraphs>54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umakoshi maki</dc:creator>
  <cp:lastModifiedBy>matsuda yayoi</cp:lastModifiedBy>
  <cp:revision>799</cp:revision>
  <cp:lastPrinted>2019-11-19T02:02:49Z</cp:lastPrinted>
  <dcterms:created xsi:type="dcterms:W3CDTF">2019-06-25T07:11:44Z</dcterms:created>
  <dcterms:modified xsi:type="dcterms:W3CDTF">2022-05-29T00:48:38Z</dcterms:modified>
</cp:coreProperties>
</file>