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76" r:id="rId2"/>
  </p:sldIdLst>
  <p:sldSz cx="18559463" cy="10439400"/>
  <p:notesSz cx="6735763" cy="98663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緒方 大聖" initials="緒方" lastIdx="11" clrIdx="0">
    <p:extLst>
      <p:ext uri="{19B8F6BF-5375-455C-9EA6-DF929625EA0E}">
        <p15:presenceInfo xmlns:p15="http://schemas.microsoft.com/office/powerpoint/2012/main" userId="4d84026d24356ae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2DE63D5-997A-4646-A377-4702673A728D}" styleName="淡色スタイル 2 - アクセント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23" autoAdjust="0"/>
    <p:restoredTop sz="94660"/>
  </p:normalViewPr>
  <p:slideViewPr>
    <p:cSldViewPr snapToGrid="0">
      <p:cViewPr varScale="1">
        <p:scale>
          <a:sx n="56" d="100"/>
          <a:sy n="56" d="100"/>
        </p:scale>
        <p:origin x="509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19933" y="1708486"/>
            <a:ext cx="13919597" cy="3634458"/>
          </a:xfrm>
        </p:spPr>
        <p:txBody>
          <a:bodyPr anchor="b"/>
          <a:lstStyle>
            <a:lvl1pPr algn="ctr">
              <a:defRPr sz="913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19933" y="5483102"/>
            <a:ext cx="13919597" cy="2520438"/>
          </a:xfrm>
        </p:spPr>
        <p:txBody>
          <a:bodyPr/>
          <a:lstStyle>
            <a:lvl1pPr marL="0" indent="0" algn="ctr">
              <a:buNone/>
              <a:defRPr sz="3653"/>
            </a:lvl1pPr>
            <a:lvl2pPr marL="695950" indent="0" algn="ctr">
              <a:buNone/>
              <a:defRPr sz="3044"/>
            </a:lvl2pPr>
            <a:lvl3pPr marL="1391900" indent="0" algn="ctr">
              <a:buNone/>
              <a:defRPr sz="2740"/>
            </a:lvl3pPr>
            <a:lvl4pPr marL="2087850" indent="0" algn="ctr">
              <a:buNone/>
              <a:defRPr sz="2436"/>
            </a:lvl4pPr>
            <a:lvl5pPr marL="2783799" indent="0" algn="ctr">
              <a:buNone/>
              <a:defRPr sz="2436"/>
            </a:lvl5pPr>
            <a:lvl6pPr marL="3479749" indent="0" algn="ctr">
              <a:buNone/>
              <a:defRPr sz="2436"/>
            </a:lvl6pPr>
            <a:lvl7pPr marL="4175699" indent="0" algn="ctr">
              <a:buNone/>
              <a:defRPr sz="2436"/>
            </a:lvl7pPr>
            <a:lvl8pPr marL="4871649" indent="0" algn="ctr">
              <a:buNone/>
              <a:defRPr sz="2436"/>
            </a:lvl8pPr>
            <a:lvl9pPr marL="5567599" indent="0" algn="ctr">
              <a:buNone/>
              <a:defRPr sz="2436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92507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81875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3281616" y="555801"/>
            <a:ext cx="4001884" cy="884690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75963" y="555801"/>
            <a:ext cx="11773659" cy="884690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972193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67149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6297" y="2602602"/>
            <a:ext cx="16007537" cy="4342500"/>
          </a:xfrm>
        </p:spPr>
        <p:txBody>
          <a:bodyPr anchor="b"/>
          <a:lstStyle>
            <a:lvl1pPr>
              <a:defRPr sz="9133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6297" y="6986183"/>
            <a:ext cx="16007537" cy="2283618"/>
          </a:xfrm>
        </p:spPr>
        <p:txBody>
          <a:bodyPr/>
          <a:lstStyle>
            <a:lvl1pPr marL="0" indent="0">
              <a:buNone/>
              <a:defRPr sz="3653">
                <a:solidFill>
                  <a:schemeClr val="tx1">
                    <a:tint val="75000"/>
                  </a:schemeClr>
                </a:solidFill>
              </a:defRPr>
            </a:lvl1pPr>
            <a:lvl2pPr marL="695950" indent="0">
              <a:buNone/>
              <a:defRPr sz="3044">
                <a:solidFill>
                  <a:schemeClr val="tx1">
                    <a:tint val="75000"/>
                  </a:schemeClr>
                </a:solidFill>
              </a:defRPr>
            </a:lvl2pPr>
            <a:lvl3pPr marL="1391900" indent="0">
              <a:buNone/>
              <a:defRPr sz="2740">
                <a:solidFill>
                  <a:schemeClr val="tx1">
                    <a:tint val="75000"/>
                  </a:schemeClr>
                </a:solidFill>
              </a:defRPr>
            </a:lvl3pPr>
            <a:lvl4pPr marL="2087850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4pPr>
            <a:lvl5pPr marL="27837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5pPr>
            <a:lvl6pPr marL="347974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6pPr>
            <a:lvl7pPr marL="41756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7pPr>
            <a:lvl8pPr marL="487164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8pPr>
            <a:lvl9pPr marL="5567599" indent="0">
              <a:buNone/>
              <a:defRPr sz="243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67769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75963" y="2779007"/>
            <a:ext cx="7887772" cy="66237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395728" y="2779007"/>
            <a:ext cx="7887772" cy="662370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271385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380" y="555802"/>
            <a:ext cx="16007537" cy="201780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381" y="2559104"/>
            <a:ext cx="7851522" cy="1254177"/>
          </a:xfrm>
        </p:spPr>
        <p:txBody>
          <a:bodyPr anchor="b"/>
          <a:lstStyle>
            <a:lvl1pPr marL="0" indent="0">
              <a:buNone/>
              <a:defRPr sz="3653" b="1"/>
            </a:lvl1pPr>
            <a:lvl2pPr marL="695950" indent="0">
              <a:buNone/>
              <a:defRPr sz="3044" b="1"/>
            </a:lvl2pPr>
            <a:lvl3pPr marL="1391900" indent="0">
              <a:buNone/>
              <a:defRPr sz="2740" b="1"/>
            </a:lvl3pPr>
            <a:lvl4pPr marL="2087850" indent="0">
              <a:buNone/>
              <a:defRPr sz="2436" b="1"/>
            </a:lvl4pPr>
            <a:lvl5pPr marL="2783799" indent="0">
              <a:buNone/>
              <a:defRPr sz="2436" b="1"/>
            </a:lvl5pPr>
            <a:lvl6pPr marL="3479749" indent="0">
              <a:buNone/>
              <a:defRPr sz="2436" b="1"/>
            </a:lvl6pPr>
            <a:lvl7pPr marL="4175699" indent="0">
              <a:buNone/>
              <a:defRPr sz="2436" b="1"/>
            </a:lvl7pPr>
            <a:lvl8pPr marL="4871649" indent="0">
              <a:buNone/>
              <a:defRPr sz="2436" b="1"/>
            </a:lvl8pPr>
            <a:lvl9pPr marL="5567599" indent="0">
              <a:buNone/>
              <a:defRPr sz="243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8381" y="3813281"/>
            <a:ext cx="7851522" cy="56087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9395728" y="2559104"/>
            <a:ext cx="7890189" cy="1254177"/>
          </a:xfrm>
        </p:spPr>
        <p:txBody>
          <a:bodyPr anchor="b"/>
          <a:lstStyle>
            <a:lvl1pPr marL="0" indent="0">
              <a:buNone/>
              <a:defRPr sz="3653" b="1"/>
            </a:lvl1pPr>
            <a:lvl2pPr marL="695950" indent="0">
              <a:buNone/>
              <a:defRPr sz="3044" b="1"/>
            </a:lvl2pPr>
            <a:lvl3pPr marL="1391900" indent="0">
              <a:buNone/>
              <a:defRPr sz="2740" b="1"/>
            </a:lvl3pPr>
            <a:lvl4pPr marL="2087850" indent="0">
              <a:buNone/>
              <a:defRPr sz="2436" b="1"/>
            </a:lvl4pPr>
            <a:lvl5pPr marL="2783799" indent="0">
              <a:buNone/>
              <a:defRPr sz="2436" b="1"/>
            </a:lvl5pPr>
            <a:lvl6pPr marL="3479749" indent="0">
              <a:buNone/>
              <a:defRPr sz="2436" b="1"/>
            </a:lvl6pPr>
            <a:lvl7pPr marL="4175699" indent="0">
              <a:buNone/>
              <a:defRPr sz="2436" b="1"/>
            </a:lvl7pPr>
            <a:lvl8pPr marL="4871649" indent="0">
              <a:buNone/>
              <a:defRPr sz="2436" b="1"/>
            </a:lvl8pPr>
            <a:lvl9pPr marL="5567599" indent="0">
              <a:buNone/>
              <a:defRPr sz="2436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9395728" y="3813281"/>
            <a:ext cx="7890189" cy="5608762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020793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9263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97005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381" y="695960"/>
            <a:ext cx="5985909" cy="2435860"/>
          </a:xfrm>
        </p:spPr>
        <p:txBody>
          <a:bodyPr anchor="b"/>
          <a:lstStyle>
            <a:lvl1pPr>
              <a:defRPr sz="487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890189" y="1503081"/>
            <a:ext cx="9395728" cy="7418740"/>
          </a:xfrm>
        </p:spPr>
        <p:txBody>
          <a:bodyPr/>
          <a:lstStyle>
            <a:lvl1pPr>
              <a:defRPr sz="4871"/>
            </a:lvl1pPr>
            <a:lvl2pPr>
              <a:defRPr sz="4262"/>
            </a:lvl2pPr>
            <a:lvl3pPr>
              <a:defRPr sz="3653"/>
            </a:lvl3pPr>
            <a:lvl4pPr>
              <a:defRPr sz="3044"/>
            </a:lvl4pPr>
            <a:lvl5pPr>
              <a:defRPr sz="3044"/>
            </a:lvl5pPr>
            <a:lvl6pPr>
              <a:defRPr sz="3044"/>
            </a:lvl6pPr>
            <a:lvl7pPr>
              <a:defRPr sz="3044"/>
            </a:lvl7pPr>
            <a:lvl8pPr>
              <a:defRPr sz="3044"/>
            </a:lvl8pPr>
            <a:lvl9pPr>
              <a:defRPr sz="3044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8381" y="3131820"/>
            <a:ext cx="5985909" cy="5802084"/>
          </a:xfrm>
        </p:spPr>
        <p:txBody>
          <a:bodyPr/>
          <a:lstStyle>
            <a:lvl1pPr marL="0" indent="0">
              <a:buNone/>
              <a:defRPr sz="2436"/>
            </a:lvl1pPr>
            <a:lvl2pPr marL="695950" indent="0">
              <a:buNone/>
              <a:defRPr sz="2131"/>
            </a:lvl2pPr>
            <a:lvl3pPr marL="1391900" indent="0">
              <a:buNone/>
              <a:defRPr sz="1827"/>
            </a:lvl3pPr>
            <a:lvl4pPr marL="2087850" indent="0">
              <a:buNone/>
              <a:defRPr sz="1522"/>
            </a:lvl4pPr>
            <a:lvl5pPr marL="2783799" indent="0">
              <a:buNone/>
              <a:defRPr sz="1522"/>
            </a:lvl5pPr>
            <a:lvl6pPr marL="3479749" indent="0">
              <a:buNone/>
              <a:defRPr sz="1522"/>
            </a:lvl6pPr>
            <a:lvl7pPr marL="4175699" indent="0">
              <a:buNone/>
              <a:defRPr sz="1522"/>
            </a:lvl7pPr>
            <a:lvl8pPr marL="4871649" indent="0">
              <a:buNone/>
              <a:defRPr sz="1522"/>
            </a:lvl8pPr>
            <a:lvl9pPr marL="5567599" indent="0">
              <a:buNone/>
              <a:defRPr sz="152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744535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381" y="695960"/>
            <a:ext cx="5985909" cy="2435860"/>
          </a:xfrm>
        </p:spPr>
        <p:txBody>
          <a:bodyPr anchor="b"/>
          <a:lstStyle>
            <a:lvl1pPr>
              <a:defRPr sz="4871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90189" y="1503081"/>
            <a:ext cx="9395728" cy="7418740"/>
          </a:xfrm>
        </p:spPr>
        <p:txBody>
          <a:bodyPr anchor="t"/>
          <a:lstStyle>
            <a:lvl1pPr marL="0" indent="0">
              <a:buNone/>
              <a:defRPr sz="4871"/>
            </a:lvl1pPr>
            <a:lvl2pPr marL="695950" indent="0">
              <a:buNone/>
              <a:defRPr sz="4262"/>
            </a:lvl2pPr>
            <a:lvl3pPr marL="1391900" indent="0">
              <a:buNone/>
              <a:defRPr sz="3653"/>
            </a:lvl3pPr>
            <a:lvl4pPr marL="2087850" indent="0">
              <a:buNone/>
              <a:defRPr sz="3044"/>
            </a:lvl4pPr>
            <a:lvl5pPr marL="2783799" indent="0">
              <a:buNone/>
              <a:defRPr sz="3044"/>
            </a:lvl5pPr>
            <a:lvl6pPr marL="3479749" indent="0">
              <a:buNone/>
              <a:defRPr sz="3044"/>
            </a:lvl6pPr>
            <a:lvl7pPr marL="4175699" indent="0">
              <a:buNone/>
              <a:defRPr sz="3044"/>
            </a:lvl7pPr>
            <a:lvl8pPr marL="4871649" indent="0">
              <a:buNone/>
              <a:defRPr sz="3044"/>
            </a:lvl8pPr>
            <a:lvl9pPr marL="5567599" indent="0">
              <a:buNone/>
              <a:defRPr sz="3044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8381" y="3131820"/>
            <a:ext cx="5985909" cy="5802084"/>
          </a:xfrm>
        </p:spPr>
        <p:txBody>
          <a:bodyPr/>
          <a:lstStyle>
            <a:lvl1pPr marL="0" indent="0">
              <a:buNone/>
              <a:defRPr sz="2436"/>
            </a:lvl1pPr>
            <a:lvl2pPr marL="695950" indent="0">
              <a:buNone/>
              <a:defRPr sz="2131"/>
            </a:lvl2pPr>
            <a:lvl3pPr marL="1391900" indent="0">
              <a:buNone/>
              <a:defRPr sz="1827"/>
            </a:lvl3pPr>
            <a:lvl4pPr marL="2087850" indent="0">
              <a:buNone/>
              <a:defRPr sz="1522"/>
            </a:lvl4pPr>
            <a:lvl5pPr marL="2783799" indent="0">
              <a:buNone/>
              <a:defRPr sz="1522"/>
            </a:lvl5pPr>
            <a:lvl6pPr marL="3479749" indent="0">
              <a:buNone/>
              <a:defRPr sz="1522"/>
            </a:lvl6pPr>
            <a:lvl7pPr marL="4175699" indent="0">
              <a:buNone/>
              <a:defRPr sz="1522"/>
            </a:lvl7pPr>
            <a:lvl8pPr marL="4871649" indent="0">
              <a:buNone/>
              <a:defRPr sz="1522"/>
            </a:lvl8pPr>
            <a:lvl9pPr marL="5567599" indent="0">
              <a:buNone/>
              <a:defRPr sz="1522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7719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75963" y="555802"/>
            <a:ext cx="16007537" cy="20178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5963" y="2779007"/>
            <a:ext cx="16007537" cy="66237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75963" y="9675778"/>
            <a:ext cx="417587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EEBA4-37CB-42EF-BC37-EC49558FB7C9}" type="datetimeFigureOut">
              <a:rPr kumimoji="1" lang="ja-JP" altLang="en-US" smtClean="0"/>
              <a:t>2022/5/9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147822" y="9675778"/>
            <a:ext cx="626381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3107621" y="9675778"/>
            <a:ext cx="4175879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2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A4799E-CA4A-4AA0-92F0-2760375D3AE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59823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1391900" rtl="0" eaLnBrk="1" latinLnBrk="0" hangingPunct="1">
        <a:lnSpc>
          <a:spcPct val="90000"/>
        </a:lnSpc>
        <a:spcBef>
          <a:spcPct val="0"/>
        </a:spcBef>
        <a:buNone/>
        <a:defRPr kumimoji="1" sz="669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7975" indent="-347975" algn="l" defTabSz="1391900" rtl="0" eaLnBrk="1" latinLnBrk="0" hangingPunct="1">
        <a:lnSpc>
          <a:spcPct val="90000"/>
        </a:lnSpc>
        <a:spcBef>
          <a:spcPts val="1522"/>
        </a:spcBef>
        <a:buFont typeface="Arial" panose="020B0604020202020204" pitchFamily="34" charset="0"/>
        <a:buChar char="•"/>
        <a:defRPr kumimoji="1" sz="4262" kern="1200">
          <a:solidFill>
            <a:schemeClr val="tx1"/>
          </a:solidFill>
          <a:latin typeface="+mn-lt"/>
          <a:ea typeface="+mn-ea"/>
          <a:cs typeface="+mn-cs"/>
        </a:defRPr>
      </a:lvl1pPr>
      <a:lvl2pPr marL="1043925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3653" kern="1200">
          <a:solidFill>
            <a:schemeClr val="tx1"/>
          </a:solidFill>
          <a:latin typeface="+mn-lt"/>
          <a:ea typeface="+mn-ea"/>
          <a:cs typeface="+mn-cs"/>
        </a:defRPr>
      </a:lvl2pPr>
      <a:lvl3pPr marL="1739875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3044" kern="1200">
          <a:solidFill>
            <a:schemeClr val="tx1"/>
          </a:solidFill>
          <a:latin typeface="+mn-lt"/>
          <a:ea typeface="+mn-ea"/>
          <a:cs typeface="+mn-cs"/>
        </a:defRPr>
      </a:lvl3pPr>
      <a:lvl4pPr marL="243582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4pPr>
      <a:lvl5pPr marL="313177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5pPr>
      <a:lvl6pPr marL="382772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6pPr>
      <a:lvl7pPr marL="452367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7pPr>
      <a:lvl8pPr marL="521962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8pPr>
      <a:lvl9pPr marL="5915574" indent="-347975" algn="l" defTabSz="1391900" rtl="0" eaLnBrk="1" latinLnBrk="0" hangingPunct="1">
        <a:lnSpc>
          <a:spcPct val="90000"/>
        </a:lnSpc>
        <a:spcBef>
          <a:spcPts val="761"/>
        </a:spcBef>
        <a:buFont typeface="Arial" panose="020B0604020202020204" pitchFamily="34" charset="0"/>
        <a:buChar char="•"/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1pPr>
      <a:lvl2pPr marL="69595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2pPr>
      <a:lvl3pPr marL="139190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3pPr>
      <a:lvl4pPr marL="2087850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4pPr>
      <a:lvl5pPr marL="278379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5pPr>
      <a:lvl6pPr marL="347974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6pPr>
      <a:lvl7pPr marL="417569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7pPr>
      <a:lvl8pPr marL="487164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8pPr>
      <a:lvl9pPr marL="5567599" algn="l" defTabSz="1391900" rtl="0" eaLnBrk="1" latinLnBrk="0" hangingPunct="1">
        <a:defRPr kumimoji="1" sz="274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表 4">
            <a:extLst>
              <a:ext uri="{FF2B5EF4-FFF2-40B4-BE49-F238E27FC236}">
                <a16:creationId xmlns:a16="http://schemas.microsoft.com/office/drawing/2014/main" id="{9B42812A-A6BC-45AE-9371-FF88F254FE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2049214"/>
              </p:ext>
            </p:extLst>
          </p:nvPr>
        </p:nvGraphicFramePr>
        <p:xfrm>
          <a:off x="2047175" y="668950"/>
          <a:ext cx="11382243" cy="79430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78948">
                  <a:extLst>
                    <a:ext uri="{9D8B030D-6E8A-4147-A177-3AD203B41FA5}">
                      <a16:colId xmlns:a16="http://schemas.microsoft.com/office/drawing/2014/main" val="4198165061"/>
                    </a:ext>
                  </a:extLst>
                </a:gridCol>
                <a:gridCol w="2775861">
                  <a:extLst>
                    <a:ext uri="{9D8B030D-6E8A-4147-A177-3AD203B41FA5}">
                      <a16:colId xmlns:a16="http://schemas.microsoft.com/office/drawing/2014/main" val="2228494697"/>
                    </a:ext>
                  </a:extLst>
                </a:gridCol>
                <a:gridCol w="2630402">
                  <a:extLst>
                    <a:ext uri="{9D8B030D-6E8A-4147-A177-3AD203B41FA5}">
                      <a16:colId xmlns:a16="http://schemas.microsoft.com/office/drawing/2014/main" val="3210924472"/>
                    </a:ext>
                  </a:extLst>
                </a:gridCol>
                <a:gridCol w="1697032">
                  <a:extLst>
                    <a:ext uri="{9D8B030D-6E8A-4147-A177-3AD203B41FA5}">
                      <a16:colId xmlns:a16="http://schemas.microsoft.com/office/drawing/2014/main" val="1700672896"/>
                    </a:ext>
                  </a:extLst>
                </a:gridCol>
              </a:tblGrid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Parameters</a:t>
                      </a:r>
                      <a:endParaRPr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SCAs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Non-SCA tumors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i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value</a:t>
                      </a:r>
                    </a:p>
                  </a:txBody>
                  <a:tcPr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5890134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No. of patients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732555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sex, female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92% (12/13)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38% (9/24)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0.017*</a:t>
                      </a:r>
                      <a:endParaRPr kumimoji="1" lang="en-US" altLang="ja-JP" sz="2400" dirty="0">
                        <a:highlight>
                          <a:srgbClr val="FFFF00"/>
                        </a:highlight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20513343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age, years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55.9 ± 12.3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58.7 ± 13.5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0.36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61132523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BMI, kg/m</a:t>
                      </a:r>
                      <a:r>
                        <a:rPr lang="en-US" altLang="ja-JP" sz="2400" baseline="300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27.4 ± 7.2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25.3 ± 3.9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0.63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28460154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algn="ctr"/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Morning ACTH,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38.4 ± 34.1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32.8 ± 18.5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93534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Morning cortisol,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11.3 ± 4.1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10.5 ± 4.9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0.58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9193004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Midnight ACTH,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17.7 ± 14.4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10.6 ± 5.4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28218793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Midnight cortisol,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3.2 ± 2.6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2.9 ± 1.7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6550002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ACTH post-0.5mgDST,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/mL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9.8 ± 11.2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6.6 ± 6.0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11369856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Cortisol post-0.5mgDST,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/dL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2.2 ± 2.8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2.0 ± 2.1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5605548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24h– UFC, </a:t>
                      </a:r>
                      <a:r>
                        <a:rPr lang="en-US" altLang="ja-JP" sz="2400" dirty="0" err="1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μg</a:t>
                      </a: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/24h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53.8 ± 30.3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52.4 ± 36.0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0.82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91943514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Size of tumors, mm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29.5 ± 7.3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25.3 ± 6.4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0.088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5207311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Cavernous sinus invasion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77% (10/13)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38% (9/24)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0.038*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3460080"/>
                  </a:ext>
                </a:extLst>
              </a:tr>
              <a:tr h="529534"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Previous surgery for NFPAs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31% (4/13)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13919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29% (7/24)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en-US" altLang="ja-JP" sz="2400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0.99</a:t>
                      </a:r>
                      <a:endParaRPr kumimoji="1" lang="ja-JP" altLang="en-US" sz="2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9043544"/>
                  </a:ext>
                </a:extLst>
              </a:tr>
            </a:tbl>
          </a:graphicData>
        </a:graphic>
      </p:graphicFrame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4A0159EF-2B5D-40C0-80C3-256A9C68C82B}"/>
              </a:ext>
            </a:extLst>
          </p:cNvPr>
          <p:cNvSpPr txBox="1"/>
          <p:nvPr/>
        </p:nvSpPr>
        <p:spPr>
          <a:xfrm>
            <a:off x="2047175" y="145730"/>
            <a:ext cx="94529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Table 1. </a:t>
            </a:r>
            <a:r>
              <a:rPr lang="en-US" altLang="ja-JP" sz="2400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Preoperative characteristics of the patients.</a:t>
            </a:r>
            <a:r>
              <a:rPr lang="en-US" altLang="ja-JP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ja-JP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6496925B-9D92-49EB-A6E6-5805CBCF2234}"/>
              </a:ext>
            </a:extLst>
          </p:cNvPr>
          <p:cNvSpPr txBox="1"/>
          <p:nvPr/>
        </p:nvSpPr>
        <p:spPr>
          <a:xfrm>
            <a:off x="2047175" y="8999253"/>
            <a:ext cx="1306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Data are expressed as 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mean±standard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deviation (SD) or proportion of patients (%). *</a:t>
            </a:r>
            <a:r>
              <a:rPr lang="en-US" altLang="ja-JP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0.05 was considered significant.</a:t>
            </a:r>
            <a:r>
              <a:rPr lang="en-US" altLang="ja-JP" sz="2000" dirty="0">
                <a:latin typeface="Times New Roman" panose="02020603050405020304" pitchFamily="18" charset="0"/>
                <a:ea typeface="游明朝" panose="02020400000000000000" pitchFamily="18" charset="-128"/>
                <a:cs typeface="Times New Roman" panose="02020603050405020304" pitchFamily="18" charset="0"/>
              </a:rPr>
              <a:t> </a:t>
            </a:r>
            <a:endParaRPr lang="en-US" altLang="ja-JP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Abbreviations: SCAs, silent </a:t>
            </a:r>
            <a:r>
              <a:rPr lang="en-US" altLang="ja-JP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corticotroph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ja-JP" sz="2000">
                <a:latin typeface="Times New Roman" panose="02020603050405020304" pitchFamily="18" charset="0"/>
                <a:cs typeface="Times New Roman" panose="02020603050405020304" pitchFamily="18" charset="0"/>
              </a:rPr>
              <a:t>adenomas; BMI</a:t>
            </a:r>
            <a:r>
              <a:rPr lang="en-US" altLang="ja-JP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body mass index; </a:t>
            </a:r>
            <a:r>
              <a:rPr lang="en-US" altLang="ja-JP" sz="2000" dirty="0">
                <a:latin typeface="Times New Roman" panose="02020603050405020304" pitchFamily="18" charset="0"/>
                <a:ea typeface="游明朝" panose="02020400000000000000" pitchFamily="18" charset="-128"/>
              </a:rPr>
              <a:t>DST, </a:t>
            </a:r>
            <a:r>
              <a:rPr lang="en-US" altLang="ja-JP" sz="2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dexamethasone suppression test; UFC, </a:t>
            </a:r>
            <a:r>
              <a:rPr lang="en-US" altLang="ja-JP" sz="2000" dirty="0">
                <a:solidFill>
                  <a:srgbClr val="1C1D1E"/>
                </a:solidFill>
                <a:latin typeface="Times New Roman" panose="02020603050405020304" pitchFamily="18" charset="0"/>
                <a:ea typeface="游明朝" panose="02020400000000000000" pitchFamily="18" charset="-128"/>
              </a:rPr>
              <a:t>urinary free cortisol; NFPAs, </a:t>
            </a:r>
            <a:r>
              <a:rPr lang="en-US" altLang="ja-JP" sz="2000" kern="100" dirty="0">
                <a:latin typeface="Times New Roman" panose="02020603050405020304" pitchFamily="18" charset="0"/>
                <a:ea typeface="Times" panose="02020603050405020304" pitchFamily="18" charset="0"/>
              </a:rPr>
              <a:t>non-functioning pituitary adenomas</a:t>
            </a:r>
            <a:endParaRPr lang="en-US" altLang="ja-JP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1753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58327</TotalTime>
  <Words>247</Words>
  <Application>Microsoft Office PowerPoint</Application>
  <PresentationFormat>ユーザー設定</PresentationFormat>
  <Paragraphs>62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umakoshi maki</dc:creator>
  <cp:lastModifiedBy>matsuda yayoi</cp:lastModifiedBy>
  <cp:revision>783</cp:revision>
  <cp:lastPrinted>2019-11-19T02:02:49Z</cp:lastPrinted>
  <dcterms:created xsi:type="dcterms:W3CDTF">2019-06-25T07:11:44Z</dcterms:created>
  <dcterms:modified xsi:type="dcterms:W3CDTF">2022-05-08T23:54:30Z</dcterms:modified>
</cp:coreProperties>
</file>