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8" r:id="rId2"/>
  </p:sldIdLst>
  <p:sldSz cx="18559463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緒方 大聖" initials="緒方" lastIdx="11" clrIdx="0">
    <p:extLst>
      <p:ext uri="{19B8F6BF-5375-455C-9EA6-DF929625EA0E}">
        <p15:presenceInfo xmlns:p15="http://schemas.microsoft.com/office/powerpoint/2012/main" userId="4d84026d24356a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4660"/>
  </p:normalViewPr>
  <p:slideViewPr>
    <p:cSldViewPr snapToGrid="0">
      <p:cViewPr varScale="1">
        <p:scale>
          <a:sx n="56" d="100"/>
          <a:sy n="56" d="100"/>
        </p:scale>
        <p:origin x="5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933" y="1708486"/>
            <a:ext cx="13919597" cy="3634458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9933" y="5483102"/>
            <a:ext cx="13919597" cy="2520438"/>
          </a:xfrm>
        </p:spPr>
        <p:txBody>
          <a:bodyPr/>
          <a:lstStyle>
            <a:lvl1pPr marL="0" indent="0" algn="ctr">
              <a:buNone/>
              <a:defRPr sz="3653"/>
            </a:lvl1pPr>
            <a:lvl2pPr marL="695950" indent="0" algn="ctr">
              <a:buNone/>
              <a:defRPr sz="3044"/>
            </a:lvl2pPr>
            <a:lvl3pPr marL="1391900" indent="0" algn="ctr">
              <a:buNone/>
              <a:defRPr sz="2740"/>
            </a:lvl3pPr>
            <a:lvl4pPr marL="2087850" indent="0" algn="ctr">
              <a:buNone/>
              <a:defRPr sz="2436"/>
            </a:lvl4pPr>
            <a:lvl5pPr marL="2783799" indent="0" algn="ctr">
              <a:buNone/>
              <a:defRPr sz="2436"/>
            </a:lvl5pPr>
            <a:lvl6pPr marL="3479749" indent="0" algn="ctr">
              <a:buNone/>
              <a:defRPr sz="2436"/>
            </a:lvl6pPr>
            <a:lvl7pPr marL="4175699" indent="0" algn="ctr">
              <a:buNone/>
              <a:defRPr sz="2436"/>
            </a:lvl7pPr>
            <a:lvl8pPr marL="4871649" indent="0" algn="ctr">
              <a:buNone/>
              <a:defRPr sz="2436"/>
            </a:lvl8pPr>
            <a:lvl9pPr marL="5567599" indent="0" algn="ctr">
              <a:buNone/>
              <a:defRPr sz="243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5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81616" y="555801"/>
            <a:ext cx="4001884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5963" y="555801"/>
            <a:ext cx="11773659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21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14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297" y="2602602"/>
            <a:ext cx="16007537" cy="4342500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297" y="6986183"/>
            <a:ext cx="16007537" cy="2283618"/>
          </a:xfrm>
        </p:spPr>
        <p:txBody>
          <a:bodyPr/>
          <a:lstStyle>
            <a:lvl1pPr marL="0" indent="0">
              <a:buNone/>
              <a:defRPr sz="3653">
                <a:solidFill>
                  <a:schemeClr val="tx1">
                    <a:tint val="75000"/>
                  </a:schemeClr>
                </a:solidFill>
              </a:defRPr>
            </a:lvl1pPr>
            <a:lvl2pPr marL="695950" indent="0">
              <a:buNone/>
              <a:defRPr sz="3044">
                <a:solidFill>
                  <a:schemeClr val="tx1">
                    <a:tint val="75000"/>
                  </a:schemeClr>
                </a:solidFill>
              </a:defRPr>
            </a:lvl2pPr>
            <a:lvl3pPr marL="1391900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5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7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6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5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76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5963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95728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13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0" y="555802"/>
            <a:ext cx="16007537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381" y="2559104"/>
            <a:ext cx="7851522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8381" y="3813281"/>
            <a:ext cx="7851522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95728" y="2559104"/>
            <a:ext cx="7890189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95728" y="3813281"/>
            <a:ext cx="7890189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0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700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189" y="1503081"/>
            <a:ext cx="9395728" cy="7418740"/>
          </a:xfrm>
        </p:spPr>
        <p:txBody>
          <a:bodyPr/>
          <a:lstStyle>
            <a:lvl1pPr>
              <a:defRPr sz="4871"/>
            </a:lvl1pPr>
            <a:lvl2pPr>
              <a:defRPr sz="4262"/>
            </a:lvl2pPr>
            <a:lvl3pPr>
              <a:defRPr sz="3653"/>
            </a:lvl3pPr>
            <a:lvl4pPr>
              <a:defRPr sz="3044"/>
            </a:lvl4pPr>
            <a:lvl5pPr>
              <a:defRPr sz="3044"/>
            </a:lvl5pPr>
            <a:lvl6pPr>
              <a:defRPr sz="3044"/>
            </a:lvl6pPr>
            <a:lvl7pPr>
              <a:defRPr sz="3044"/>
            </a:lvl7pPr>
            <a:lvl8pPr>
              <a:defRPr sz="3044"/>
            </a:lvl8pPr>
            <a:lvl9pPr>
              <a:defRPr sz="304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45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90189" y="1503081"/>
            <a:ext cx="9395728" cy="7418740"/>
          </a:xfrm>
        </p:spPr>
        <p:txBody>
          <a:bodyPr anchor="t"/>
          <a:lstStyle>
            <a:lvl1pPr marL="0" indent="0">
              <a:buNone/>
              <a:defRPr sz="4871"/>
            </a:lvl1pPr>
            <a:lvl2pPr marL="695950" indent="0">
              <a:buNone/>
              <a:defRPr sz="4262"/>
            </a:lvl2pPr>
            <a:lvl3pPr marL="1391900" indent="0">
              <a:buNone/>
              <a:defRPr sz="3653"/>
            </a:lvl3pPr>
            <a:lvl4pPr marL="2087850" indent="0">
              <a:buNone/>
              <a:defRPr sz="3044"/>
            </a:lvl4pPr>
            <a:lvl5pPr marL="2783799" indent="0">
              <a:buNone/>
              <a:defRPr sz="3044"/>
            </a:lvl5pPr>
            <a:lvl6pPr marL="3479749" indent="0">
              <a:buNone/>
              <a:defRPr sz="3044"/>
            </a:lvl6pPr>
            <a:lvl7pPr marL="4175699" indent="0">
              <a:buNone/>
              <a:defRPr sz="3044"/>
            </a:lvl7pPr>
            <a:lvl8pPr marL="4871649" indent="0">
              <a:buNone/>
              <a:defRPr sz="3044"/>
            </a:lvl8pPr>
            <a:lvl9pPr marL="5567599" indent="0">
              <a:buNone/>
              <a:defRPr sz="304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5963" y="555802"/>
            <a:ext cx="1600753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5963" y="2779007"/>
            <a:ext cx="1600753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5963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47822" y="9675778"/>
            <a:ext cx="626381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7621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2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91900" rtl="0" eaLnBrk="1" latinLnBrk="0" hangingPunct="1">
        <a:lnSpc>
          <a:spcPct val="90000"/>
        </a:lnSpc>
        <a:spcBef>
          <a:spcPct val="0"/>
        </a:spcBef>
        <a:buNone/>
        <a:defRPr kumimoji="1" sz="6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75" indent="-347975" algn="l" defTabSz="1391900" rtl="0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kumimoji="1" sz="4262" kern="1200">
          <a:solidFill>
            <a:schemeClr val="tx1"/>
          </a:solidFill>
          <a:latin typeface="+mn-lt"/>
          <a:ea typeface="+mn-ea"/>
          <a:cs typeface="+mn-cs"/>
        </a:defRPr>
      </a:lvl1pPr>
      <a:lvl2pPr marL="104392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653" kern="1200">
          <a:solidFill>
            <a:schemeClr val="tx1"/>
          </a:solidFill>
          <a:latin typeface="+mn-lt"/>
          <a:ea typeface="+mn-ea"/>
          <a:cs typeface="+mn-cs"/>
        </a:defRPr>
      </a:lvl2pPr>
      <a:lvl3pPr marL="173987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044" kern="1200">
          <a:solidFill>
            <a:schemeClr val="tx1"/>
          </a:solidFill>
          <a:latin typeface="+mn-lt"/>
          <a:ea typeface="+mn-ea"/>
          <a:cs typeface="+mn-cs"/>
        </a:defRPr>
      </a:lvl3pPr>
      <a:lvl4pPr marL="24358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7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6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6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5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90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7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6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5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4">
            <a:extLst>
              <a:ext uri="{FF2B5EF4-FFF2-40B4-BE49-F238E27FC236}">
                <a16:creationId xmlns:a16="http://schemas.microsoft.com/office/drawing/2014/main" id="{E826F3C1-D9B5-4AE8-B1ED-35D3A7602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614125"/>
              </p:ext>
            </p:extLst>
          </p:nvPr>
        </p:nvGraphicFramePr>
        <p:xfrm>
          <a:off x="682389" y="1255811"/>
          <a:ext cx="16977815" cy="47658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7665">
                  <a:extLst>
                    <a:ext uri="{9D8B030D-6E8A-4147-A177-3AD203B41FA5}">
                      <a16:colId xmlns:a16="http://schemas.microsoft.com/office/drawing/2014/main" val="4198165061"/>
                    </a:ext>
                  </a:extLst>
                </a:gridCol>
                <a:gridCol w="2047164">
                  <a:extLst>
                    <a:ext uri="{9D8B030D-6E8A-4147-A177-3AD203B41FA5}">
                      <a16:colId xmlns:a16="http://schemas.microsoft.com/office/drawing/2014/main" val="2228494697"/>
                    </a:ext>
                  </a:extLst>
                </a:gridCol>
                <a:gridCol w="3125337">
                  <a:extLst>
                    <a:ext uri="{9D8B030D-6E8A-4147-A177-3AD203B41FA5}">
                      <a16:colId xmlns:a16="http://schemas.microsoft.com/office/drawing/2014/main" val="3210924472"/>
                    </a:ext>
                  </a:extLst>
                </a:gridCol>
                <a:gridCol w="3020586">
                  <a:extLst>
                    <a:ext uri="{9D8B030D-6E8A-4147-A177-3AD203B41FA5}">
                      <a16:colId xmlns:a16="http://schemas.microsoft.com/office/drawing/2014/main" val="1700672896"/>
                    </a:ext>
                  </a:extLst>
                </a:gridCol>
                <a:gridCol w="2029086">
                  <a:extLst>
                    <a:ext uri="{9D8B030D-6E8A-4147-A177-3AD203B41FA5}">
                      <a16:colId xmlns:a16="http://schemas.microsoft.com/office/drawing/2014/main" val="981796780"/>
                    </a:ext>
                  </a:extLst>
                </a:gridCol>
                <a:gridCol w="2074460">
                  <a:extLst>
                    <a:ext uri="{9D8B030D-6E8A-4147-A177-3AD203B41FA5}">
                      <a16:colId xmlns:a16="http://schemas.microsoft.com/office/drawing/2014/main" val="512841231"/>
                    </a:ext>
                  </a:extLst>
                </a:gridCol>
                <a:gridCol w="2033517">
                  <a:extLst>
                    <a:ext uri="{9D8B030D-6E8A-4147-A177-3AD203B41FA5}">
                      <a16:colId xmlns:a16="http://schemas.microsoft.com/office/drawing/2014/main" val="2264239856"/>
                    </a:ext>
                  </a:extLst>
                </a:gridCol>
              </a:tblGrid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AUC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Cut-off value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Specificity,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Accuracy,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013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</a:t>
                      </a:r>
                      <a:r>
                        <a:rPr lang="en-US" altLang="ja-JP" sz="2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0.30-0.73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≧49.1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732555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r>
                        <a:rPr lang="en-US" altLang="ja-JP" sz="2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0.46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0.27-0.65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≧6.2 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kumimoji="1" lang="en-US" altLang="ja-JP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51334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ACTH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≧41.7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13252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endParaRPr lang="en-US" altLang="ja-JP" sz="24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0.67-0.95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≧10.9 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46015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0.98-1.00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≧13.8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9300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0.88-1.00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62.7%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329318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≧4.3 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24579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56.6%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54120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59355C-B010-4447-9388-B799B2A924A7}"/>
              </a:ext>
            </a:extLst>
          </p:cNvPr>
          <p:cNvSpPr txBox="1"/>
          <p:nvPr/>
        </p:nvSpPr>
        <p:spPr>
          <a:xfrm>
            <a:off x="682389" y="40867"/>
            <a:ext cx="1206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3. Preoperative DT for diagnosing SCA  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5E3CF4-EA7F-447A-8CB8-7EA9F6A4F267}"/>
              </a:ext>
            </a:extLst>
          </p:cNvPr>
          <p:cNvSpPr txBox="1"/>
          <p:nvPr/>
        </p:nvSpPr>
        <p:spPr>
          <a:xfrm>
            <a:off x="682389" y="689283"/>
            <a:ext cx="1206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The cut-offs that are associated with the best combination of sensitivity and specificity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100F86D4-A3C1-40B8-9F81-9B37A60D5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408106"/>
              </p:ext>
            </p:extLst>
          </p:nvPr>
        </p:nvGraphicFramePr>
        <p:xfrm>
          <a:off x="682390" y="6670033"/>
          <a:ext cx="16977814" cy="2647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07740">
                  <a:extLst>
                    <a:ext uri="{9D8B030D-6E8A-4147-A177-3AD203B41FA5}">
                      <a16:colId xmlns:a16="http://schemas.microsoft.com/office/drawing/2014/main" val="3935230902"/>
                    </a:ext>
                  </a:extLst>
                </a:gridCol>
                <a:gridCol w="4344056">
                  <a:extLst>
                    <a:ext uri="{9D8B030D-6E8A-4147-A177-3AD203B41FA5}">
                      <a16:colId xmlns:a16="http://schemas.microsoft.com/office/drawing/2014/main" val="3515439930"/>
                    </a:ext>
                  </a:extLst>
                </a:gridCol>
                <a:gridCol w="2918130">
                  <a:extLst>
                    <a:ext uri="{9D8B030D-6E8A-4147-A177-3AD203B41FA5}">
                      <a16:colId xmlns:a16="http://schemas.microsoft.com/office/drawing/2014/main" val="3183498939"/>
                    </a:ext>
                  </a:extLst>
                </a:gridCol>
                <a:gridCol w="2983385">
                  <a:extLst>
                    <a:ext uri="{9D8B030D-6E8A-4147-A177-3AD203B41FA5}">
                      <a16:colId xmlns:a16="http://schemas.microsoft.com/office/drawing/2014/main" val="4083237604"/>
                    </a:ext>
                  </a:extLst>
                </a:gridCol>
                <a:gridCol w="2924503">
                  <a:extLst>
                    <a:ext uri="{9D8B030D-6E8A-4147-A177-3AD203B41FA5}">
                      <a16:colId xmlns:a16="http://schemas.microsoft.com/office/drawing/2014/main" val="346289751"/>
                    </a:ext>
                  </a:extLst>
                </a:gridCol>
              </a:tblGrid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Cut-off value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Specificity,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Accuracy,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196053"/>
                  </a:ext>
                </a:extLst>
              </a:tr>
              <a:tr h="529534">
                <a:tc row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≧13.8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314834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0284092"/>
                  </a:ext>
                </a:extLst>
              </a:tr>
              <a:tr h="529534">
                <a:tc row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62.7%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573960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004725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1EE1430-2671-44A4-A6CD-191216F897D4}"/>
              </a:ext>
            </a:extLst>
          </p:cNvPr>
          <p:cNvSpPr txBox="1"/>
          <p:nvPr/>
        </p:nvSpPr>
        <p:spPr>
          <a:xfrm>
            <a:off x="682389" y="6161159"/>
            <a:ext cx="9280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Sensitivity, specificity and accuracy at varying cut-off values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9F0B94-1483-41D8-A8C8-15380850E196}"/>
              </a:ext>
            </a:extLst>
          </p:cNvPr>
          <p:cNvSpPr txBox="1"/>
          <p:nvPr/>
        </p:nvSpPr>
        <p:spPr>
          <a:xfrm>
            <a:off x="968982" y="9612176"/>
            <a:ext cx="166093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Abbreviations: DT, desmopressin test; SCA, silent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corticotroph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adenoma; AUC, the area under the; 95% CI, 95% confidence interval; 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ACTH at time 0; 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cortisol at time 0;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peak ACTH - 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ACTH/ACTH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peak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699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58394</TotalTime>
  <Words>276</Words>
  <Application>Microsoft Office PowerPoint</Application>
  <PresentationFormat>ユーザー設定</PresentationFormat>
  <Paragraphs>90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umakoshi maki</dc:creator>
  <cp:lastModifiedBy>matsuda yayoi</cp:lastModifiedBy>
  <cp:revision>796</cp:revision>
  <cp:lastPrinted>2019-11-19T02:02:49Z</cp:lastPrinted>
  <dcterms:created xsi:type="dcterms:W3CDTF">2019-06-25T07:11:44Z</dcterms:created>
  <dcterms:modified xsi:type="dcterms:W3CDTF">2022-05-29T00:47:09Z</dcterms:modified>
</cp:coreProperties>
</file>