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32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0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2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4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62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8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1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6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0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7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3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4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79F86-60FB-41B0-9315-9C400D7714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CDFBF-EB1E-432E-8038-80F2B1F5C1A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2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roupe 433"/>
          <p:cNvGrpSpPr/>
          <p:nvPr/>
        </p:nvGrpSpPr>
        <p:grpSpPr>
          <a:xfrm>
            <a:off x="253066" y="466725"/>
            <a:ext cx="5967063" cy="6208157"/>
            <a:chOff x="253066" y="466725"/>
            <a:chExt cx="5967063" cy="6208157"/>
          </a:xfrm>
        </p:grpSpPr>
        <p:grpSp>
          <p:nvGrpSpPr>
            <p:cNvPr id="430" name="Groupe 429"/>
            <p:cNvGrpSpPr/>
            <p:nvPr/>
          </p:nvGrpSpPr>
          <p:grpSpPr>
            <a:xfrm>
              <a:off x="1231130" y="6486897"/>
              <a:ext cx="716073" cy="168928"/>
              <a:chOff x="881880" y="6486897"/>
              <a:chExt cx="716073" cy="168928"/>
            </a:xfrm>
          </p:grpSpPr>
          <p:grpSp>
            <p:nvGrpSpPr>
              <p:cNvPr id="423" name="Groupe 422"/>
              <p:cNvGrpSpPr/>
              <p:nvPr/>
            </p:nvGrpSpPr>
            <p:grpSpPr>
              <a:xfrm>
                <a:off x="881880" y="6527328"/>
                <a:ext cx="153189" cy="97918"/>
                <a:chOff x="1081168" y="6623087"/>
                <a:chExt cx="153189" cy="97918"/>
              </a:xfrm>
            </p:grpSpPr>
            <p:sp>
              <p:nvSpPr>
                <p:cNvPr id="127" name="Rectangle 125"/>
                <p:cNvSpPr>
                  <a:spLocks noChangeArrowheads="1"/>
                </p:cNvSpPr>
                <p:nvPr/>
              </p:nvSpPr>
              <p:spPr bwMode="auto">
                <a:xfrm>
                  <a:off x="1081168" y="6623087"/>
                  <a:ext cx="153189" cy="9791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28" name="Rectangle 126"/>
                <p:cNvSpPr>
                  <a:spLocks noChangeArrowheads="1"/>
                </p:cNvSpPr>
                <p:nvPr/>
              </p:nvSpPr>
              <p:spPr bwMode="auto">
                <a:xfrm>
                  <a:off x="1081168" y="6623087"/>
                  <a:ext cx="153189" cy="9791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</p:grpSp>
          <p:sp>
            <p:nvSpPr>
              <p:cNvPr id="135" name="Rectangle 133"/>
              <p:cNvSpPr>
                <a:spLocks noChangeArrowheads="1"/>
              </p:cNvSpPr>
              <p:nvPr/>
            </p:nvSpPr>
            <p:spPr bwMode="auto">
              <a:xfrm>
                <a:off x="1096288" y="6486897"/>
                <a:ext cx="501665" cy="168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1320759"/>
                <a:r>
                  <a:rPr lang="fr-FR" altLang="en-US" sz="1100" dirty="0" err="1" smtClean="0">
                    <a:solidFill>
                      <a:srgbClr val="000000"/>
                    </a:solidFill>
                    <a:latin typeface="+mn-lt"/>
                  </a:rPr>
                  <a:t>RNA-Seq</a:t>
                </a:r>
                <a:endParaRPr lang="en-US" altLang="en-US" sz="1100" dirty="0">
                  <a:latin typeface="+mn-lt"/>
                </a:endParaRPr>
              </a:p>
            </p:txBody>
          </p:sp>
        </p:grpSp>
        <p:grpSp>
          <p:nvGrpSpPr>
            <p:cNvPr id="429" name="Groupe 428"/>
            <p:cNvGrpSpPr/>
            <p:nvPr/>
          </p:nvGrpSpPr>
          <p:grpSpPr>
            <a:xfrm>
              <a:off x="2229098" y="6505954"/>
              <a:ext cx="1069883" cy="168928"/>
              <a:chOff x="1907987" y="6505954"/>
              <a:chExt cx="1069883" cy="168928"/>
            </a:xfrm>
          </p:grpSpPr>
          <p:grpSp>
            <p:nvGrpSpPr>
              <p:cNvPr id="424" name="Groupe 423"/>
              <p:cNvGrpSpPr/>
              <p:nvPr/>
            </p:nvGrpSpPr>
            <p:grpSpPr>
              <a:xfrm>
                <a:off x="1907987" y="6527328"/>
                <a:ext cx="153189" cy="97918"/>
                <a:chOff x="1081168" y="6729975"/>
                <a:chExt cx="153189" cy="97918"/>
              </a:xfrm>
            </p:grpSpPr>
            <p:sp>
              <p:nvSpPr>
                <p:cNvPr id="129" name="Rectangle 127"/>
                <p:cNvSpPr>
                  <a:spLocks noChangeArrowheads="1"/>
                </p:cNvSpPr>
                <p:nvPr/>
              </p:nvSpPr>
              <p:spPr bwMode="auto">
                <a:xfrm>
                  <a:off x="1081168" y="6729975"/>
                  <a:ext cx="153189" cy="97918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30" name="Rectangle 128"/>
                <p:cNvSpPr>
                  <a:spLocks noChangeArrowheads="1"/>
                </p:cNvSpPr>
                <p:nvPr/>
              </p:nvSpPr>
              <p:spPr bwMode="auto">
                <a:xfrm>
                  <a:off x="1081168" y="6729975"/>
                  <a:ext cx="153189" cy="9791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</p:grpSp>
          <p:sp>
            <p:nvSpPr>
              <p:cNvPr id="136" name="Rectangle 134"/>
              <p:cNvSpPr>
                <a:spLocks noChangeArrowheads="1"/>
              </p:cNvSpPr>
              <p:nvPr/>
            </p:nvSpPr>
            <p:spPr bwMode="auto">
              <a:xfrm>
                <a:off x="2126560" y="6505954"/>
                <a:ext cx="851310" cy="168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RT-qPCR </a:t>
                </a:r>
                <a:r>
                  <a:rPr lang="en-US" altLang="en-US" sz="1100" i="1" dirty="0" smtClean="0">
                    <a:solidFill>
                      <a:srgbClr val="000000"/>
                    </a:solidFill>
                    <a:latin typeface="+mn-lt"/>
                  </a:rPr>
                  <a:t>Act11</a:t>
                </a:r>
                <a:endParaRPr lang="en-US" altLang="en-US" sz="1100" dirty="0">
                  <a:latin typeface="+mn-lt"/>
                </a:endParaRPr>
              </a:p>
            </p:txBody>
          </p:sp>
        </p:grpSp>
        <p:grpSp>
          <p:nvGrpSpPr>
            <p:cNvPr id="428" name="Groupe 427"/>
            <p:cNvGrpSpPr/>
            <p:nvPr/>
          </p:nvGrpSpPr>
          <p:grpSpPr>
            <a:xfrm>
              <a:off x="3580876" y="6495325"/>
              <a:ext cx="1057039" cy="168928"/>
              <a:chOff x="3167983" y="6495325"/>
              <a:chExt cx="1057039" cy="168928"/>
            </a:xfrm>
          </p:grpSpPr>
          <p:grpSp>
            <p:nvGrpSpPr>
              <p:cNvPr id="425" name="Groupe 424"/>
              <p:cNvGrpSpPr/>
              <p:nvPr/>
            </p:nvGrpSpPr>
            <p:grpSpPr>
              <a:xfrm>
                <a:off x="3167983" y="6533678"/>
                <a:ext cx="153189" cy="97171"/>
                <a:chOff x="1081168" y="6837610"/>
                <a:chExt cx="153189" cy="97171"/>
              </a:xfrm>
            </p:grpSpPr>
            <p:sp>
              <p:nvSpPr>
                <p:cNvPr id="131" name="Rectangle 129"/>
                <p:cNvSpPr>
                  <a:spLocks noChangeArrowheads="1"/>
                </p:cNvSpPr>
                <p:nvPr/>
              </p:nvSpPr>
              <p:spPr bwMode="auto">
                <a:xfrm>
                  <a:off x="1081168" y="6837610"/>
                  <a:ext cx="153189" cy="97171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32" name="Rectangle 130"/>
                <p:cNvSpPr>
                  <a:spLocks noChangeArrowheads="1"/>
                </p:cNvSpPr>
                <p:nvPr/>
              </p:nvSpPr>
              <p:spPr bwMode="auto">
                <a:xfrm>
                  <a:off x="1081168" y="6837610"/>
                  <a:ext cx="153189" cy="97171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</p:grpSp>
          <p:sp>
            <p:nvSpPr>
              <p:cNvPr id="137" name="Rectangle 135"/>
              <p:cNvSpPr>
                <a:spLocks noChangeArrowheads="1"/>
              </p:cNvSpPr>
              <p:nvPr/>
            </p:nvSpPr>
            <p:spPr bwMode="auto">
              <a:xfrm>
                <a:off x="3377220" y="6495325"/>
                <a:ext cx="847802" cy="168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RT-qPCR </a:t>
                </a:r>
                <a:r>
                  <a:rPr lang="en-US" altLang="en-US" sz="1100" i="1" dirty="0" smtClean="0">
                    <a:solidFill>
                      <a:srgbClr val="000000"/>
                    </a:solidFill>
                    <a:latin typeface="+mn-lt"/>
                  </a:rPr>
                  <a:t>EF1-</a:t>
                </a:r>
                <a:r>
                  <a:rPr lang="el-GR" altLang="en-US" sz="1100" i="1" dirty="0" smtClean="0">
                    <a:solidFill>
                      <a:srgbClr val="000000"/>
                    </a:solidFill>
                    <a:latin typeface="+mn-lt"/>
                  </a:rPr>
                  <a:t>α</a:t>
                </a:r>
                <a:endParaRPr lang="en-US" altLang="en-US" sz="1100" i="1" dirty="0">
                  <a:latin typeface="+mn-lt"/>
                </a:endParaRPr>
              </a:p>
            </p:txBody>
          </p:sp>
        </p:grpSp>
        <p:grpSp>
          <p:nvGrpSpPr>
            <p:cNvPr id="427" name="Groupe 426"/>
            <p:cNvGrpSpPr/>
            <p:nvPr/>
          </p:nvGrpSpPr>
          <p:grpSpPr>
            <a:xfrm>
              <a:off x="4919809" y="6497799"/>
              <a:ext cx="919052" cy="168928"/>
              <a:chOff x="4570559" y="6497799"/>
              <a:chExt cx="919052" cy="168928"/>
            </a:xfrm>
          </p:grpSpPr>
          <p:grpSp>
            <p:nvGrpSpPr>
              <p:cNvPr id="426" name="Groupe 425"/>
              <p:cNvGrpSpPr/>
              <p:nvPr/>
            </p:nvGrpSpPr>
            <p:grpSpPr>
              <a:xfrm>
                <a:off x="4570559" y="6533678"/>
                <a:ext cx="153189" cy="97918"/>
                <a:chOff x="1081168" y="6944498"/>
                <a:chExt cx="153189" cy="97918"/>
              </a:xfrm>
            </p:grpSpPr>
            <p:sp>
              <p:nvSpPr>
                <p:cNvPr id="133" name="Rectangle 131"/>
                <p:cNvSpPr>
                  <a:spLocks noChangeArrowheads="1"/>
                </p:cNvSpPr>
                <p:nvPr/>
              </p:nvSpPr>
              <p:spPr bwMode="auto">
                <a:xfrm>
                  <a:off x="1081168" y="6944498"/>
                  <a:ext cx="153189" cy="9791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34" name="Rectangle 132"/>
                <p:cNvSpPr>
                  <a:spLocks noChangeArrowheads="1"/>
                </p:cNvSpPr>
                <p:nvPr/>
              </p:nvSpPr>
              <p:spPr bwMode="auto">
                <a:xfrm>
                  <a:off x="1081168" y="6944498"/>
                  <a:ext cx="153189" cy="9791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</p:grpSp>
          <p:sp>
            <p:nvSpPr>
              <p:cNvPr id="138" name="Rectangle 136"/>
              <p:cNvSpPr>
                <a:spLocks noChangeArrowheads="1"/>
              </p:cNvSpPr>
              <p:nvPr/>
            </p:nvSpPr>
            <p:spPr bwMode="auto">
              <a:xfrm>
                <a:off x="4779796" y="6497799"/>
                <a:ext cx="709815" cy="168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RT-qPCR </a:t>
                </a:r>
                <a:r>
                  <a:rPr lang="en-US" altLang="en-US" sz="1100" i="1" dirty="0" smtClean="0">
                    <a:solidFill>
                      <a:srgbClr val="000000"/>
                    </a:solidFill>
                    <a:latin typeface="+mn-lt"/>
                  </a:rPr>
                  <a:t>IDE</a:t>
                </a:r>
                <a:endParaRPr lang="en-US" altLang="en-US" sz="1100" i="1" dirty="0">
                  <a:latin typeface="+mn-lt"/>
                </a:endParaRPr>
              </a:p>
            </p:txBody>
          </p:sp>
        </p:grpSp>
        <p:grpSp>
          <p:nvGrpSpPr>
            <p:cNvPr id="433" name="Groupe 432"/>
            <p:cNvGrpSpPr/>
            <p:nvPr/>
          </p:nvGrpSpPr>
          <p:grpSpPr>
            <a:xfrm>
              <a:off x="253066" y="466725"/>
              <a:ext cx="5967063" cy="5783962"/>
              <a:chOff x="253066" y="466725"/>
              <a:chExt cx="5967063" cy="5783962"/>
            </a:xfrm>
          </p:grpSpPr>
          <p:grpSp>
            <p:nvGrpSpPr>
              <p:cNvPr id="404" name="Groupe 403"/>
              <p:cNvGrpSpPr/>
              <p:nvPr/>
            </p:nvGrpSpPr>
            <p:grpSpPr>
              <a:xfrm>
                <a:off x="311415" y="726153"/>
                <a:ext cx="5908714" cy="2591775"/>
                <a:chOff x="309307" y="726153"/>
                <a:chExt cx="5051430" cy="2591775"/>
              </a:xfrm>
            </p:grpSpPr>
            <p:sp>
              <p:nvSpPr>
                <p:cNvPr id="9" name="Rectangle 7"/>
                <p:cNvSpPr>
                  <a:spLocks noChangeArrowheads="1"/>
                </p:cNvSpPr>
                <p:nvPr/>
              </p:nvSpPr>
              <p:spPr bwMode="auto">
                <a:xfrm>
                  <a:off x="726477" y="726153"/>
                  <a:ext cx="4634260" cy="223866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" name="Rectangle 8"/>
                <p:cNvSpPr>
                  <a:spLocks noChangeArrowheads="1"/>
                </p:cNvSpPr>
                <p:nvPr/>
              </p:nvSpPr>
              <p:spPr bwMode="auto">
                <a:xfrm>
                  <a:off x="893699" y="2001334"/>
                  <a:ext cx="102906" cy="432784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1" name="Rectangle 9"/>
                <p:cNvSpPr>
                  <a:spLocks noChangeArrowheads="1"/>
                </p:cNvSpPr>
                <p:nvPr/>
              </p:nvSpPr>
              <p:spPr bwMode="auto">
                <a:xfrm>
                  <a:off x="893699" y="2001334"/>
                  <a:ext cx="102906" cy="432784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1804647" y="1512490"/>
                  <a:ext cx="101736" cy="921629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3" name="Rectangle 11"/>
                <p:cNvSpPr>
                  <a:spLocks noChangeArrowheads="1"/>
                </p:cNvSpPr>
                <p:nvPr/>
              </p:nvSpPr>
              <p:spPr bwMode="auto">
                <a:xfrm>
                  <a:off x="1804647" y="1512490"/>
                  <a:ext cx="101736" cy="92162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4" name="Rectangle 12"/>
                <p:cNvSpPr>
                  <a:spLocks noChangeArrowheads="1"/>
                </p:cNvSpPr>
                <p:nvPr/>
              </p:nvSpPr>
              <p:spPr bwMode="auto">
                <a:xfrm>
                  <a:off x="3619528" y="1670953"/>
                  <a:ext cx="108753" cy="763165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3619528" y="1670953"/>
                  <a:ext cx="108753" cy="76316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4530476" y="2150828"/>
                  <a:ext cx="101736" cy="283291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7" name="Rectangle 15"/>
                <p:cNvSpPr>
                  <a:spLocks noChangeArrowheads="1"/>
                </p:cNvSpPr>
                <p:nvPr/>
              </p:nvSpPr>
              <p:spPr bwMode="auto">
                <a:xfrm>
                  <a:off x="4530476" y="2150828"/>
                  <a:ext cx="101736" cy="283291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8" name="Rectangle 16"/>
                <p:cNvSpPr>
                  <a:spLocks noChangeArrowheads="1"/>
                </p:cNvSpPr>
                <p:nvPr/>
              </p:nvSpPr>
              <p:spPr bwMode="auto">
                <a:xfrm>
                  <a:off x="4988874" y="870414"/>
                  <a:ext cx="101736" cy="1563704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9" name="Rectangle 17"/>
                <p:cNvSpPr>
                  <a:spLocks noChangeArrowheads="1"/>
                </p:cNvSpPr>
                <p:nvPr/>
              </p:nvSpPr>
              <p:spPr bwMode="auto">
                <a:xfrm>
                  <a:off x="4988874" y="870414"/>
                  <a:ext cx="101736" cy="1563704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0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266" y="1043079"/>
                  <a:ext cx="101736" cy="1391039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1" name="Rectangle 19"/>
                <p:cNvSpPr>
                  <a:spLocks noChangeArrowheads="1"/>
                </p:cNvSpPr>
                <p:nvPr/>
              </p:nvSpPr>
              <p:spPr bwMode="auto">
                <a:xfrm>
                  <a:off x="1353266" y="1043079"/>
                  <a:ext cx="101736" cy="139103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2" name="Rectangle 20"/>
                <p:cNvSpPr>
                  <a:spLocks noChangeArrowheads="1"/>
                </p:cNvSpPr>
                <p:nvPr/>
              </p:nvSpPr>
              <p:spPr bwMode="auto">
                <a:xfrm>
                  <a:off x="2257198" y="2434118"/>
                  <a:ext cx="101736" cy="256382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3" name="Rectangle 21"/>
                <p:cNvSpPr>
                  <a:spLocks noChangeArrowheads="1"/>
                </p:cNvSpPr>
                <p:nvPr/>
              </p:nvSpPr>
              <p:spPr bwMode="auto">
                <a:xfrm>
                  <a:off x="2257198" y="2434118"/>
                  <a:ext cx="101736" cy="256382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4" name="Rectangle 22"/>
                <p:cNvSpPr>
                  <a:spLocks noChangeArrowheads="1"/>
                </p:cNvSpPr>
                <p:nvPr/>
              </p:nvSpPr>
              <p:spPr bwMode="auto">
                <a:xfrm>
                  <a:off x="2715596" y="2434118"/>
                  <a:ext cx="101736" cy="65777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5" name="Rectangle 23"/>
                <p:cNvSpPr>
                  <a:spLocks noChangeArrowheads="1"/>
                </p:cNvSpPr>
                <p:nvPr/>
              </p:nvSpPr>
              <p:spPr bwMode="auto">
                <a:xfrm>
                  <a:off x="2715596" y="2434118"/>
                  <a:ext cx="101736" cy="65777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6" name="Rectangle 24"/>
                <p:cNvSpPr>
                  <a:spLocks noChangeArrowheads="1"/>
                </p:cNvSpPr>
                <p:nvPr/>
              </p:nvSpPr>
              <p:spPr bwMode="auto">
                <a:xfrm>
                  <a:off x="3166977" y="2355634"/>
                  <a:ext cx="102906" cy="78484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7" name="Rectangle 25"/>
                <p:cNvSpPr>
                  <a:spLocks noChangeArrowheads="1"/>
                </p:cNvSpPr>
                <p:nvPr/>
              </p:nvSpPr>
              <p:spPr bwMode="auto">
                <a:xfrm>
                  <a:off x="3166977" y="2355634"/>
                  <a:ext cx="102906" cy="78484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8" name="Rectangle 26"/>
                <p:cNvSpPr>
                  <a:spLocks noChangeArrowheads="1"/>
                </p:cNvSpPr>
                <p:nvPr/>
              </p:nvSpPr>
              <p:spPr bwMode="auto">
                <a:xfrm>
                  <a:off x="4077926" y="2434118"/>
                  <a:ext cx="102906" cy="116605"/>
                </a:xfrm>
                <a:prstGeom prst="rect">
                  <a:avLst/>
                </a:prstGeom>
                <a:solidFill>
                  <a:srgbClr val="ABB2B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29" name="Rectangle 27"/>
                <p:cNvSpPr>
                  <a:spLocks noChangeArrowheads="1"/>
                </p:cNvSpPr>
                <p:nvPr/>
              </p:nvSpPr>
              <p:spPr bwMode="auto">
                <a:xfrm>
                  <a:off x="4077926" y="2434118"/>
                  <a:ext cx="102906" cy="11660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0" name="Rectangle 28"/>
                <p:cNvSpPr>
                  <a:spLocks noChangeArrowheads="1"/>
                </p:cNvSpPr>
                <p:nvPr/>
              </p:nvSpPr>
              <p:spPr bwMode="auto">
                <a:xfrm>
                  <a:off x="1098341" y="2150828"/>
                  <a:ext cx="101736" cy="28329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1" name="Rectangle 29"/>
                <p:cNvSpPr>
                  <a:spLocks noChangeArrowheads="1"/>
                </p:cNvSpPr>
                <p:nvPr/>
              </p:nvSpPr>
              <p:spPr bwMode="auto">
                <a:xfrm>
                  <a:off x="1098341" y="2150828"/>
                  <a:ext cx="101736" cy="283291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2" name="Rectangle 30"/>
                <p:cNvSpPr>
                  <a:spLocks noChangeArrowheads="1"/>
                </p:cNvSpPr>
                <p:nvPr/>
              </p:nvSpPr>
              <p:spPr bwMode="auto">
                <a:xfrm>
                  <a:off x="2009289" y="1661983"/>
                  <a:ext cx="101736" cy="77213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3" name="Rectangle 31"/>
                <p:cNvSpPr>
                  <a:spLocks noChangeArrowheads="1"/>
                </p:cNvSpPr>
                <p:nvPr/>
              </p:nvSpPr>
              <p:spPr bwMode="auto">
                <a:xfrm>
                  <a:off x="2009289" y="1661983"/>
                  <a:ext cx="101736" cy="77213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4" name="Rectangle 32"/>
                <p:cNvSpPr>
                  <a:spLocks noChangeArrowheads="1"/>
                </p:cNvSpPr>
                <p:nvPr/>
              </p:nvSpPr>
              <p:spPr bwMode="auto">
                <a:xfrm>
                  <a:off x="3830017" y="1819699"/>
                  <a:ext cx="102906" cy="61441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5" name="Rectangle 33"/>
                <p:cNvSpPr>
                  <a:spLocks noChangeArrowheads="1"/>
                </p:cNvSpPr>
                <p:nvPr/>
              </p:nvSpPr>
              <p:spPr bwMode="auto">
                <a:xfrm>
                  <a:off x="3830017" y="1819699"/>
                  <a:ext cx="102906" cy="61441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6" name="Rectangle 34"/>
                <p:cNvSpPr>
                  <a:spLocks noChangeArrowheads="1"/>
                </p:cNvSpPr>
                <p:nvPr/>
              </p:nvSpPr>
              <p:spPr bwMode="auto">
                <a:xfrm>
                  <a:off x="4733949" y="2295089"/>
                  <a:ext cx="101736" cy="13902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7" name="Rectangle 35"/>
                <p:cNvSpPr>
                  <a:spLocks noChangeArrowheads="1"/>
                </p:cNvSpPr>
                <p:nvPr/>
              </p:nvSpPr>
              <p:spPr bwMode="auto">
                <a:xfrm>
                  <a:off x="4733949" y="2295089"/>
                  <a:ext cx="101736" cy="13902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8" name="Rectangle 36"/>
                <p:cNvSpPr>
                  <a:spLocks noChangeArrowheads="1"/>
                </p:cNvSpPr>
                <p:nvPr/>
              </p:nvSpPr>
              <p:spPr bwMode="auto">
                <a:xfrm>
                  <a:off x="5193516" y="1019160"/>
                  <a:ext cx="101736" cy="141495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5193516" y="1019160"/>
                  <a:ext cx="101736" cy="141495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1556739" y="1200795"/>
                  <a:ext cx="102906" cy="1233323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1" name="Rectangle 39"/>
                <p:cNvSpPr>
                  <a:spLocks noChangeArrowheads="1"/>
                </p:cNvSpPr>
                <p:nvPr/>
              </p:nvSpPr>
              <p:spPr bwMode="auto">
                <a:xfrm>
                  <a:off x="1556739" y="1200795"/>
                  <a:ext cx="102906" cy="1233323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2" name="Rectangle 40"/>
                <p:cNvSpPr>
                  <a:spLocks noChangeArrowheads="1"/>
                </p:cNvSpPr>
                <p:nvPr/>
              </p:nvSpPr>
              <p:spPr bwMode="auto">
                <a:xfrm>
                  <a:off x="2467687" y="2434118"/>
                  <a:ext cx="101736" cy="41484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3" name="Rectangle 41"/>
                <p:cNvSpPr>
                  <a:spLocks noChangeArrowheads="1"/>
                </p:cNvSpPr>
                <p:nvPr/>
              </p:nvSpPr>
              <p:spPr bwMode="auto">
                <a:xfrm>
                  <a:off x="2467687" y="2434118"/>
                  <a:ext cx="101736" cy="41484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4" name="Rectangle 42"/>
                <p:cNvSpPr>
                  <a:spLocks noChangeArrowheads="1"/>
                </p:cNvSpPr>
                <p:nvPr/>
              </p:nvSpPr>
              <p:spPr bwMode="auto">
                <a:xfrm>
                  <a:off x="2920238" y="2434118"/>
                  <a:ext cx="101736" cy="22872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5" name="Rectangle 43"/>
                <p:cNvSpPr>
                  <a:spLocks noChangeArrowheads="1"/>
                </p:cNvSpPr>
                <p:nvPr/>
              </p:nvSpPr>
              <p:spPr bwMode="auto">
                <a:xfrm>
                  <a:off x="2920238" y="2434118"/>
                  <a:ext cx="101736" cy="22872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6" name="Rectangle 44"/>
                <p:cNvSpPr>
                  <a:spLocks noChangeArrowheads="1"/>
                </p:cNvSpPr>
                <p:nvPr/>
              </p:nvSpPr>
              <p:spPr bwMode="auto">
                <a:xfrm>
                  <a:off x="3371619" y="2434118"/>
                  <a:ext cx="101736" cy="7923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7" name="Rectangle 45"/>
                <p:cNvSpPr>
                  <a:spLocks noChangeArrowheads="1"/>
                </p:cNvSpPr>
                <p:nvPr/>
              </p:nvSpPr>
              <p:spPr bwMode="auto">
                <a:xfrm>
                  <a:off x="3371619" y="2434118"/>
                  <a:ext cx="101736" cy="79232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8" name="Rectangle 46"/>
                <p:cNvSpPr>
                  <a:spLocks noChangeArrowheads="1"/>
                </p:cNvSpPr>
                <p:nvPr/>
              </p:nvSpPr>
              <p:spPr bwMode="auto">
                <a:xfrm>
                  <a:off x="4282567" y="2434118"/>
                  <a:ext cx="101736" cy="279553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49" name="Rectangle 47"/>
                <p:cNvSpPr>
                  <a:spLocks noChangeArrowheads="1"/>
                </p:cNvSpPr>
                <p:nvPr/>
              </p:nvSpPr>
              <p:spPr bwMode="auto">
                <a:xfrm>
                  <a:off x="4282567" y="2434118"/>
                  <a:ext cx="101736" cy="279553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0" name="Rectangle 48"/>
                <p:cNvSpPr>
                  <a:spLocks noChangeArrowheads="1"/>
                </p:cNvSpPr>
                <p:nvPr/>
              </p:nvSpPr>
              <p:spPr bwMode="auto">
                <a:xfrm>
                  <a:off x="996605" y="1959476"/>
                  <a:ext cx="101736" cy="474643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1" name="Rectangle 49"/>
                <p:cNvSpPr>
                  <a:spLocks noChangeArrowheads="1"/>
                </p:cNvSpPr>
                <p:nvPr/>
              </p:nvSpPr>
              <p:spPr bwMode="auto">
                <a:xfrm>
                  <a:off x="996605" y="1959476"/>
                  <a:ext cx="101736" cy="474643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2" name="Rectangle 50"/>
                <p:cNvSpPr>
                  <a:spLocks noChangeArrowheads="1"/>
                </p:cNvSpPr>
                <p:nvPr/>
              </p:nvSpPr>
              <p:spPr bwMode="auto">
                <a:xfrm>
                  <a:off x="1906384" y="1470631"/>
                  <a:ext cx="102906" cy="963487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3" name="Rectangle 51"/>
                <p:cNvSpPr>
                  <a:spLocks noChangeArrowheads="1"/>
                </p:cNvSpPr>
                <p:nvPr/>
              </p:nvSpPr>
              <p:spPr bwMode="auto">
                <a:xfrm>
                  <a:off x="1906384" y="1470631"/>
                  <a:ext cx="102906" cy="963487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4" name="Rectangle 52"/>
                <p:cNvSpPr>
                  <a:spLocks noChangeArrowheads="1"/>
                </p:cNvSpPr>
                <p:nvPr/>
              </p:nvSpPr>
              <p:spPr bwMode="auto">
                <a:xfrm>
                  <a:off x="3728280" y="1629095"/>
                  <a:ext cx="101736" cy="805024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5" name="Rectangle 53"/>
                <p:cNvSpPr>
                  <a:spLocks noChangeArrowheads="1"/>
                </p:cNvSpPr>
                <p:nvPr/>
              </p:nvSpPr>
              <p:spPr bwMode="auto">
                <a:xfrm>
                  <a:off x="3728280" y="1629095"/>
                  <a:ext cx="101736" cy="805024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6" name="Rectangle 54"/>
                <p:cNvSpPr>
                  <a:spLocks noChangeArrowheads="1"/>
                </p:cNvSpPr>
                <p:nvPr/>
              </p:nvSpPr>
              <p:spPr bwMode="auto">
                <a:xfrm>
                  <a:off x="4632213" y="2103737"/>
                  <a:ext cx="101736" cy="330381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7" name="Rectangle 55"/>
                <p:cNvSpPr>
                  <a:spLocks noChangeArrowheads="1"/>
                </p:cNvSpPr>
                <p:nvPr/>
              </p:nvSpPr>
              <p:spPr bwMode="auto">
                <a:xfrm>
                  <a:off x="4632213" y="2103737"/>
                  <a:ext cx="101736" cy="330381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8" name="Rectangle 56"/>
                <p:cNvSpPr>
                  <a:spLocks noChangeArrowheads="1"/>
                </p:cNvSpPr>
                <p:nvPr/>
              </p:nvSpPr>
              <p:spPr bwMode="auto">
                <a:xfrm>
                  <a:off x="5090610" y="828556"/>
                  <a:ext cx="102906" cy="1605562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59" name="Rectangle 57"/>
                <p:cNvSpPr>
                  <a:spLocks noChangeArrowheads="1"/>
                </p:cNvSpPr>
                <p:nvPr/>
              </p:nvSpPr>
              <p:spPr bwMode="auto">
                <a:xfrm>
                  <a:off x="5090610" y="828556"/>
                  <a:ext cx="102906" cy="1605562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0" name="Rectangle 58"/>
                <p:cNvSpPr>
                  <a:spLocks noChangeArrowheads="1"/>
                </p:cNvSpPr>
                <p:nvPr/>
              </p:nvSpPr>
              <p:spPr bwMode="auto">
                <a:xfrm>
                  <a:off x="1455002" y="954131"/>
                  <a:ext cx="101736" cy="1479988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1" name="Rectangle 59"/>
                <p:cNvSpPr>
                  <a:spLocks noChangeArrowheads="1"/>
                </p:cNvSpPr>
                <p:nvPr/>
              </p:nvSpPr>
              <p:spPr bwMode="auto">
                <a:xfrm>
                  <a:off x="1455002" y="954131"/>
                  <a:ext cx="101736" cy="147998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2" name="Rectangle 60"/>
                <p:cNvSpPr>
                  <a:spLocks noChangeArrowheads="1"/>
                </p:cNvSpPr>
                <p:nvPr/>
              </p:nvSpPr>
              <p:spPr bwMode="auto">
                <a:xfrm>
                  <a:off x="2358934" y="2434118"/>
                  <a:ext cx="108753" cy="172665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3" name="Rectangle 61"/>
                <p:cNvSpPr>
                  <a:spLocks noChangeArrowheads="1"/>
                </p:cNvSpPr>
                <p:nvPr/>
              </p:nvSpPr>
              <p:spPr bwMode="auto">
                <a:xfrm>
                  <a:off x="2358934" y="2434118"/>
                  <a:ext cx="108753" cy="17266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4" name="Rectangle 62"/>
                <p:cNvSpPr>
                  <a:spLocks noChangeArrowheads="1"/>
                </p:cNvSpPr>
                <p:nvPr/>
              </p:nvSpPr>
              <p:spPr bwMode="auto">
                <a:xfrm>
                  <a:off x="2817332" y="2415432"/>
                  <a:ext cx="102906" cy="18687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5" name="Rectangle 63"/>
                <p:cNvSpPr>
                  <a:spLocks noChangeArrowheads="1"/>
                </p:cNvSpPr>
                <p:nvPr/>
              </p:nvSpPr>
              <p:spPr bwMode="auto">
                <a:xfrm>
                  <a:off x="2817332" y="2415432"/>
                  <a:ext cx="102906" cy="18687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6" name="Rectangle 64"/>
                <p:cNvSpPr>
                  <a:spLocks noChangeArrowheads="1"/>
                </p:cNvSpPr>
                <p:nvPr/>
              </p:nvSpPr>
              <p:spPr bwMode="auto">
                <a:xfrm>
                  <a:off x="3269883" y="2271170"/>
                  <a:ext cx="101736" cy="162948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7" name="Rectangle 65"/>
                <p:cNvSpPr>
                  <a:spLocks noChangeArrowheads="1"/>
                </p:cNvSpPr>
                <p:nvPr/>
              </p:nvSpPr>
              <p:spPr bwMode="auto">
                <a:xfrm>
                  <a:off x="3269883" y="2271170"/>
                  <a:ext cx="101736" cy="162948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8" name="Rectangle 66"/>
                <p:cNvSpPr>
                  <a:spLocks noChangeArrowheads="1"/>
                </p:cNvSpPr>
                <p:nvPr/>
              </p:nvSpPr>
              <p:spPr bwMode="auto">
                <a:xfrm>
                  <a:off x="4180831" y="2434118"/>
                  <a:ext cx="101736" cy="32889"/>
                </a:xfrm>
                <a:prstGeom prst="rect">
                  <a:avLst/>
                </a:prstGeom>
                <a:solidFill>
                  <a:srgbClr val="5D5E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69" name="Rectangle 67"/>
                <p:cNvSpPr>
                  <a:spLocks noChangeArrowheads="1"/>
                </p:cNvSpPr>
                <p:nvPr/>
              </p:nvSpPr>
              <p:spPr bwMode="auto">
                <a:xfrm>
                  <a:off x="4180831" y="2434118"/>
                  <a:ext cx="101736" cy="3288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0" name="Rectangle 68"/>
                <p:cNvSpPr>
                  <a:spLocks noChangeArrowheads="1"/>
                </p:cNvSpPr>
                <p:nvPr/>
              </p:nvSpPr>
              <p:spPr bwMode="auto">
                <a:xfrm>
                  <a:off x="791963" y="1392147"/>
                  <a:ext cx="101736" cy="104197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1" name="Rectangle 69"/>
                <p:cNvSpPr>
                  <a:spLocks noChangeArrowheads="1"/>
                </p:cNvSpPr>
                <p:nvPr/>
              </p:nvSpPr>
              <p:spPr bwMode="auto">
                <a:xfrm>
                  <a:off x="791963" y="1392147"/>
                  <a:ext cx="101736" cy="1041971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2" name="Rectangle 70"/>
                <p:cNvSpPr>
                  <a:spLocks noChangeArrowheads="1"/>
                </p:cNvSpPr>
                <p:nvPr/>
              </p:nvSpPr>
              <p:spPr bwMode="auto">
                <a:xfrm>
                  <a:off x="1702911" y="1242653"/>
                  <a:ext cx="101736" cy="119146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3" name="Rectangle 71"/>
                <p:cNvSpPr>
                  <a:spLocks noChangeArrowheads="1"/>
                </p:cNvSpPr>
                <p:nvPr/>
              </p:nvSpPr>
              <p:spPr bwMode="auto">
                <a:xfrm>
                  <a:off x="1702911" y="1242653"/>
                  <a:ext cx="101736" cy="1191465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4" name="Rectangle 72"/>
                <p:cNvSpPr>
                  <a:spLocks noChangeArrowheads="1"/>
                </p:cNvSpPr>
                <p:nvPr/>
              </p:nvSpPr>
              <p:spPr bwMode="auto">
                <a:xfrm>
                  <a:off x="3516622" y="1940789"/>
                  <a:ext cx="102906" cy="49332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5" name="Rectangle 73"/>
                <p:cNvSpPr>
                  <a:spLocks noChangeArrowheads="1"/>
                </p:cNvSpPr>
                <p:nvPr/>
              </p:nvSpPr>
              <p:spPr bwMode="auto">
                <a:xfrm>
                  <a:off x="3516622" y="1940789"/>
                  <a:ext cx="102906" cy="49332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6" name="Rectangle 74"/>
                <p:cNvSpPr>
                  <a:spLocks noChangeArrowheads="1"/>
                </p:cNvSpPr>
                <p:nvPr/>
              </p:nvSpPr>
              <p:spPr bwMode="auto">
                <a:xfrm>
                  <a:off x="4427571" y="2434118"/>
                  <a:ext cx="102906" cy="13529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7" name="Rectangle 75"/>
                <p:cNvSpPr>
                  <a:spLocks noChangeArrowheads="1"/>
                </p:cNvSpPr>
                <p:nvPr/>
              </p:nvSpPr>
              <p:spPr bwMode="auto">
                <a:xfrm>
                  <a:off x="4427571" y="2434118"/>
                  <a:ext cx="102906" cy="135292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8" name="Rectangle 76"/>
                <p:cNvSpPr>
                  <a:spLocks noChangeArrowheads="1"/>
                </p:cNvSpPr>
                <p:nvPr/>
              </p:nvSpPr>
              <p:spPr bwMode="auto">
                <a:xfrm>
                  <a:off x="4887138" y="995989"/>
                  <a:ext cx="101736" cy="143812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79" name="Rectangle 77"/>
                <p:cNvSpPr>
                  <a:spLocks noChangeArrowheads="1"/>
                </p:cNvSpPr>
                <p:nvPr/>
              </p:nvSpPr>
              <p:spPr bwMode="auto">
                <a:xfrm>
                  <a:off x="4887138" y="995989"/>
                  <a:ext cx="101736" cy="143812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0" name="Rectangle 78"/>
                <p:cNvSpPr>
                  <a:spLocks noChangeArrowheads="1"/>
                </p:cNvSpPr>
                <p:nvPr/>
              </p:nvSpPr>
              <p:spPr bwMode="auto">
                <a:xfrm>
                  <a:off x="1251530" y="1079705"/>
                  <a:ext cx="101736" cy="13544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1" name="Rectangle 79"/>
                <p:cNvSpPr>
                  <a:spLocks noChangeArrowheads="1"/>
                </p:cNvSpPr>
                <p:nvPr/>
              </p:nvSpPr>
              <p:spPr bwMode="auto">
                <a:xfrm>
                  <a:off x="1251530" y="1079705"/>
                  <a:ext cx="101736" cy="1354413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2" name="Rectangle 80"/>
                <p:cNvSpPr>
                  <a:spLocks noChangeArrowheads="1"/>
                </p:cNvSpPr>
                <p:nvPr/>
              </p:nvSpPr>
              <p:spPr bwMode="auto">
                <a:xfrm>
                  <a:off x="2154293" y="2434118"/>
                  <a:ext cx="102906" cy="4282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3" name="Rectangle 81"/>
                <p:cNvSpPr>
                  <a:spLocks noChangeArrowheads="1"/>
                </p:cNvSpPr>
                <p:nvPr/>
              </p:nvSpPr>
              <p:spPr bwMode="auto">
                <a:xfrm>
                  <a:off x="2154293" y="2434118"/>
                  <a:ext cx="102906" cy="42829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4" name="Rectangle 82"/>
                <p:cNvSpPr>
                  <a:spLocks noChangeArrowheads="1"/>
                </p:cNvSpPr>
                <p:nvPr/>
              </p:nvSpPr>
              <p:spPr bwMode="auto">
                <a:xfrm>
                  <a:off x="2613860" y="2434118"/>
                  <a:ext cx="101736" cy="186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5" name="Rectangle 83"/>
                <p:cNvSpPr>
                  <a:spLocks noChangeArrowheads="1"/>
                </p:cNvSpPr>
                <p:nvPr/>
              </p:nvSpPr>
              <p:spPr bwMode="auto">
                <a:xfrm>
                  <a:off x="2613860" y="2434118"/>
                  <a:ext cx="101736" cy="186120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6" name="Rectangle 84"/>
                <p:cNvSpPr>
                  <a:spLocks noChangeArrowheads="1"/>
                </p:cNvSpPr>
                <p:nvPr/>
              </p:nvSpPr>
              <p:spPr bwMode="auto">
                <a:xfrm>
                  <a:off x="3065241" y="2434118"/>
                  <a:ext cx="101736" cy="15397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7" name="Rectangle 85"/>
                <p:cNvSpPr>
                  <a:spLocks noChangeArrowheads="1"/>
                </p:cNvSpPr>
                <p:nvPr/>
              </p:nvSpPr>
              <p:spPr bwMode="auto">
                <a:xfrm>
                  <a:off x="3065241" y="2434118"/>
                  <a:ext cx="101736" cy="153979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8" name="Rectangle 86"/>
                <p:cNvSpPr>
                  <a:spLocks noChangeArrowheads="1"/>
                </p:cNvSpPr>
                <p:nvPr/>
              </p:nvSpPr>
              <p:spPr bwMode="auto">
                <a:xfrm>
                  <a:off x="3976189" y="2434118"/>
                  <a:ext cx="101736" cy="13529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89" name="Rectangle 87"/>
                <p:cNvSpPr>
                  <a:spLocks noChangeArrowheads="1"/>
                </p:cNvSpPr>
                <p:nvPr/>
              </p:nvSpPr>
              <p:spPr bwMode="auto">
                <a:xfrm>
                  <a:off x="3976189" y="2434118"/>
                  <a:ext cx="101736" cy="135292"/>
                </a:xfrm>
                <a:prstGeom prst="rect">
                  <a:avLst/>
                </a:prstGeom>
                <a:noFill/>
                <a:ln w="9525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90" name="Line 88"/>
                <p:cNvSpPr>
                  <a:spLocks noChangeShapeType="1"/>
                </p:cNvSpPr>
                <p:nvPr/>
              </p:nvSpPr>
              <p:spPr bwMode="auto">
                <a:xfrm>
                  <a:off x="726477" y="2434118"/>
                  <a:ext cx="4634260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9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726477" y="726153"/>
                  <a:ext cx="0" cy="223866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92" name="Rectangle 90"/>
                <p:cNvSpPr>
                  <a:spLocks noChangeArrowheads="1"/>
                </p:cNvSpPr>
                <p:nvPr/>
              </p:nvSpPr>
              <p:spPr bwMode="auto">
                <a:xfrm>
                  <a:off x="544054" y="2846763"/>
                  <a:ext cx="98671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>
                      <a:latin typeface="+mn-lt"/>
                    </a:rPr>
                    <a:t>-2</a:t>
                  </a:r>
                </a:p>
              </p:txBody>
            </p:sp>
            <p:sp>
              <p:nvSpPr>
                <p:cNvPr id="93" name="Rectangle 91"/>
                <p:cNvSpPr>
                  <a:spLocks noChangeArrowheads="1"/>
                </p:cNvSpPr>
                <p:nvPr/>
              </p:nvSpPr>
              <p:spPr bwMode="auto">
                <a:xfrm>
                  <a:off x="580305" y="2334747"/>
                  <a:ext cx="61670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>
                      <a:latin typeface="+mn-lt"/>
                    </a:rPr>
                    <a:t>0</a:t>
                  </a:r>
                </a:p>
              </p:txBody>
            </p:sp>
            <p:sp>
              <p:nvSpPr>
                <p:cNvPr id="94" name="Rectangle 92"/>
                <p:cNvSpPr>
                  <a:spLocks noChangeArrowheads="1"/>
                </p:cNvSpPr>
                <p:nvPr/>
              </p:nvSpPr>
              <p:spPr bwMode="auto">
                <a:xfrm>
                  <a:off x="580305" y="1822731"/>
                  <a:ext cx="61670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>
                      <a:latin typeface="+mn-lt"/>
                    </a:rPr>
                    <a:t>2</a:t>
                  </a:r>
                </a:p>
              </p:txBody>
            </p:sp>
            <p:sp>
              <p:nvSpPr>
                <p:cNvPr id="95" name="Rectangle 93"/>
                <p:cNvSpPr>
                  <a:spLocks noChangeArrowheads="1"/>
                </p:cNvSpPr>
                <p:nvPr/>
              </p:nvSpPr>
              <p:spPr bwMode="auto">
                <a:xfrm>
                  <a:off x="580305" y="1310715"/>
                  <a:ext cx="61670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>
                      <a:latin typeface="+mn-lt"/>
                    </a:rPr>
                    <a:t>4</a:t>
                  </a:r>
                </a:p>
              </p:txBody>
            </p:sp>
            <p:sp>
              <p:nvSpPr>
                <p:cNvPr id="96" name="Rectangle 94"/>
                <p:cNvSpPr>
                  <a:spLocks noChangeArrowheads="1"/>
                </p:cNvSpPr>
                <p:nvPr/>
              </p:nvSpPr>
              <p:spPr bwMode="auto">
                <a:xfrm>
                  <a:off x="580305" y="794214"/>
                  <a:ext cx="61670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 dirty="0">
                      <a:latin typeface="+mn-lt"/>
                    </a:rPr>
                    <a:t>6</a:t>
                  </a:r>
                </a:p>
              </p:txBody>
            </p:sp>
            <p:sp>
              <p:nvSpPr>
                <p:cNvPr id="97" name="Line 95"/>
                <p:cNvSpPr>
                  <a:spLocks noChangeShapeType="1"/>
                </p:cNvSpPr>
                <p:nvPr/>
              </p:nvSpPr>
              <p:spPr bwMode="auto">
                <a:xfrm>
                  <a:off x="697243" y="2946134"/>
                  <a:ext cx="29235" cy="0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98" name="Line 96"/>
                <p:cNvSpPr>
                  <a:spLocks noChangeShapeType="1"/>
                </p:cNvSpPr>
                <p:nvPr/>
              </p:nvSpPr>
              <p:spPr bwMode="auto">
                <a:xfrm>
                  <a:off x="697243" y="2434118"/>
                  <a:ext cx="29235" cy="0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99" name="Line 97"/>
                <p:cNvSpPr>
                  <a:spLocks noChangeShapeType="1"/>
                </p:cNvSpPr>
                <p:nvPr/>
              </p:nvSpPr>
              <p:spPr bwMode="auto">
                <a:xfrm>
                  <a:off x="697243" y="1922102"/>
                  <a:ext cx="29235" cy="0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0" name="Line 98"/>
                <p:cNvSpPr>
                  <a:spLocks noChangeShapeType="1"/>
                </p:cNvSpPr>
                <p:nvPr/>
              </p:nvSpPr>
              <p:spPr bwMode="auto">
                <a:xfrm>
                  <a:off x="697243" y="1410086"/>
                  <a:ext cx="29235" cy="0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1" name="Line 99"/>
                <p:cNvSpPr>
                  <a:spLocks noChangeShapeType="1"/>
                </p:cNvSpPr>
                <p:nvPr/>
              </p:nvSpPr>
              <p:spPr bwMode="auto">
                <a:xfrm>
                  <a:off x="697243" y="893586"/>
                  <a:ext cx="29235" cy="0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2" name="Line 100"/>
                <p:cNvSpPr>
                  <a:spLocks noChangeShapeType="1"/>
                </p:cNvSpPr>
                <p:nvPr/>
              </p:nvSpPr>
              <p:spPr bwMode="auto">
                <a:xfrm>
                  <a:off x="726477" y="2964821"/>
                  <a:ext cx="4634260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3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996605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4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455002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5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906384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6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358934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7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817332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8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3269883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09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3728280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10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4180831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11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4632213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12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5090610" y="2964821"/>
                  <a:ext cx="0" cy="18687"/>
                </a:xfrm>
                <a:prstGeom prst="line">
                  <a:avLst/>
                </a:prstGeom>
                <a:noFill/>
                <a:ln w="9525" cap="flat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132080" tIns="66040" rIns="132080" bIns="6604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/>
                </a:p>
              </p:txBody>
            </p:sp>
            <p:sp>
              <p:nvSpPr>
                <p:cNvPr id="113" name="Rectangle 111"/>
                <p:cNvSpPr>
                  <a:spLocks noChangeArrowheads="1"/>
                </p:cNvSpPr>
                <p:nvPr/>
              </p:nvSpPr>
              <p:spPr bwMode="auto">
                <a:xfrm>
                  <a:off x="891733" y="3015293"/>
                  <a:ext cx="216527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AIL1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4" name="Rectangle 112"/>
                <p:cNvSpPr>
                  <a:spLocks noChangeArrowheads="1"/>
                </p:cNvSpPr>
                <p:nvPr/>
              </p:nvSpPr>
              <p:spPr bwMode="auto">
                <a:xfrm>
                  <a:off x="1320851" y="3148651"/>
                  <a:ext cx="267233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APR3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5" name="Rectangle 113"/>
                <p:cNvSpPr>
                  <a:spLocks noChangeArrowheads="1"/>
                </p:cNvSpPr>
                <p:nvPr/>
              </p:nvSpPr>
              <p:spPr bwMode="auto">
                <a:xfrm>
                  <a:off x="1776375" y="3015293"/>
                  <a:ext cx="263122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OFP7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6" name="Rectangle 114"/>
                <p:cNvSpPr>
                  <a:spLocks noChangeArrowheads="1"/>
                </p:cNvSpPr>
                <p:nvPr/>
              </p:nvSpPr>
              <p:spPr bwMode="auto">
                <a:xfrm>
                  <a:off x="2121348" y="3148651"/>
                  <a:ext cx="479649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HSP17.6II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7" name="Rectangle 115"/>
                <p:cNvSpPr>
                  <a:spLocks noChangeArrowheads="1"/>
                </p:cNvSpPr>
                <p:nvPr/>
              </p:nvSpPr>
              <p:spPr bwMode="auto">
                <a:xfrm>
                  <a:off x="2450402" y="3015293"/>
                  <a:ext cx="733178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HSP23.6-MITO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8" name="Rectangle 116"/>
                <p:cNvSpPr>
                  <a:spLocks noChangeArrowheads="1"/>
                </p:cNvSpPr>
                <p:nvPr/>
              </p:nvSpPr>
              <p:spPr bwMode="auto">
                <a:xfrm>
                  <a:off x="3109381" y="3148651"/>
                  <a:ext cx="320680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LHCB2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19" name="Rectangle 117"/>
                <p:cNvSpPr>
                  <a:spLocks noChangeArrowheads="1"/>
                </p:cNvSpPr>
                <p:nvPr/>
              </p:nvSpPr>
              <p:spPr bwMode="auto">
                <a:xfrm>
                  <a:off x="3493251" y="3015293"/>
                  <a:ext cx="470056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ENODL18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20" name="Rectangle 118"/>
                <p:cNvSpPr>
                  <a:spLocks noChangeArrowheads="1"/>
                </p:cNvSpPr>
                <p:nvPr/>
              </p:nvSpPr>
              <p:spPr bwMode="auto">
                <a:xfrm>
                  <a:off x="4007720" y="3148651"/>
                  <a:ext cx="346718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ORA47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21" name="Rectangle 119"/>
                <p:cNvSpPr>
                  <a:spLocks noChangeArrowheads="1"/>
                </p:cNvSpPr>
                <p:nvPr/>
              </p:nvSpPr>
              <p:spPr bwMode="auto">
                <a:xfrm>
                  <a:off x="4471052" y="3015293"/>
                  <a:ext cx="317939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PNP-A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22" name="Rectangle 120"/>
                <p:cNvSpPr>
                  <a:spLocks noChangeArrowheads="1"/>
                </p:cNvSpPr>
                <p:nvPr/>
              </p:nvSpPr>
              <p:spPr bwMode="auto">
                <a:xfrm>
                  <a:off x="4956269" y="3148651"/>
                  <a:ext cx="271345" cy="1692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1320759"/>
                  <a:r>
                    <a:rPr lang="en-US" altLang="en-US" sz="1100" dirty="0" smtClean="0">
                      <a:solidFill>
                        <a:srgbClr val="000000"/>
                      </a:solidFill>
                      <a:latin typeface="+mn-lt"/>
                    </a:rPr>
                    <a:t>ARR9</a:t>
                  </a:r>
                  <a:endParaRPr lang="en-US" altLang="en-US" sz="1100" dirty="0">
                    <a:latin typeface="+mn-lt"/>
                  </a:endParaRPr>
                </a:p>
              </p:txBody>
            </p:sp>
            <p:sp>
              <p:nvSpPr>
                <p:cNvPr id="124" name="Rectangle 122"/>
                <p:cNvSpPr>
                  <a:spLocks noChangeArrowheads="1"/>
                </p:cNvSpPr>
                <p:nvPr/>
              </p:nvSpPr>
              <p:spPr bwMode="auto">
                <a:xfrm rot="16200000">
                  <a:off x="-232284" y="1684551"/>
                  <a:ext cx="1227900" cy="1447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1320759"/>
                  <a:r>
                    <a:rPr lang="en-US" altLang="en-US" sz="1100" dirty="0">
                      <a:solidFill>
                        <a:srgbClr val="000000"/>
                      </a:solidFill>
                      <a:latin typeface="+mn-lt"/>
                    </a:rPr>
                    <a:t>log2 Expression value</a:t>
                  </a:r>
                  <a:endParaRPr lang="en-US" altLang="en-US" sz="1100" dirty="0">
                    <a:latin typeface="+mn-lt"/>
                  </a:endParaRPr>
                </a:p>
              </p:txBody>
            </p:sp>
          </p:grpSp>
          <p:sp>
            <p:nvSpPr>
              <p:cNvPr id="278" name="Rectangle 276"/>
              <p:cNvSpPr>
                <a:spLocks noChangeArrowheads="1"/>
              </p:cNvSpPr>
              <p:nvPr/>
            </p:nvSpPr>
            <p:spPr bwMode="auto">
              <a:xfrm>
                <a:off x="1013152" y="4573583"/>
                <a:ext cx="121866" cy="501780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79" name="Rectangle 277"/>
              <p:cNvSpPr>
                <a:spLocks noChangeArrowheads="1"/>
              </p:cNvSpPr>
              <p:nvPr/>
            </p:nvSpPr>
            <p:spPr bwMode="auto">
              <a:xfrm>
                <a:off x="1013152" y="4573583"/>
                <a:ext cx="121866" cy="501780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0" name="Rectangle 278"/>
              <p:cNvSpPr>
                <a:spLocks noChangeArrowheads="1"/>
              </p:cNvSpPr>
              <p:nvPr/>
            </p:nvSpPr>
            <p:spPr bwMode="auto">
              <a:xfrm>
                <a:off x="2065627" y="5075363"/>
                <a:ext cx="121866" cy="164246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1" name="Rectangle 279"/>
              <p:cNvSpPr>
                <a:spLocks noChangeArrowheads="1"/>
              </p:cNvSpPr>
              <p:nvPr/>
            </p:nvSpPr>
            <p:spPr bwMode="auto">
              <a:xfrm>
                <a:off x="2065627" y="5075363"/>
                <a:ext cx="121866" cy="164246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2" name="Rectangle 280"/>
              <p:cNvSpPr>
                <a:spLocks noChangeArrowheads="1"/>
              </p:cNvSpPr>
              <p:nvPr/>
            </p:nvSpPr>
            <p:spPr bwMode="auto">
              <a:xfrm>
                <a:off x="4180271" y="4526871"/>
                <a:ext cx="120481" cy="548492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3" name="Rectangle 281"/>
              <p:cNvSpPr>
                <a:spLocks noChangeArrowheads="1"/>
              </p:cNvSpPr>
              <p:nvPr/>
            </p:nvSpPr>
            <p:spPr bwMode="auto">
              <a:xfrm>
                <a:off x="4180271" y="4526871"/>
                <a:ext cx="120481" cy="54849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4" name="Rectangle 282"/>
              <p:cNvSpPr>
                <a:spLocks noChangeArrowheads="1"/>
              </p:cNvSpPr>
              <p:nvPr/>
            </p:nvSpPr>
            <p:spPr bwMode="auto">
              <a:xfrm>
                <a:off x="5232747" y="3808859"/>
                <a:ext cx="121866" cy="1266504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5" name="Rectangle 283"/>
              <p:cNvSpPr>
                <a:spLocks noChangeArrowheads="1"/>
              </p:cNvSpPr>
              <p:nvPr/>
            </p:nvSpPr>
            <p:spPr bwMode="auto">
              <a:xfrm>
                <a:off x="5232747" y="3808859"/>
                <a:ext cx="121866" cy="1266504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6" name="Rectangle 284"/>
              <p:cNvSpPr>
                <a:spLocks noChangeArrowheads="1"/>
              </p:cNvSpPr>
              <p:nvPr/>
            </p:nvSpPr>
            <p:spPr bwMode="auto">
              <a:xfrm>
                <a:off x="5768678" y="3893242"/>
                <a:ext cx="112172" cy="1182120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7" name="Rectangle 285"/>
              <p:cNvSpPr>
                <a:spLocks noChangeArrowheads="1"/>
              </p:cNvSpPr>
              <p:nvPr/>
            </p:nvSpPr>
            <p:spPr bwMode="auto">
              <a:xfrm>
                <a:off x="5768678" y="3893242"/>
                <a:ext cx="112172" cy="1182120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8" name="Rectangle 286"/>
              <p:cNvSpPr>
                <a:spLocks noChangeArrowheads="1"/>
              </p:cNvSpPr>
              <p:nvPr/>
            </p:nvSpPr>
            <p:spPr bwMode="auto">
              <a:xfrm>
                <a:off x="1539389" y="3747832"/>
                <a:ext cx="121866" cy="1327531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89" name="Rectangle 287"/>
              <p:cNvSpPr>
                <a:spLocks noChangeArrowheads="1"/>
              </p:cNvSpPr>
              <p:nvPr/>
            </p:nvSpPr>
            <p:spPr bwMode="auto">
              <a:xfrm>
                <a:off x="1539389" y="3747832"/>
                <a:ext cx="121866" cy="1327531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0" name="Rectangle 288"/>
              <p:cNvSpPr>
                <a:spLocks noChangeArrowheads="1"/>
              </p:cNvSpPr>
              <p:nvPr/>
            </p:nvSpPr>
            <p:spPr bwMode="auto">
              <a:xfrm>
                <a:off x="2593249" y="3991941"/>
                <a:ext cx="120481" cy="1083422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1" name="Rectangle 289"/>
              <p:cNvSpPr>
                <a:spLocks noChangeArrowheads="1"/>
              </p:cNvSpPr>
              <p:nvPr/>
            </p:nvSpPr>
            <p:spPr bwMode="auto">
              <a:xfrm>
                <a:off x="2593249" y="3991941"/>
                <a:ext cx="120481" cy="108342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2" name="Rectangle 290"/>
              <p:cNvSpPr>
                <a:spLocks noChangeArrowheads="1"/>
              </p:cNvSpPr>
              <p:nvPr/>
            </p:nvSpPr>
            <p:spPr bwMode="auto">
              <a:xfrm>
                <a:off x="3127796" y="4109475"/>
                <a:ext cx="112172" cy="965888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3" name="Rectangle 291"/>
              <p:cNvSpPr>
                <a:spLocks noChangeArrowheads="1"/>
              </p:cNvSpPr>
              <p:nvPr/>
            </p:nvSpPr>
            <p:spPr bwMode="auto">
              <a:xfrm>
                <a:off x="3127796" y="4109475"/>
                <a:ext cx="112172" cy="965888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4" name="Rectangle 292"/>
              <p:cNvSpPr>
                <a:spLocks noChangeArrowheads="1"/>
              </p:cNvSpPr>
              <p:nvPr/>
            </p:nvSpPr>
            <p:spPr bwMode="auto">
              <a:xfrm>
                <a:off x="3654034" y="4704679"/>
                <a:ext cx="120481" cy="370684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5" name="Rectangle 293"/>
              <p:cNvSpPr>
                <a:spLocks noChangeArrowheads="1"/>
              </p:cNvSpPr>
              <p:nvPr/>
            </p:nvSpPr>
            <p:spPr bwMode="auto">
              <a:xfrm>
                <a:off x="3654034" y="4704679"/>
                <a:ext cx="120481" cy="370684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6" name="Rectangle 294"/>
              <p:cNvSpPr>
                <a:spLocks noChangeArrowheads="1"/>
              </p:cNvSpPr>
              <p:nvPr/>
            </p:nvSpPr>
            <p:spPr bwMode="auto">
              <a:xfrm>
                <a:off x="4706509" y="4090639"/>
                <a:ext cx="120481" cy="984723"/>
              </a:xfrm>
              <a:prstGeom prst="rect">
                <a:avLst/>
              </a:prstGeom>
              <a:solidFill>
                <a:srgbClr val="ABB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7" name="Rectangle 295"/>
              <p:cNvSpPr>
                <a:spLocks noChangeArrowheads="1"/>
              </p:cNvSpPr>
              <p:nvPr/>
            </p:nvSpPr>
            <p:spPr bwMode="auto">
              <a:xfrm>
                <a:off x="4706509" y="4090639"/>
                <a:ext cx="120481" cy="984723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8" name="Rectangle 296"/>
              <p:cNvSpPr>
                <a:spLocks noChangeArrowheads="1"/>
              </p:cNvSpPr>
              <p:nvPr/>
            </p:nvSpPr>
            <p:spPr bwMode="auto">
              <a:xfrm>
                <a:off x="1247189" y="4667761"/>
                <a:ext cx="120481" cy="40760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299" name="Rectangle 297"/>
              <p:cNvSpPr>
                <a:spLocks noChangeArrowheads="1"/>
              </p:cNvSpPr>
              <p:nvPr/>
            </p:nvSpPr>
            <p:spPr bwMode="auto">
              <a:xfrm>
                <a:off x="1247189" y="4667761"/>
                <a:ext cx="120481" cy="40760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0" name="Rectangle 298"/>
              <p:cNvSpPr>
                <a:spLocks noChangeArrowheads="1"/>
              </p:cNvSpPr>
              <p:nvPr/>
            </p:nvSpPr>
            <p:spPr bwMode="auto">
              <a:xfrm>
                <a:off x="2307973" y="5075363"/>
                <a:ext cx="120481" cy="2629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1" name="Rectangle 299"/>
              <p:cNvSpPr>
                <a:spLocks noChangeArrowheads="1"/>
              </p:cNvSpPr>
              <p:nvPr/>
            </p:nvSpPr>
            <p:spPr bwMode="auto">
              <a:xfrm>
                <a:off x="2307973" y="5075363"/>
                <a:ext cx="120481" cy="262945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2" name="Rectangle 300"/>
              <p:cNvSpPr>
                <a:spLocks noChangeArrowheads="1"/>
              </p:cNvSpPr>
              <p:nvPr/>
            </p:nvSpPr>
            <p:spPr bwMode="auto">
              <a:xfrm>
                <a:off x="4422618" y="4620295"/>
                <a:ext cx="112172" cy="45506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3" name="Rectangle 301"/>
              <p:cNvSpPr>
                <a:spLocks noChangeArrowheads="1"/>
              </p:cNvSpPr>
              <p:nvPr/>
            </p:nvSpPr>
            <p:spPr bwMode="auto">
              <a:xfrm>
                <a:off x="4422618" y="4620295"/>
                <a:ext cx="112172" cy="455067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4" name="Rectangle 302"/>
              <p:cNvSpPr>
                <a:spLocks noChangeArrowheads="1"/>
              </p:cNvSpPr>
              <p:nvPr/>
            </p:nvSpPr>
            <p:spPr bwMode="auto">
              <a:xfrm>
                <a:off x="5475093" y="3903037"/>
                <a:ext cx="120481" cy="11723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5" name="Rectangle 303"/>
              <p:cNvSpPr>
                <a:spLocks noChangeArrowheads="1"/>
              </p:cNvSpPr>
              <p:nvPr/>
            </p:nvSpPr>
            <p:spPr bwMode="auto">
              <a:xfrm>
                <a:off x="5475093" y="3903037"/>
                <a:ext cx="120481" cy="1172326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6" name="Rectangle 304"/>
              <p:cNvSpPr>
                <a:spLocks noChangeArrowheads="1"/>
              </p:cNvSpPr>
              <p:nvPr/>
            </p:nvSpPr>
            <p:spPr bwMode="auto">
              <a:xfrm>
                <a:off x="6001330" y="3987420"/>
                <a:ext cx="120481" cy="108794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7" name="Rectangle 305"/>
              <p:cNvSpPr>
                <a:spLocks noChangeArrowheads="1"/>
              </p:cNvSpPr>
              <p:nvPr/>
            </p:nvSpPr>
            <p:spPr bwMode="auto">
              <a:xfrm>
                <a:off x="6001330" y="3987420"/>
                <a:ext cx="120481" cy="108794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8" name="Rectangle 306"/>
              <p:cNvSpPr>
                <a:spLocks noChangeArrowheads="1"/>
              </p:cNvSpPr>
              <p:nvPr/>
            </p:nvSpPr>
            <p:spPr bwMode="auto">
              <a:xfrm>
                <a:off x="1781736" y="3842010"/>
                <a:ext cx="112172" cy="123335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09" name="Rectangle 307"/>
              <p:cNvSpPr>
                <a:spLocks noChangeArrowheads="1"/>
              </p:cNvSpPr>
              <p:nvPr/>
            </p:nvSpPr>
            <p:spPr bwMode="auto">
              <a:xfrm>
                <a:off x="1781736" y="3842010"/>
                <a:ext cx="112172" cy="1233353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0" name="Rectangle 308"/>
              <p:cNvSpPr>
                <a:spLocks noChangeArrowheads="1"/>
              </p:cNvSpPr>
              <p:nvPr/>
            </p:nvSpPr>
            <p:spPr bwMode="auto">
              <a:xfrm>
                <a:off x="2834211" y="4085365"/>
                <a:ext cx="120481" cy="98999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1" name="Rectangle 309"/>
              <p:cNvSpPr>
                <a:spLocks noChangeArrowheads="1"/>
              </p:cNvSpPr>
              <p:nvPr/>
            </p:nvSpPr>
            <p:spPr bwMode="auto">
              <a:xfrm>
                <a:off x="2834211" y="4085365"/>
                <a:ext cx="120481" cy="989997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2" name="Rectangle 310"/>
              <p:cNvSpPr>
                <a:spLocks noChangeArrowheads="1"/>
              </p:cNvSpPr>
              <p:nvPr/>
            </p:nvSpPr>
            <p:spPr bwMode="auto">
              <a:xfrm>
                <a:off x="3360449" y="4202899"/>
                <a:ext cx="120481" cy="8724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3" name="Rectangle 311"/>
              <p:cNvSpPr>
                <a:spLocks noChangeArrowheads="1"/>
              </p:cNvSpPr>
              <p:nvPr/>
            </p:nvSpPr>
            <p:spPr bwMode="auto">
              <a:xfrm>
                <a:off x="3360449" y="4202899"/>
                <a:ext cx="120481" cy="872463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4" name="Rectangle 312"/>
              <p:cNvSpPr>
                <a:spLocks noChangeArrowheads="1"/>
              </p:cNvSpPr>
              <p:nvPr/>
            </p:nvSpPr>
            <p:spPr bwMode="auto">
              <a:xfrm>
                <a:off x="3886686" y="4798857"/>
                <a:ext cx="120481" cy="27650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5" name="Rectangle 313"/>
              <p:cNvSpPr>
                <a:spLocks noChangeArrowheads="1"/>
              </p:cNvSpPr>
              <p:nvPr/>
            </p:nvSpPr>
            <p:spPr bwMode="auto">
              <a:xfrm>
                <a:off x="3886686" y="4798857"/>
                <a:ext cx="120481" cy="276506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6" name="Rectangle 314"/>
              <p:cNvSpPr>
                <a:spLocks noChangeArrowheads="1"/>
              </p:cNvSpPr>
              <p:nvPr/>
            </p:nvSpPr>
            <p:spPr bwMode="auto">
              <a:xfrm>
                <a:off x="4948855" y="4184064"/>
                <a:ext cx="112172" cy="89129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7" name="Rectangle 315"/>
              <p:cNvSpPr>
                <a:spLocks noChangeArrowheads="1"/>
              </p:cNvSpPr>
              <p:nvPr/>
            </p:nvSpPr>
            <p:spPr bwMode="auto">
              <a:xfrm>
                <a:off x="4948855" y="4184064"/>
                <a:ext cx="112172" cy="891299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8" name="Rectangle 316"/>
              <p:cNvSpPr>
                <a:spLocks noChangeArrowheads="1"/>
              </p:cNvSpPr>
              <p:nvPr/>
            </p:nvSpPr>
            <p:spPr bwMode="auto">
              <a:xfrm>
                <a:off x="1135017" y="4639131"/>
                <a:ext cx="112172" cy="436232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19" name="Rectangle 317"/>
              <p:cNvSpPr>
                <a:spLocks noChangeArrowheads="1"/>
              </p:cNvSpPr>
              <p:nvPr/>
            </p:nvSpPr>
            <p:spPr bwMode="auto">
              <a:xfrm>
                <a:off x="1135017" y="4639131"/>
                <a:ext cx="112172" cy="43623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0" name="Rectangle 318"/>
              <p:cNvSpPr>
                <a:spLocks noChangeArrowheads="1"/>
              </p:cNvSpPr>
              <p:nvPr/>
            </p:nvSpPr>
            <p:spPr bwMode="auto">
              <a:xfrm>
                <a:off x="2187493" y="5075363"/>
                <a:ext cx="120481" cy="235068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1" name="Rectangle 319"/>
              <p:cNvSpPr>
                <a:spLocks noChangeArrowheads="1"/>
              </p:cNvSpPr>
              <p:nvPr/>
            </p:nvSpPr>
            <p:spPr bwMode="auto">
              <a:xfrm>
                <a:off x="2187493" y="5075363"/>
                <a:ext cx="120481" cy="235068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2" name="Rectangle 320"/>
              <p:cNvSpPr>
                <a:spLocks noChangeArrowheads="1"/>
              </p:cNvSpPr>
              <p:nvPr/>
            </p:nvSpPr>
            <p:spPr bwMode="auto">
              <a:xfrm>
                <a:off x="4300752" y="4592419"/>
                <a:ext cx="121866" cy="482944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3" name="Rectangle 321"/>
              <p:cNvSpPr>
                <a:spLocks noChangeArrowheads="1"/>
              </p:cNvSpPr>
              <p:nvPr/>
            </p:nvSpPr>
            <p:spPr bwMode="auto">
              <a:xfrm>
                <a:off x="4300752" y="4592419"/>
                <a:ext cx="121866" cy="482944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4" name="Rectangle 322"/>
              <p:cNvSpPr>
                <a:spLocks noChangeArrowheads="1"/>
              </p:cNvSpPr>
              <p:nvPr/>
            </p:nvSpPr>
            <p:spPr bwMode="auto">
              <a:xfrm>
                <a:off x="5354612" y="3874407"/>
                <a:ext cx="120481" cy="1200956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5" name="Rectangle 323"/>
              <p:cNvSpPr>
                <a:spLocks noChangeArrowheads="1"/>
              </p:cNvSpPr>
              <p:nvPr/>
            </p:nvSpPr>
            <p:spPr bwMode="auto">
              <a:xfrm>
                <a:off x="5354612" y="3874407"/>
                <a:ext cx="120481" cy="1200956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6" name="Rectangle 324"/>
              <p:cNvSpPr>
                <a:spLocks noChangeArrowheads="1"/>
              </p:cNvSpPr>
              <p:nvPr/>
            </p:nvSpPr>
            <p:spPr bwMode="auto">
              <a:xfrm>
                <a:off x="5880850" y="3958790"/>
                <a:ext cx="120481" cy="1116572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7" name="Rectangle 325"/>
              <p:cNvSpPr>
                <a:spLocks noChangeArrowheads="1"/>
              </p:cNvSpPr>
              <p:nvPr/>
            </p:nvSpPr>
            <p:spPr bwMode="auto">
              <a:xfrm>
                <a:off x="5880850" y="3958790"/>
                <a:ext cx="120481" cy="111657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8" name="Rectangle 326"/>
              <p:cNvSpPr>
                <a:spLocks noChangeArrowheads="1"/>
              </p:cNvSpPr>
              <p:nvPr/>
            </p:nvSpPr>
            <p:spPr bwMode="auto">
              <a:xfrm>
                <a:off x="1661255" y="3799818"/>
                <a:ext cx="120481" cy="1275545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29" name="Rectangle 327"/>
              <p:cNvSpPr>
                <a:spLocks noChangeArrowheads="1"/>
              </p:cNvSpPr>
              <p:nvPr/>
            </p:nvSpPr>
            <p:spPr bwMode="auto">
              <a:xfrm>
                <a:off x="1661255" y="3799818"/>
                <a:ext cx="120481" cy="1275545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0" name="Rectangle 328"/>
              <p:cNvSpPr>
                <a:spLocks noChangeArrowheads="1"/>
              </p:cNvSpPr>
              <p:nvPr/>
            </p:nvSpPr>
            <p:spPr bwMode="auto">
              <a:xfrm>
                <a:off x="2713730" y="4043174"/>
                <a:ext cx="120481" cy="1032189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1" name="Rectangle 329"/>
              <p:cNvSpPr>
                <a:spLocks noChangeArrowheads="1"/>
              </p:cNvSpPr>
              <p:nvPr/>
            </p:nvSpPr>
            <p:spPr bwMode="auto">
              <a:xfrm>
                <a:off x="2713730" y="4043174"/>
                <a:ext cx="120481" cy="1032189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2" name="Rectangle 330"/>
              <p:cNvSpPr>
                <a:spLocks noChangeArrowheads="1"/>
              </p:cNvSpPr>
              <p:nvPr/>
            </p:nvSpPr>
            <p:spPr bwMode="auto">
              <a:xfrm>
                <a:off x="3239968" y="4160708"/>
                <a:ext cx="120481" cy="914655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3" name="Rectangle 331"/>
              <p:cNvSpPr>
                <a:spLocks noChangeArrowheads="1"/>
              </p:cNvSpPr>
              <p:nvPr/>
            </p:nvSpPr>
            <p:spPr bwMode="auto">
              <a:xfrm>
                <a:off x="3239968" y="4160708"/>
                <a:ext cx="120481" cy="914655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4" name="Rectangle 332"/>
              <p:cNvSpPr>
                <a:spLocks noChangeArrowheads="1"/>
              </p:cNvSpPr>
              <p:nvPr/>
            </p:nvSpPr>
            <p:spPr bwMode="auto">
              <a:xfrm>
                <a:off x="3774514" y="4756665"/>
                <a:ext cx="112172" cy="318698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5" name="Rectangle 333"/>
              <p:cNvSpPr>
                <a:spLocks noChangeArrowheads="1"/>
              </p:cNvSpPr>
              <p:nvPr/>
            </p:nvSpPr>
            <p:spPr bwMode="auto">
              <a:xfrm>
                <a:off x="3774514" y="4756665"/>
                <a:ext cx="112172" cy="318698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6" name="Rectangle 334"/>
              <p:cNvSpPr>
                <a:spLocks noChangeArrowheads="1"/>
              </p:cNvSpPr>
              <p:nvPr/>
            </p:nvSpPr>
            <p:spPr bwMode="auto">
              <a:xfrm>
                <a:off x="4826990" y="4141872"/>
                <a:ext cx="121866" cy="933491"/>
              </a:xfrm>
              <a:prstGeom prst="rect">
                <a:avLst/>
              </a:pr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7" name="Rectangle 335"/>
              <p:cNvSpPr>
                <a:spLocks noChangeArrowheads="1"/>
              </p:cNvSpPr>
              <p:nvPr/>
            </p:nvSpPr>
            <p:spPr bwMode="auto">
              <a:xfrm>
                <a:off x="4826990" y="4141872"/>
                <a:ext cx="121866" cy="933491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8" name="Rectangle 336"/>
              <p:cNvSpPr>
                <a:spLocks noChangeArrowheads="1"/>
              </p:cNvSpPr>
              <p:nvPr/>
            </p:nvSpPr>
            <p:spPr bwMode="auto">
              <a:xfrm>
                <a:off x="892671" y="4526871"/>
                <a:ext cx="120481" cy="5484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39" name="Rectangle 337"/>
              <p:cNvSpPr>
                <a:spLocks noChangeArrowheads="1"/>
              </p:cNvSpPr>
              <p:nvPr/>
            </p:nvSpPr>
            <p:spPr bwMode="auto">
              <a:xfrm>
                <a:off x="892671" y="4526871"/>
                <a:ext cx="120481" cy="54849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0" name="Rectangle 338"/>
              <p:cNvSpPr>
                <a:spLocks noChangeArrowheads="1"/>
              </p:cNvSpPr>
              <p:nvPr/>
            </p:nvSpPr>
            <p:spPr bwMode="auto">
              <a:xfrm>
                <a:off x="1953455" y="5075363"/>
                <a:ext cx="112172" cy="7225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1" name="Rectangle 339"/>
              <p:cNvSpPr>
                <a:spLocks noChangeArrowheads="1"/>
              </p:cNvSpPr>
              <p:nvPr/>
            </p:nvSpPr>
            <p:spPr bwMode="auto">
              <a:xfrm>
                <a:off x="1953455" y="5075363"/>
                <a:ext cx="112172" cy="72253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2" name="Rectangle 340"/>
              <p:cNvSpPr>
                <a:spLocks noChangeArrowheads="1"/>
              </p:cNvSpPr>
              <p:nvPr/>
            </p:nvSpPr>
            <p:spPr bwMode="auto">
              <a:xfrm>
                <a:off x="4059791" y="4855363"/>
                <a:ext cx="120481" cy="2199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3" name="Rectangle 341"/>
              <p:cNvSpPr>
                <a:spLocks noChangeArrowheads="1"/>
              </p:cNvSpPr>
              <p:nvPr/>
            </p:nvSpPr>
            <p:spPr bwMode="auto">
              <a:xfrm>
                <a:off x="4059791" y="4855363"/>
                <a:ext cx="120481" cy="219999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4" name="Rectangle 342"/>
              <p:cNvSpPr>
                <a:spLocks noChangeArrowheads="1"/>
              </p:cNvSpPr>
              <p:nvPr/>
            </p:nvSpPr>
            <p:spPr bwMode="auto">
              <a:xfrm>
                <a:off x="5120575" y="3817900"/>
                <a:ext cx="112172" cy="12574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5" name="Rectangle 343"/>
              <p:cNvSpPr>
                <a:spLocks noChangeArrowheads="1"/>
              </p:cNvSpPr>
              <p:nvPr/>
            </p:nvSpPr>
            <p:spPr bwMode="auto">
              <a:xfrm>
                <a:off x="5120575" y="3817900"/>
                <a:ext cx="112172" cy="125746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6" name="Rectangle 344"/>
              <p:cNvSpPr>
                <a:spLocks noChangeArrowheads="1"/>
              </p:cNvSpPr>
              <p:nvPr/>
            </p:nvSpPr>
            <p:spPr bwMode="auto">
              <a:xfrm>
                <a:off x="5646813" y="4015297"/>
                <a:ext cx="121866" cy="10600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7" name="Rectangle 345"/>
              <p:cNvSpPr>
                <a:spLocks noChangeArrowheads="1"/>
              </p:cNvSpPr>
              <p:nvPr/>
            </p:nvSpPr>
            <p:spPr bwMode="auto">
              <a:xfrm>
                <a:off x="5646813" y="4015297"/>
                <a:ext cx="121866" cy="1060066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8" name="Rectangle 346"/>
              <p:cNvSpPr>
                <a:spLocks noChangeArrowheads="1"/>
              </p:cNvSpPr>
              <p:nvPr/>
            </p:nvSpPr>
            <p:spPr bwMode="auto">
              <a:xfrm>
                <a:off x="1418909" y="3823174"/>
                <a:ext cx="120481" cy="12521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49" name="Rectangle 347"/>
              <p:cNvSpPr>
                <a:spLocks noChangeArrowheads="1"/>
              </p:cNvSpPr>
              <p:nvPr/>
            </p:nvSpPr>
            <p:spPr bwMode="auto">
              <a:xfrm>
                <a:off x="1418909" y="3823174"/>
                <a:ext cx="120481" cy="1252188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0" name="Rectangle 348"/>
              <p:cNvSpPr>
                <a:spLocks noChangeArrowheads="1"/>
              </p:cNvSpPr>
              <p:nvPr/>
            </p:nvSpPr>
            <p:spPr bwMode="auto">
              <a:xfrm>
                <a:off x="2481078" y="3804339"/>
                <a:ext cx="112172" cy="12710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1" name="Rectangle 349"/>
              <p:cNvSpPr>
                <a:spLocks noChangeArrowheads="1"/>
              </p:cNvSpPr>
              <p:nvPr/>
            </p:nvSpPr>
            <p:spPr bwMode="auto">
              <a:xfrm>
                <a:off x="2481078" y="3804339"/>
                <a:ext cx="112172" cy="1271024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2" name="Rectangle 350"/>
              <p:cNvSpPr>
                <a:spLocks noChangeArrowheads="1"/>
              </p:cNvSpPr>
              <p:nvPr/>
            </p:nvSpPr>
            <p:spPr bwMode="auto">
              <a:xfrm>
                <a:off x="3007315" y="3846530"/>
                <a:ext cx="120481" cy="12288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3" name="Rectangle 351"/>
              <p:cNvSpPr>
                <a:spLocks noChangeArrowheads="1"/>
              </p:cNvSpPr>
              <p:nvPr/>
            </p:nvSpPr>
            <p:spPr bwMode="auto">
              <a:xfrm>
                <a:off x="3007315" y="3846530"/>
                <a:ext cx="120481" cy="1228832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4" name="Rectangle 352"/>
              <p:cNvSpPr>
                <a:spLocks noChangeArrowheads="1"/>
              </p:cNvSpPr>
              <p:nvPr/>
            </p:nvSpPr>
            <p:spPr bwMode="auto">
              <a:xfrm>
                <a:off x="3533553" y="4709953"/>
                <a:ext cx="120481" cy="3654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5" name="Rectangle 353"/>
              <p:cNvSpPr>
                <a:spLocks noChangeArrowheads="1"/>
              </p:cNvSpPr>
              <p:nvPr/>
            </p:nvSpPr>
            <p:spPr bwMode="auto">
              <a:xfrm>
                <a:off x="3533553" y="4709953"/>
                <a:ext cx="120481" cy="365410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6" name="Rectangle 354"/>
              <p:cNvSpPr>
                <a:spLocks noChangeArrowheads="1"/>
              </p:cNvSpPr>
              <p:nvPr/>
            </p:nvSpPr>
            <p:spPr bwMode="auto">
              <a:xfrm>
                <a:off x="4586028" y="3977626"/>
                <a:ext cx="120481" cy="10977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7" name="Rectangle 355"/>
              <p:cNvSpPr>
                <a:spLocks noChangeArrowheads="1"/>
              </p:cNvSpPr>
              <p:nvPr/>
            </p:nvSpPr>
            <p:spPr bwMode="auto">
              <a:xfrm>
                <a:off x="4586028" y="3977626"/>
                <a:ext cx="120481" cy="1097737"/>
              </a:xfrm>
              <a:prstGeom prst="rect">
                <a:avLst/>
              </a:prstGeom>
              <a:noFill/>
              <a:ln w="95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8" name="Line 356"/>
              <p:cNvSpPr>
                <a:spLocks noChangeShapeType="1"/>
              </p:cNvSpPr>
              <p:nvPr/>
            </p:nvSpPr>
            <p:spPr bwMode="auto">
              <a:xfrm>
                <a:off x="815120" y="5075363"/>
                <a:ext cx="5384242" cy="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9" name="Line 357"/>
              <p:cNvSpPr>
                <a:spLocks noChangeShapeType="1"/>
              </p:cNvSpPr>
              <p:nvPr/>
            </p:nvSpPr>
            <p:spPr bwMode="auto">
              <a:xfrm flipV="1">
                <a:off x="815120" y="3644613"/>
                <a:ext cx="0" cy="225650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0" name="Rectangle 358"/>
              <p:cNvSpPr>
                <a:spLocks noChangeArrowheads="1"/>
              </p:cNvSpPr>
              <p:nvPr/>
            </p:nvSpPr>
            <p:spPr bwMode="auto">
              <a:xfrm>
                <a:off x="612367" y="5707863"/>
                <a:ext cx="114941" cy="169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i="0" u="none" strike="noStrike" cap="none" normalizeH="0" baseline="0" dirty="0" smtClean="0">
                    <a:ln>
                      <a:noFill/>
                    </a:ln>
                    <a:effectLst/>
                    <a:latin typeface="+mn-lt"/>
                  </a:rPr>
                  <a:t>-5</a:t>
                </a:r>
              </a:p>
            </p:txBody>
          </p:sp>
          <p:sp>
            <p:nvSpPr>
              <p:cNvPr id="361" name="Rectangle 359"/>
              <p:cNvSpPr>
                <a:spLocks noChangeArrowheads="1"/>
              </p:cNvSpPr>
              <p:nvPr/>
            </p:nvSpPr>
            <p:spPr bwMode="auto">
              <a:xfrm>
                <a:off x="655297" y="4980568"/>
                <a:ext cx="72011" cy="169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i="0" u="none" strike="noStrike" cap="none" normalizeH="0" baseline="0" dirty="0" smtClean="0">
                    <a:ln>
                      <a:noFill/>
                    </a:ln>
                    <a:effectLst/>
                    <a:latin typeface="+mn-lt"/>
                  </a:rPr>
                  <a:t>0</a:t>
                </a:r>
              </a:p>
            </p:txBody>
          </p:sp>
          <p:sp>
            <p:nvSpPr>
              <p:cNvPr id="362" name="Rectangle 360"/>
              <p:cNvSpPr>
                <a:spLocks noChangeArrowheads="1"/>
              </p:cNvSpPr>
              <p:nvPr/>
            </p:nvSpPr>
            <p:spPr bwMode="auto">
              <a:xfrm>
                <a:off x="655297" y="4257524"/>
                <a:ext cx="72011" cy="169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i="0" u="none" strike="noStrike" cap="none" normalizeH="0" baseline="0" dirty="0" smtClean="0">
                    <a:ln>
                      <a:noFill/>
                    </a:ln>
                    <a:effectLst/>
                    <a:latin typeface="+mn-lt"/>
                  </a:rPr>
                  <a:t>5</a:t>
                </a:r>
              </a:p>
            </p:txBody>
          </p:sp>
          <p:sp>
            <p:nvSpPr>
              <p:cNvPr id="363" name="Line 361"/>
              <p:cNvSpPr>
                <a:spLocks noChangeShapeType="1"/>
              </p:cNvSpPr>
              <p:nvPr/>
            </p:nvSpPr>
            <p:spPr bwMode="auto">
              <a:xfrm>
                <a:off x="780499" y="5797895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4" name="Line 362"/>
              <p:cNvSpPr>
                <a:spLocks noChangeShapeType="1"/>
              </p:cNvSpPr>
              <p:nvPr/>
            </p:nvSpPr>
            <p:spPr bwMode="auto">
              <a:xfrm>
                <a:off x="780499" y="5075363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5" name="Line 363"/>
              <p:cNvSpPr>
                <a:spLocks noChangeShapeType="1"/>
              </p:cNvSpPr>
              <p:nvPr/>
            </p:nvSpPr>
            <p:spPr bwMode="auto">
              <a:xfrm>
                <a:off x="780499" y="4348310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6" name="Line 364"/>
              <p:cNvSpPr>
                <a:spLocks noChangeShapeType="1"/>
              </p:cNvSpPr>
              <p:nvPr/>
            </p:nvSpPr>
            <p:spPr bwMode="auto">
              <a:xfrm>
                <a:off x="815120" y="5901114"/>
                <a:ext cx="5384242" cy="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7" name="Line 365"/>
              <p:cNvSpPr>
                <a:spLocks noChangeShapeType="1"/>
              </p:cNvSpPr>
              <p:nvPr/>
            </p:nvSpPr>
            <p:spPr bwMode="auto">
              <a:xfrm flipV="1">
                <a:off x="1135017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8" name="Line 366"/>
              <p:cNvSpPr>
                <a:spLocks noChangeShapeType="1"/>
              </p:cNvSpPr>
              <p:nvPr/>
            </p:nvSpPr>
            <p:spPr bwMode="auto">
              <a:xfrm flipV="1">
                <a:off x="1661255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9" name="Line 367"/>
              <p:cNvSpPr>
                <a:spLocks noChangeShapeType="1"/>
              </p:cNvSpPr>
              <p:nvPr/>
            </p:nvSpPr>
            <p:spPr bwMode="auto">
              <a:xfrm flipV="1">
                <a:off x="2187493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0" name="Line 368"/>
              <p:cNvSpPr>
                <a:spLocks noChangeShapeType="1"/>
              </p:cNvSpPr>
              <p:nvPr/>
            </p:nvSpPr>
            <p:spPr bwMode="auto">
              <a:xfrm flipV="1">
                <a:off x="2713730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1" name="Line 369"/>
              <p:cNvSpPr>
                <a:spLocks noChangeShapeType="1"/>
              </p:cNvSpPr>
              <p:nvPr/>
            </p:nvSpPr>
            <p:spPr bwMode="auto">
              <a:xfrm flipV="1">
                <a:off x="3239968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2" name="Line 370"/>
              <p:cNvSpPr>
                <a:spLocks noChangeShapeType="1"/>
              </p:cNvSpPr>
              <p:nvPr/>
            </p:nvSpPr>
            <p:spPr bwMode="auto">
              <a:xfrm flipV="1">
                <a:off x="3774514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3" name="Line 371"/>
              <p:cNvSpPr>
                <a:spLocks noChangeShapeType="1"/>
              </p:cNvSpPr>
              <p:nvPr/>
            </p:nvSpPr>
            <p:spPr bwMode="auto">
              <a:xfrm flipV="1">
                <a:off x="4300752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4" name="Line 372"/>
              <p:cNvSpPr>
                <a:spLocks noChangeShapeType="1"/>
              </p:cNvSpPr>
              <p:nvPr/>
            </p:nvSpPr>
            <p:spPr bwMode="auto">
              <a:xfrm flipV="1">
                <a:off x="4826990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5" name="Line 373"/>
              <p:cNvSpPr>
                <a:spLocks noChangeShapeType="1"/>
              </p:cNvSpPr>
              <p:nvPr/>
            </p:nvSpPr>
            <p:spPr bwMode="auto">
              <a:xfrm flipV="1">
                <a:off x="5354612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76" name="Line 374"/>
              <p:cNvSpPr>
                <a:spLocks noChangeShapeType="1"/>
              </p:cNvSpPr>
              <p:nvPr/>
            </p:nvSpPr>
            <p:spPr bwMode="auto">
              <a:xfrm flipV="1">
                <a:off x="5880850" y="5901114"/>
                <a:ext cx="0" cy="18836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88" name="Rectangle 386"/>
              <p:cNvSpPr>
                <a:spLocks noChangeArrowheads="1"/>
              </p:cNvSpPr>
              <p:nvPr/>
            </p:nvSpPr>
            <p:spPr bwMode="auto">
              <a:xfrm rot="16200000">
                <a:off x="-235142" y="4611916"/>
                <a:ext cx="1228079" cy="168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i="0" u="none" strike="noStrike" cap="none" normalizeH="0" baseline="0" smtClean="0">
                    <a:ln>
                      <a:noFill/>
                    </a:ln>
                    <a:effectLst/>
                    <a:latin typeface="+mn-lt"/>
                  </a:rPr>
                  <a:t>log2 Expression value</a:t>
                </a:r>
              </a:p>
            </p:txBody>
          </p:sp>
          <p:sp>
            <p:nvSpPr>
              <p:cNvPr id="405" name="Rectangle 111"/>
              <p:cNvSpPr>
                <a:spLocks noChangeArrowheads="1"/>
              </p:cNvSpPr>
              <p:nvPr/>
            </p:nvSpPr>
            <p:spPr bwMode="auto">
              <a:xfrm>
                <a:off x="992685" y="5948052"/>
                <a:ext cx="25327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AIL1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06" name="Rectangle 112"/>
              <p:cNvSpPr>
                <a:spLocks noChangeArrowheads="1"/>
              </p:cNvSpPr>
              <p:nvPr/>
            </p:nvSpPr>
            <p:spPr bwMode="auto">
              <a:xfrm>
                <a:off x="1494629" y="6081410"/>
                <a:ext cx="312585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APR3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07" name="Rectangle 113"/>
              <p:cNvSpPr>
                <a:spLocks noChangeArrowheads="1"/>
              </p:cNvSpPr>
              <p:nvPr/>
            </p:nvSpPr>
            <p:spPr bwMode="auto">
              <a:xfrm>
                <a:off x="2027461" y="5948052"/>
                <a:ext cx="307777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OFP7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08" name="Rectangle 114"/>
              <p:cNvSpPr>
                <a:spLocks noChangeArrowheads="1"/>
              </p:cNvSpPr>
              <p:nvPr/>
            </p:nvSpPr>
            <p:spPr bwMode="auto">
              <a:xfrm>
                <a:off x="2430979" y="6081410"/>
                <a:ext cx="561051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HSP17.6II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09" name="Rectangle 115"/>
              <p:cNvSpPr>
                <a:spLocks noChangeArrowheads="1"/>
              </p:cNvSpPr>
              <p:nvPr/>
            </p:nvSpPr>
            <p:spPr bwMode="auto">
              <a:xfrm>
                <a:off x="2815878" y="5948052"/>
                <a:ext cx="857607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HSP23.6-MITO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0" name="Rectangle 116"/>
              <p:cNvSpPr>
                <a:spLocks noChangeArrowheads="1"/>
              </p:cNvSpPr>
              <p:nvPr/>
            </p:nvSpPr>
            <p:spPr bwMode="auto">
              <a:xfrm>
                <a:off x="3586693" y="6081410"/>
                <a:ext cx="37510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LHCB2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1" name="Rectangle 117"/>
              <p:cNvSpPr>
                <a:spLocks noChangeArrowheads="1"/>
              </p:cNvSpPr>
              <p:nvPr/>
            </p:nvSpPr>
            <p:spPr bwMode="auto">
              <a:xfrm>
                <a:off x="4035710" y="5948052"/>
                <a:ext cx="54983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ENODL18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2" name="Rectangle 118"/>
              <p:cNvSpPr>
                <a:spLocks noChangeArrowheads="1"/>
              </p:cNvSpPr>
              <p:nvPr/>
            </p:nvSpPr>
            <p:spPr bwMode="auto">
              <a:xfrm>
                <a:off x="4637490" y="6081410"/>
                <a:ext cx="40556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ORA47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3" name="Rectangle 119"/>
              <p:cNvSpPr>
                <a:spLocks noChangeArrowheads="1"/>
              </p:cNvSpPr>
              <p:nvPr/>
            </p:nvSpPr>
            <p:spPr bwMode="auto">
              <a:xfrm>
                <a:off x="5179455" y="5948052"/>
                <a:ext cx="371897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PNP-A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4" name="Rectangle 120"/>
              <p:cNvSpPr>
                <a:spLocks noChangeArrowheads="1"/>
              </p:cNvSpPr>
              <p:nvPr/>
            </p:nvSpPr>
            <p:spPr bwMode="auto">
              <a:xfrm>
                <a:off x="5747018" y="6081410"/>
                <a:ext cx="317395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1320759"/>
                <a:r>
                  <a:rPr lang="en-US" altLang="en-US" sz="1100" dirty="0" smtClean="0">
                    <a:solidFill>
                      <a:srgbClr val="000000"/>
                    </a:solidFill>
                    <a:latin typeface="+mn-lt"/>
                  </a:rPr>
                  <a:t>ARR9</a:t>
                </a:r>
                <a:endParaRPr lang="en-US" altLang="en-US" sz="1100" dirty="0">
                  <a:latin typeface="+mn-lt"/>
                </a:endParaRPr>
              </a:p>
            </p:txBody>
          </p:sp>
          <p:sp>
            <p:nvSpPr>
              <p:cNvPr id="415" name="Line 363"/>
              <p:cNvSpPr>
                <a:spLocks noChangeShapeType="1"/>
              </p:cNvSpPr>
              <p:nvPr/>
            </p:nvSpPr>
            <p:spPr bwMode="auto">
              <a:xfrm>
                <a:off x="780499" y="4711837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16" name="Line 363"/>
              <p:cNvSpPr>
                <a:spLocks noChangeShapeType="1"/>
              </p:cNvSpPr>
              <p:nvPr/>
            </p:nvSpPr>
            <p:spPr bwMode="auto">
              <a:xfrm>
                <a:off x="780499" y="5436629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19" name="Line 363"/>
              <p:cNvSpPr>
                <a:spLocks noChangeShapeType="1"/>
              </p:cNvSpPr>
              <p:nvPr/>
            </p:nvSpPr>
            <p:spPr bwMode="auto">
              <a:xfrm>
                <a:off x="780499" y="3986802"/>
                <a:ext cx="34621" cy="0"/>
              </a:xfrm>
              <a:prstGeom prst="line">
                <a:avLst/>
              </a:prstGeom>
              <a:noFill/>
              <a:ln w="9525" cap="flat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20" name="Rectangle 360"/>
              <p:cNvSpPr>
                <a:spLocks noChangeArrowheads="1"/>
              </p:cNvSpPr>
              <p:nvPr/>
            </p:nvSpPr>
            <p:spPr bwMode="auto">
              <a:xfrm>
                <a:off x="655172" y="3893242"/>
                <a:ext cx="72136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fr-FR" altLang="en-US" sz="1100" dirty="0">
                    <a:latin typeface="+mn-lt"/>
                  </a:rPr>
                  <a:t>7</a:t>
                </a:r>
                <a:endParaRPr kumimoji="0" lang="en-US" altLang="en-US" sz="1100" i="0" u="none" strike="noStrike" cap="none" normalizeH="0" baseline="0" dirty="0" smtClean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421" name="Rectangle 360"/>
              <p:cNvSpPr>
                <a:spLocks noChangeArrowheads="1"/>
              </p:cNvSpPr>
              <p:nvPr/>
            </p:nvSpPr>
            <p:spPr bwMode="auto">
              <a:xfrm>
                <a:off x="655172" y="4620040"/>
                <a:ext cx="72136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en-US" sz="1100" i="0" u="none" strike="noStrike" cap="none" normalizeH="0" baseline="0" dirty="0" smtClean="0">
                    <a:ln>
                      <a:noFill/>
                    </a:ln>
                    <a:effectLst/>
                    <a:latin typeface="+mn-lt"/>
                  </a:rPr>
                  <a:t>2</a:t>
                </a:r>
                <a:endParaRPr kumimoji="0" lang="en-US" altLang="en-US" sz="1100" i="0" u="none" strike="noStrike" cap="none" normalizeH="0" baseline="0" dirty="0" smtClean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422" name="Rectangle 360"/>
              <p:cNvSpPr>
                <a:spLocks noChangeArrowheads="1"/>
              </p:cNvSpPr>
              <p:nvPr/>
            </p:nvSpPr>
            <p:spPr bwMode="auto">
              <a:xfrm>
                <a:off x="611892" y="5344651"/>
                <a:ext cx="115416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en-US" sz="1100" i="0" u="none" strike="noStrike" cap="none" normalizeH="0" baseline="0" dirty="0" smtClean="0">
                    <a:ln>
                      <a:noFill/>
                    </a:ln>
                    <a:effectLst/>
                    <a:latin typeface="+mn-lt"/>
                  </a:rPr>
                  <a:t>-2</a:t>
                </a:r>
                <a:endParaRPr kumimoji="0" lang="en-US" altLang="en-US" sz="1100" i="0" u="none" strike="noStrike" cap="none" normalizeH="0" baseline="0" dirty="0" smtClean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431" name="ZoneTexte 430"/>
              <p:cNvSpPr txBox="1"/>
              <p:nvPr/>
            </p:nvSpPr>
            <p:spPr>
              <a:xfrm>
                <a:off x="253066" y="466725"/>
                <a:ext cx="4379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/>
                  <a:t>(A)</a:t>
                </a:r>
                <a:endParaRPr lang="en-US" sz="1600" b="1" dirty="0"/>
              </a:p>
            </p:txBody>
          </p:sp>
          <p:sp>
            <p:nvSpPr>
              <p:cNvPr id="432" name="ZoneTexte 431"/>
              <p:cNvSpPr txBox="1"/>
              <p:nvPr/>
            </p:nvSpPr>
            <p:spPr>
              <a:xfrm>
                <a:off x="253066" y="3421631"/>
                <a:ext cx="4283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/>
                  <a:t>(B)</a:t>
                </a:r>
                <a:endParaRPr lang="en-US" sz="1600" b="1" dirty="0"/>
              </a:p>
            </p:txBody>
          </p:sp>
        </p:grpSp>
      </p:grpSp>
      <p:sp>
        <p:nvSpPr>
          <p:cNvPr id="435" name="ZoneTexte 434"/>
          <p:cNvSpPr txBox="1"/>
          <p:nvPr/>
        </p:nvSpPr>
        <p:spPr>
          <a:xfrm>
            <a:off x="643709" y="7239000"/>
            <a:ext cx="5576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 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Validation of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RNA-Seq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RT-qPCR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BAT93 (</a:t>
            </a:r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JaloEEP558 (</a:t>
            </a:r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Gene expression data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expressed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2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ΔΔCt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method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Vandesompele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2002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housekeeping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genes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 </a:t>
            </a:r>
            <a:r>
              <a:rPr lang="fr-F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Act11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EF1-</a:t>
            </a:r>
            <a:r>
              <a:rPr lang="el-G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fr-F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fr-F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to the value of water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inoculated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plants.</a:t>
            </a:r>
          </a:p>
          <a:p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Vandesompele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J, De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Preter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K,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Pattyn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F,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Poppe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Van Roy N, De Paepe A, et al. </a:t>
            </a:r>
            <a:r>
              <a:rPr lang="fr-F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Accurate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normalization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real-time quantitative RT-PCR data by geometric averaging of multiple internal control genes. Genome Biol.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2002;3. doi:10.1186/gb-2002-3-7-research0034.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701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163</Words>
  <Application>Microsoft Office PowerPoint</Application>
  <PresentationFormat>Format A4 (210 x 297 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Justine Foucher</dc:creator>
  <cp:lastModifiedBy>Justine Foucher</cp:lastModifiedBy>
  <cp:revision>13</cp:revision>
  <dcterms:created xsi:type="dcterms:W3CDTF">2020-05-12T08:01:17Z</dcterms:created>
  <dcterms:modified xsi:type="dcterms:W3CDTF">2020-06-18T17:33:55Z</dcterms:modified>
</cp:coreProperties>
</file>