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1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41"/>
    <p:restoredTop sz="95964"/>
  </p:normalViewPr>
  <p:slideViewPr>
    <p:cSldViewPr snapToGrid="0" snapToObjects="1">
      <p:cViewPr varScale="1">
        <p:scale>
          <a:sx n="128" d="100"/>
          <a:sy n="128" d="100"/>
        </p:scale>
        <p:origin x="1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07F4-D48E-7547-BF05-991EDAB4ADA7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F87D-6114-F842-B915-20DE74F23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49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07F4-D48E-7547-BF05-991EDAB4ADA7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F87D-6114-F842-B915-20DE74F23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38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07F4-D48E-7547-BF05-991EDAB4ADA7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F87D-6114-F842-B915-20DE74F23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05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07F4-D48E-7547-BF05-991EDAB4ADA7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F87D-6114-F842-B915-20DE74F23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2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07F4-D48E-7547-BF05-991EDAB4ADA7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F87D-6114-F842-B915-20DE74F23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47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07F4-D48E-7547-BF05-991EDAB4ADA7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F87D-6114-F842-B915-20DE74F23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19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07F4-D48E-7547-BF05-991EDAB4ADA7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F87D-6114-F842-B915-20DE74F23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25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07F4-D48E-7547-BF05-991EDAB4ADA7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F87D-6114-F842-B915-20DE74F23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6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07F4-D48E-7547-BF05-991EDAB4ADA7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F87D-6114-F842-B915-20DE74F23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32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07F4-D48E-7547-BF05-991EDAB4ADA7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F87D-6114-F842-B915-20DE74F23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64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07F4-D48E-7547-BF05-991EDAB4ADA7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F87D-6114-F842-B915-20DE74F23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77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C07F4-D48E-7547-BF05-991EDAB4ADA7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2F87D-6114-F842-B915-20DE74F23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87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shios@affrc.go.jp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ishios@affrc.go.j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ishios@affrc.go.jp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ishios@affrc.go.jp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976DAE-9ECA-0F40-B31F-E1591FB57E40}"/>
              </a:ext>
            </a:extLst>
          </p:cNvPr>
          <p:cNvSpPr txBox="1"/>
          <p:nvPr/>
        </p:nvSpPr>
        <p:spPr>
          <a:xfrm>
            <a:off x="1238743" y="3904690"/>
            <a:ext cx="713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Helvetica" pitchFamily="2" charset="0"/>
              </a:rPr>
              <a:t>Figure S1 Plots of average linkage disequilibrium values (</a:t>
            </a:r>
            <a:r>
              <a:rPr lang="en-US" altLang="ja-JP" sz="1200" b="1" i="1" dirty="0">
                <a:latin typeface="Helvetica" pitchFamily="2" charset="0"/>
              </a:rPr>
              <a:t>r</a:t>
            </a:r>
            <a:r>
              <a:rPr lang="en-US" altLang="ja-JP" sz="1200" b="1" baseline="30000" dirty="0">
                <a:latin typeface="Helvetica" pitchFamily="2" charset="0"/>
              </a:rPr>
              <a:t>2</a:t>
            </a:r>
            <a:r>
              <a:rPr lang="en-US" altLang="ja-JP" sz="1200" b="1" dirty="0">
                <a:latin typeface="Helvetica" pitchFamily="2" charset="0"/>
              </a:rPr>
              <a:t>) against physical distances in increments of 10 kb. </a:t>
            </a:r>
            <a:r>
              <a:rPr lang="en-US" altLang="ja-JP" sz="1200" dirty="0">
                <a:latin typeface="Helvetica" pitchFamily="2" charset="0"/>
              </a:rPr>
              <a:t>Gray curves show local polynomial fits obtained using kernel smoothing regression. Dotted lines indicate the genetic distance at which </a:t>
            </a:r>
            <a:r>
              <a:rPr lang="en-US" altLang="ja-JP" sz="1200" i="1" dirty="0">
                <a:latin typeface="Helvetica" pitchFamily="2" charset="0"/>
              </a:rPr>
              <a:t>r</a:t>
            </a:r>
            <a:r>
              <a:rPr lang="en-US" altLang="ja-JP" sz="1200" baseline="30000" dirty="0">
                <a:latin typeface="Helvetica" pitchFamily="2" charset="0"/>
              </a:rPr>
              <a:t>2</a:t>
            </a:r>
            <a:r>
              <a:rPr lang="en-US" altLang="ja-JP" sz="1200" dirty="0">
                <a:latin typeface="Helvetica" pitchFamily="2" charset="0"/>
              </a:rPr>
              <a:t> fell below 0.2</a:t>
            </a:r>
            <a:endParaRPr lang="ja-JP" altLang="ja-JP" sz="1200">
              <a:latin typeface="Helvetica" pitchFamily="2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ACF6A6-0F4A-0D46-A180-23F5A08CB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67" y="133232"/>
            <a:ext cx="6036068" cy="378278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E706A5-4C09-D44B-82A8-715A386DB11B}"/>
              </a:ext>
            </a:extLst>
          </p:cNvPr>
          <p:cNvSpPr txBox="1"/>
          <p:nvPr/>
        </p:nvSpPr>
        <p:spPr>
          <a:xfrm>
            <a:off x="-1112704" y="4043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E632E2-3E26-3C44-BC28-4788DA9EDF2F}"/>
              </a:ext>
            </a:extLst>
          </p:cNvPr>
          <p:cNvSpPr txBox="1"/>
          <p:nvPr/>
        </p:nvSpPr>
        <p:spPr>
          <a:xfrm>
            <a:off x="398485" y="5211705"/>
            <a:ext cx="8347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800" b="1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Title: 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Genome-wide association study of individual sugar content and sugar conversion in fruit of Japanese pear (Pyrus spp.)</a:t>
            </a:r>
          </a:p>
          <a:p>
            <a:pPr>
              <a:spcAft>
                <a:spcPts val="0"/>
              </a:spcAft>
            </a:pPr>
            <a:r>
              <a:rPr lang="en-US" altLang="ja-JP" sz="800" b="1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Authors: 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Sogo Nishio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*, Takeshi Hayash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i2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Kenta Shirasawa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Toshihiro Saito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Shingo Terakami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Norio Takada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Yukie Takeuchi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Shigeki Moriya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&amp; Akihiko Itai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</a:p>
          <a:p>
            <a:pPr>
              <a:spcAft>
                <a:spcPts val="0"/>
              </a:spcAft>
            </a:pPr>
            <a:r>
              <a:rPr lang="en-US" altLang="ja-JP" sz="800" b="1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Authors’ addresses: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Institute of Fruit Tree and Tea Science, NARO, 2-1 Fujimoto, Tsukuba, Ibaraki, Japan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Research Center for Agricultural Information Technology, NARO 3-1-1 </a:t>
            </a:r>
            <a:r>
              <a:rPr lang="en-US" altLang="ja-JP" sz="800" kern="100" dirty="0" err="1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Kannondai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Tsukuba, Ibaraki 305-8666, Japan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Kazusa DNA Research Institute, 2-6-7 </a:t>
            </a:r>
            <a:r>
              <a:rPr lang="en-US" altLang="ja-JP" sz="800" kern="100" dirty="0" err="1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Kazusa-Kamatari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Kisarazu, Chiba 292-0818, Japan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Apple Research Station, Institute of Fruit Tree Science, NARO, Morioka, Iwate 020-0123, Japan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Graduate School of Life and Environmental Sciences, Kyoto Prefectural University, 74 </a:t>
            </a:r>
            <a:r>
              <a:rPr lang="en-US" altLang="ja-JP" sz="800" kern="100" dirty="0" err="1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Kitainayazuma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Seika, Kyoto 619-0244, Japan</a:t>
            </a:r>
          </a:p>
          <a:p>
            <a:pPr>
              <a:spcAft>
                <a:spcPts val="0"/>
              </a:spcAft>
            </a:pPr>
            <a:r>
              <a:rPr lang="en-US" altLang="ja-JP" sz="800" b="1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*Corresponding author: 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Sogo </a:t>
            </a:r>
            <a:r>
              <a:rPr lang="en-US" altLang="ja-JP" sz="800" kern="100" dirty="0" err="1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Nishio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Institute of Fruit Tree and Tea Science, NARO, 2-1 Fujimoto, Tsukuba, Ibaraki 305-8605, Japan; Tel: +81-88-656-9310 </a:t>
            </a:r>
            <a:r>
              <a:rPr lang="en-US" altLang="ja-JP" sz="800" b="1" kern="100" dirty="0">
                <a:solidFill>
                  <a:srgbClr val="006699"/>
                </a:solidFill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nishios@affrc.go.jp</a:t>
            </a:r>
            <a:endParaRPr lang="en-US" altLang="ja-JP" sz="800" b="1" kern="100" dirty="0">
              <a:solidFill>
                <a:srgbClr val="006699"/>
              </a:solidFill>
              <a:latin typeface="Helvetica" pitchFamily="2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6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65BEE60-155E-4B45-B2EF-A12957D00980}"/>
              </a:ext>
            </a:extLst>
          </p:cNvPr>
          <p:cNvSpPr txBox="1"/>
          <p:nvPr/>
        </p:nvSpPr>
        <p:spPr>
          <a:xfrm>
            <a:off x="2824633" y="1426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elvetica" pitchFamily="2" charset="0"/>
              </a:rPr>
              <a:t>MLM</a:t>
            </a:r>
            <a:endParaRPr kumimoji="1" lang="ja-JP" altLang="en-US" sz="1400">
              <a:latin typeface="Helvetica" pitchFamily="2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3F6D651-5C83-FB4C-B77E-7295042D1F75}"/>
              </a:ext>
            </a:extLst>
          </p:cNvPr>
          <p:cNvSpPr txBox="1"/>
          <p:nvPr/>
        </p:nvSpPr>
        <p:spPr>
          <a:xfrm>
            <a:off x="5989876" y="24907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latin typeface="Helvetica" pitchFamily="2" charset="0"/>
              </a:rPr>
              <a:t>vBayesB</a:t>
            </a:r>
            <a:endParaRPr kumimoji="1" lang="ja-JP" altLang="en-US" sz="1400">
              <a:latin typeface="Helvetica" pitchFamily="2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36E99A-FE67-3640-9783-8186EFD07A06}"/>
              </a:ext>
            </a:extLst>
          </p:cNvPr>
          <p:cNvSpPr txBox="1"/>
          <p:nvPr/>
        </p:nvSpPr>
        <p:spPr>
          <a:xfrm>
            <a:off x="216451" y="4877849"/>
            <a:ext cx="9074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Helvetica" pitchFamily="2" charset="0"/>
              </a:rPr>
              <a:t>Figure S2 </a:t>
            </a:r>
            <a:r>
              <a:rPr lang="en-US" altLang="ja-JP" sz="1200" dirty="0">
                <a:latin typeface="Helvetica" pitchFamily="2" charset="0"/>
              </a:rPr>
              <a:t>Summary of the result of genome-wide association studies using two different models. </a:t>
            </a:r>
            <a:r>
              <a:rPr lang="en-US" altLang="ja-JP" sz="1200" b="1" dirty="0">
                <a:latin typeface="Helvetica" pitchFamily="2" charset="0"/>
              </a:rPr>
              <a:t>a</a:t>
            </a:r>
            <a:r>
              <a:rPr lang="en-US" altLang="ja-JP" sz="1200" dirty="0">
                <a:latin typeface="Helvetica" pitchFamily="2" charset="0"/>
              </a:rPr>
              <a:t> Manhattan plots of −log10(p) values based on a MLM for 10 fruit traits. Red lines indicate a false discovery rate of 0.05. Chromosome location information is based on GDDH13 Version 1.1. The fictive chromosome 0 contains all unassigned scaffolds. </a:t>
            </a:r>
            <a:r>
              <a:rPr lang="en-US" altLang="ja-JP" sz="1200" b="1" dirty="0">
                <a:latin typeface="Helvetica" pitchFamily="2" charset="0"/>
              </a:rPr>
              <a:t>b</a:t>
            </a:r>
            <a:r>
              <a:rPr lang="en-US" altLang="ja-JP" sz="1200" dirty="0">
                <a:latin typeface="Helvetica" pitchFamily="2" charset="0"/>
              </a:rPr>
              <a:t> Posterior probability of having a QTL based on </a:t>
            </a:r>
            <a:r>
              <a:rPr lang="en-US" altLang="ja-JP" sz="1200" dirty="0" err="1">
                <a:latin typeface="Helvetica" pitchFamily="2" charset="0"/>
              </a:rPr>
              <a:t>vBayesB</a:t>
            </a:r>
            <a:r>
              <a:rPr lang="en-US" altLang="ja-JP" sz="1200" dirty="0">
                <a:latin typeface="Helvetica" pitchFamily="2" charset="0"/>
              </a:rPr>
              <a:t>, estimated for 10 fruit traits</a:t>
            </a:r>
            <a:endParaRPr lang="ja-JP" altLang="ja-JP" sz="1200">
              <a:latin typeface="Helvetica" pitchFamily="2" charset="0"/>
            </a:endParaRPr>
          </a:p>
          <a:p>
            <a:endParaRPr kumimoji="1" lang="ja-JP" altLang="en-US" sz="1200">
              <a:latin typeface="Helvetica" pitchFamily="2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268E6B-E1F0-464B-8869-0B01FCC0E718}"/>
              </a:ext>
            </a:extLst>
          </p:cNvPr>
          <p:cNvSpPr txBox="1"/>
          <p:nvPr/>
        </p:nvSpPr>
        <p:spPr>
          <a:xfrm>
            <a:off x="1477813" y="3916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elvetica" pitchFamily="2" charset="0"/>
              </a:rPr>
              <a:t>(a)</a:t>
            </a:r>
            <a:endParaRPr kumimoji="1" lang="ja-JP" altLang="en-US" sz="1400">
              <a:latin typeface="Helvetica" pitchFamily="2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252426-0D8C-0343-9A91-15F323FC9F23}"/>
              </a:ext>
            </a:extLst>
          </p:cNvPr>
          <p:cNvSpPr txBox="1"/>
          <p:nvPr/>
        </p:nvSpPr>
        <p:spPr>
          <a:xfrm>
            <a:off x="4753664" y="17948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Helvetica" pitchFamily="2" charset="0"/>
              </a:rPr>
              <a:t>(b)</a:t>
            </a:r>
            <a:endParaRPr kumimoji="1" lang="ja-JP" altLang="en-US" sz="1400">
              <a:latin typeface="Helvetica" pitchFamily="2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8CDB28C-1D93-AA48-8475-FB9B0CBB8EB9}"/>
              </a:ext>
            </a:extLst>
          </p:cNvPr>
          <p:cNvGrpSpPr/>
          <p:nvPr/>
        </p:nvGrpSpPr>
        <p:grpSpPr>
          <a:xfrm>
            <a:off x="1601119" y="315764"/>
            <a:ext cx="6305090" cy="4604110"/>
            <a:chOff x="1112818" y="733203"/>
            <a:chExt cx="7199976" cy="5188845"/>
          </a:xfrm>
        </p:grpSpPr>
        <p:pic>
          <p:nvPicPr>
            <p:cNvPr id="10" name="図 9" descr="ゲーム画面のスクリーンショット&#10;&#10;低い精度で自動的に生成された説明">
              <a:extLst>
                <a:ext uri="{FF2B5EF4-FFF2-40B4-BE49-F238E27FC236}">
                  <a16:creationId xmlns:a16="http://schemas.microsoft.com/office/drawing/2014/main" id="{6ACE0CD5-AC7F-E24C-A5D2-D8097A895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2818" y="733203"/>
              <a:ext cx="3459182" cy="5188774"/>
            </a:xfrm>
            <a:prstGeom prst="rect">
              <a:avLst/>
            </a:prstGeom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F2196490-F1E5-1D48-8ECE-CC76F7BF0599}"/>
                </a:ext>
              </a:extLst>
            </p:cNvPr>
            <p:cNvCxnSpPr>
              <a:cxnSpLocks/>
            </p:cNvCxnSpPr>
            <p:nvPr/>
          </p:nvCxnSpPr>
          <p:spPr>
            <a:xfrm>
              <a:off x="1327380" y="1240219"/>
              <a:ext cx="137377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4F9AB9F5-5D5E-E144-95F7-669CB66C10B7}"/>
                </a:ext>
              </a:extLst>
            </p:cNvPr>
            <p:cNvCxnSpPr>
              <a:cxnSpLocks/>
            </p:cNvCxnSpPr>
            <p:nvPr/>
          </p:nvCxnSpPr>
          <p:spPr>
            <a:xfrm>
              <a:off x="3066842" y="1213941"/>
              <a:ext cx="137377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1B39AB3A-628D-6B49-9E61-5F053DDEF95E}"/>
                </a:ext>
              </a:extLst>
            </p:cNvPr>
            <p:cNvCxnSpPr>
              <a:cxnSpLocks/>
            </p:cNvCxnSpPr>
            <p:nvPr/>
          </p:nvCxnSpPr>
          <p:spPr>
            <a:xfrm>
              <a:off x="1337890" y="2438396"/>
              <a:ext cx="137377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4F441D19-62B5-974B-B5DE-38E2F2A85065}"/>
                </a:ext>
              </a:extLst>
            </p:cNvPr>
            <p:cNvCxnSpPr>
              <a:cxnSpLocks/>
            </p:cNvCxnSpPr>
            <p:nvPr/>
          </p:nvCxnSpPr>
          <p:spPr>
            <a:xfrm>
              <a:off x="3066842" y="3407980"/>
              <a:ext cx="137377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73C43EB3-7C18-E44C-8FFF-5B1576E52C40}"/>
                </a:ext>
              </a:extLst>
            </p:cNvPr>
            <p:cNvCxnSpPr>
              <a:cxnSpLocks/>
            </p:cNvCxnSpPr>
            <p:nvPr/>
          </p:nvCxnSpPr>
          <p:spPr>
            <a:xfrm>
              <a:off x="3066842" y="5517927"/>
              <a:ext cx="137377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" name="図 4" descr="ダイアグラム が含まれている画像&#10;&#10;自動的に生成された説明">
              <a:extLst>
                <a:ext uri="{FF2B5EF4-FFF2-40B4-BE49-F238E27FC236}">
                  <a16:creationId xmlns:a16="http://schemas.microsoft.com/office/drawing/2014/main" id="{AB103A92-F72F-D04E-93BA-5A35E0DBF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3612" y="733275"/>
              <a:ext cx="3459182" cy="5188773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6EE3E51-6708-A040-933F-D286A56D2115}"/>
              </a:ext>
            </a:extLst>
          </p:cNvPr>
          <p:cNvSpPr txBox="1"/>
          <p:nvPr/>
        </p:nvSpPr>
        <p:spPr>
          <a:xfrm>
            <a:off x="216451" y="5647819"/>
            <a:ext cx="8347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800" b="1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Title: 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Genome-wide association study of individual sugar content and sugar conversion in fruit of Japanese pear (Pyrus spp.)</a:t>
            </a:r>
          </a:p>
          <a:p>
            <a:pPr>
              <a:spcAft>
                <a:spcPts val="0"/>
              </a:spcAft>
            </a:pPr>
            <a:r>
              <a:rPr lang="en-US" altLang="ja-JP" sz="800" b="1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Authors: 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Sogo Nishio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*, Takeshi Hayash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i2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Kenta Shirasawa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Toshihiro Saito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Shingo Terakami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Norio Takada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Yukie Takeuchi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Shigeki Moriya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&amp; Akihiko Itai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</a:p>
          <a:p>
            <a:pPr>
              <a:spcAft>
                <a:spcPts val="0"/>
              </a:spcAft>
            </a:pPr>
            <a:r>
              <a:rPr lang="en-US" altLang="ja-JP" sz="800" b="1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Authors’ addresses: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Institute of Fruit Tree and Tea Science, NARO, 2-1 Fujimoto, Tsukuba, Ibaraki, Japan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Research Center for Agricultural Information Technology, NARO 3-1-1 </a:t>
            </a:r>
            <a:r>
              <a:rPr lang="en-US" altLang="ja-JP" sz="800" kern="100" dirty="0" err="1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Kannondai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Tsukuba, Ibaraki 305-8666, Japan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Kazusa DNA Research Institute, 2-6-7 </a:t>
            </a:r>
            <a:r>
              <a:rPr lang="en-US" altLang="ja-JP" sz="800" kern="100" dirty="0" err="1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Kazusa-Kamatari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Kisarazu, Chiba 292-0818, Japan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Apple Research Station, Institute of Fruit Tree Science, NARO, Morioka, Iwate 020-0123, Japan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Graduate School of Life and Environmental Sciences, Kyoto Prefectural University, 74 </a:t>
            </a:r>
            <a:r>
              <a:rPr lang="en-US" altLang="ja-JP" sz="800" kern="100" dirty="0" err="1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Kitainayazuma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Seika, Kyoto 619-0244, Japan</a:t>
            </a:r>
          </a:p>
          <a:p>
            <a:pPr>
              <a:spcAft>
                <a:spcPts val="0"/>
              </a:spcAft>
            </a:pPr>
            <a:r>
              <a:rPr lang="en-US" altLang="ja-JP" sz="800" b="1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*Corresponding author: 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Sogo </a:t>
            </a:r>
            <a:r>
              <a:rPr lang="en-US" altLang="ja-JP" sz="800" kern="100" dirty="0" err="1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Nishio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Institute of Fruit Tree and Tea Science, NARO, 2-1 Fujimoto, Tsukuba, Ibaraki 305-8605, Japan; Tel: +81-88-656-9310 </a:t>
            </a:r>
            <a:r>
              <a:rPr lang="en-US" altLang="ja-JP" sz="800" b="1" kern="100" dirty="0">
                <a:solidFill>
                  <a:srgbClr val="006699"/>
                </a:solidFill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nishios@affrc.go.jp</a:t>
            </a:r>
            <a:endParaRPr lang="en-US" altLang="ja-JP" sz="800" b="1" kern="100" dirty="0">
              <a:solidFill>
                <a:srgbClr val="006699"/>
              </a:solidFill>
              <a:latin typeface="Helvetica" pitchFamily="2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3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63FB94-1F2E-2342-8550-AF584F342542}"/>
              </a:ext>
            </a:extLst>
          </p:cNvPr>
          <p:cNvSpPr txBox="1"/>
          <p:nvPr/>
        </p:nvSpPr>
        <p:spPr>
          <a:xfrm>
            <a:off x="264212" y="4395598"/>
            <a:ext cx="88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Helvetica" pitchFamily="2" charset="0"/>
              </a:rPr>
              <a:t>Figure S3 Average value and distribution of individual sugar contents for each genotype of three SNPs for 1218 individuals.</a:t>
            </a:r>
            <a:r>
              <a:rPr lang="en-US" altLang="ja-JP" sz="1200" dirty="0">
                <a:latin typeface="Helvetica" pitchFamily="2" charset="0"/>
              </a:rPr>
              <a:t> Error bars show 95% confidence intervals</a:t>
            </a:r>
            <a:endParaRPr lang="ja-JP" altLang="ja-JP" sz="1200">
              <a:latin typeface="Helvetica" pitchFamily="2" charset="0"/>
            </a:endParaRPr>
          </a:p>
          <a:p>
            <a:endParaRPr kumimoji="1" lang="ja-JP" altLang="en-US" sz="1200">
              <a:latin typeface="Helvetica" pitchFamily="2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EEAA44B-50A6-FA4E-90E5-94E2C3A5C7B9}"/>
              </a:ext>
            </a:extLst>
          </p:cNvPr>
          <p:cNvGrpSpPr/>
          <p:nvPr/>
        </p:nvGrpSpPr>
        <p:grpSpPr>
          <a:xfrm>
            <a:off x="894521" y="123111"/>
            <a:ext cx="7354957" cy="3852541"/>
            <a:chOff x="914400" y="1137581"/>
            <a:chExt cx="7751991" cy="453622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41759875-FA12-FB42-B3C9-06220EFF1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3670" y="1137581"/>
              <a:ext cx="7632721" cy="4536224"/>
            </a:xfrm>
            <a:prstGeom prst="rect">
              <a:avLst/>
            </a:prstGeom>
          </p:spPr>
        </p:pic>
        <p:sp>
          <p:nvSpPr>
            <p:cNvPr id="16" name="角丸四角形 15">
              <a:extLst>
                <a:ext uri="{FF2B5EF4-FFF2-40B4-BE49-F238E27FC236}">
                  <a16:creationId xmlns:a16="http://schemas.microsoft.com/office/drawing/2014/main" id="{4FCB0E9E-2790-9C47-BF4F-3EE14D0B404B}"/>
                </a:ext>
              </a:extLst>
            </p:cNvPr>
            <p:cNvSpPr/>
            <p:nvPr/>
          </p:nvSpPr>
          <p:spPr>
            <a:xfrm>
              <a:off x="914400" y="1162897"/>
              <a:ext cx="7751991" cy="146025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elvetica" pitchFamily="2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D4ECC55D-34B2-684C-922D-191B747A7365}"/>
                </a:ext>
              </a:extLst>
            </p:cNvPr>
            <p:cNvSpPr txBox="1"/>
            <p:nvPr/>
          </p:nvSpPr>
          <p:spPr>
            <a:xfrm>
              <a:off x="1628130" y="1144998"/>
              <a:ext cx="683551" cy="28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Helvetica" pitchFamily="2" charset="0"/>
                </a:rPr>
                <a:t>SUC</a:t>
              </a:r>
              <a:endParaRPr kumimoji="1" lang="ja-JP" altLang="en-US" sz="1000">
                <a:latin typeface="Helvetica" pitchFamily="2" charset="0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A06A4B1-04E6-044F-9154-34075BF4DD82}"/>
                </a:ext>
              </a:extLst>
            </p:cNvPr>
            <p:cNvSpPr txBox="1"/>
            <p:nvPr/>
          </p:nvSpPr>
          <p:spPr>
            <a:xfrm>
              <a:off x="3157993" y="1144998"/>
              <a:ext cx="542213" cy="28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Helvetica" pitchFamily="2" charset="0"/>
                </a:rPr>
                <a:t>FRU</a:t>
              </a:r>
              <a:endParaRPr kumimoji="1" lang="ja-JP" altLang="en-US" sz="1000">
                <a:latin typeface="Helvetica" pitchFamily="2" charset="0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83DB373-7602-234A-9F02-7F944DA1BCDB}"/>
                </a:ext>
              </a:extLst>
            </p:cNvPr>
            <p:cNvSpPr txBox="1"/>
            <p:nvPr/>
          </p:nvSpPr>
          <p:spPr>
            <a:xfrm>
              <a:off x="4665661" y="1144997"/>
              <a:ext cx="541205" cy="28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Helvetica" pitchFamily="2" charset="0"/>
                </a:rPr>
                <a:t>GLU</a:t>
              </a:r>
              <a:endParaRPr kumimoji="1" lang="ja-JP" altLang="en-US" sz="1000">
                <a:latin typeface="Helvetica" pitchFamily="2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9D09B4D-A84D-9642-AF53-DD57D5BC6FA0}"/>
                </a:ext>
              </a:extLst>
            </p:cNvPr>
            <p:cNvSpPr txBox="1"/>
            <p:nvPr/>
          </p:nvSpPr>
          <p:spPr>
            <a:xfrm>
              <a:off x="6206834" y="1144995"/>
              <a:ext cx="612266" cy="28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Helvetica" pitchFamily="2" charset="0"/>
                </a:rPr>
                <a:t>SOR</a:t>
              </a:r>
              <a:endParaRPr kumimoji="1" lang="ja-JP" altLang="en-US" sz="1000">
                <a:latin typeface="Helvetica" pitchFamily="2" charset="0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C56764D-5A33-E94A-9250-19B4C14C7375}"/>
                </a:ext>
              </a:extLst>
            </p:cNvPr>
            <p:cNvSpPr txBox="1"/>
            <p:nvPr/>
          </p:nvSpPr>
          <p:spPr>
            <a:xfrm>
              <a:off x="7726814" y="1144994"/>
              <a:ext cx="612266" cy="28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Helvetica" pitchFamily="2" charset="0"/>
                </a:rPr>
                <a:t>TSC</a:t>
              </a:r>
              <a:endParaRPr kumimoji="1" lang="ja-JP" altLang="en-US" sz="1000">
                <a:latin typeface="Helvetica" pitchFamily="2" charset="0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92EEAB86-661B-A14A-9BD7-EED159EBCF3E}"/>
                </a:ext>
              </a:extLst>
            </p:cNvPr>
            <p:cNvSpPr txBox="1"/>
            <p:nvPr/>
          </p:nvSpPr>
          <p:spPr>
            <a:xfrm>
              <a:off x="1607299" y="2659180"/>
              <a:ext cx="550827" cy="28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Helvetica" pitchFamily="2" charset="0"/>
                </a:rPr>
                <a:t>SUC</a:t>
              </a:r>
              <a:endParaRPr kumimoji="1" lang="ja-JP" altLang="en-US" sz="1000">
                <a:latin typeface="Helvetica" pitchFamily="2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32EC22A-5B31-C849-ABCE-FCFF8DB51D15}"/>
                </a:ext>
              </a:extLst>
            </p:cNvPr>
            <p:cNvSpPr txBox="1"/>
            <p:nvPr/>
          </p:nvSpPr>
          <p:spPr>
            <a:xfrm>
              <a:off x="3137163" y="2659180"/>
              <a:ext cx="563043" cy="28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Helvetica" pitchFamily="2" charset="0"/>
                </a:rPr>
                <a:t>FRU</a:t>
              </a:r>
              <a:endParaRPr kumimoji="1" lang="ja-JP" altLang="en-US" sz="1000">
                <a:latin typeface="Helvetica" pitchFamily="2" charset="0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9BE13562-3B27-044E-8454-3B7274A812EA}"/>
                </a:ext>
              </a:extLst>
            </p:cNvPr>
            <p:cNvSpPr txBox="1"/>
            <p:nvPr/>
          </p:nvSpPr>
          <p:spPr>
            <a:xfrm>
              <a:off x="4644832" y="2659179"/>
              <a:ext cx="562036" cy="28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Helvetica" pitchFamily="2" charset="0"/>
                </a:rPr>
                <a:t>GLU</a:t>
              </a:r>
              <a:endParaRPr kumimoji="1" lang="ja-JP" altLang="en-US" sz="1000">
                <a:latin typeface="Helvetica" pitchFamily="2" charset="0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7BB15BF7-CAAD-C342-BA00-81F821BCD2AD}"/>
                </a:ext>
              </a:extLst>
            </p:cNvPr>
            <p:cNvSpPr txBox="1"/>
            <p:nvPr/>
          </p:nvSpPr>
          <p:spPr>
            <a:xfrm>
              <a:off x="6186004" y="2659177"/>
              <a:ext cx="522571" cy="28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Helvetica" pitchFamily="2" charset="0"/>
                </a:rPr>
                <a:t>SOR</a:t>
              </a:r>
              <a:endParaRPr kumimoji="1" lang="ja-JP" altLang="en-US" sz="1000">
                <a:latin typeface="Helvetica" pitchFamily="2" charset="0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DD9DB984-64FE-9E44-9E02-3303EC30030D}"/>
                </a:ext>
              </a:extLst>
            </p:cNvPr>
            <p:cNvSpPr txBox="1"/>
            <p:nvPr/>
          </p:nvSpPr>
          <p:spPr>
            <a:xfrm>
              <a:off x="7705983" y="2659176"/>
              <a:ext cx="535816" cy="28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Helvetica" pitchFamily="2" charset="0"/>
                </a:rPr>
                <a:t>TSC</a:t>
              </a:r>
              <a:endParaRPr kumimoji="1" lang="ja-JP" altLang="en-US" sz="1000">
                <a:latin typeface="Helvetica" pitchFamily="2" charset="0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29151B73-0CD9-7845-B55F-A9EE791803FD}"/>
                </a:ext>
              </a:extLst>
            </p:cNvPr>
            <p:cNvSpPr txBox="1"/>
            <p:nvPr/>
          </p:nvSpPr>
          <p:spPr>
            <a:xfrm>
              <a:off x="1607299" y="4173362"/>
              <a:ext cx="639143" cy="28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Helvetica" pitchFamily="2" charset="0"/>
                </a:rPr>
                <a:t>SUC</a:t>
              </a:r>
              <a:endParaRPr kumimoji="1" lang="ja-JP" altLang="en-US" sz="1000">
                <a:latin typeface="Helvetica" pitchFamily="2" charset="0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A50320FC-0398-8A45-A126-5D38E8298F05}"/>
                </a:ext>
              </a:extLst>
            </p:cNvPr>
            <p:cNvSpPr txBox="1"/>
            <p:nvPr/>
          </p:nvSpPr>
          <p:spPr>
            <a:xfrm>
              <a:off x="3137163" y="4173361"/>
              <a:ext cx="660953" cy="28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Helvetica" pitchFamily="2" charset="0"/>
                </a:rPr>
                <a:t>FRU</a:t>
              </a:r>
              <a:endParaRPr kumimoji="1" lang="ja-JP" altLang="en-US" sz="1000">
                <a:latin typeface="Helvetica" pitchFamily="2" charset="0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3CEA765C-28CF-5F49-A9A5-6B1A73A40C89}"/>
                </a:ext>
              </a:extLst>
            </p:cNvPr>
            <p:cNvSpPr txBox="1"/>
            <p:nvPr/>
          </p:nvSpPr>
          <p:spPr>
            <a:xfrm>
              <a:off x="4644832" y="4173361"/>
              <a:ext cx="562036" cy="28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Helvetica" pitchFamily="2" charset="0"/>
                </a:rPr>
                <a:t>GLU</a:t>
              </a:r>
              <a:endParaRPr kumimoji="1" lang="ja-JP" altLang="en-US" sz="1000">
                <a:latin typeface="Helvetica" pitchFamily="2" charset="0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91C13B04-7F3F-8240-BD5C-2BABE5DE2FB0}"/>
                </a:ext>
              </a:extLst>
            </p:cNvPr>
            <p:cNvSpPr txBox="1"/>
            <p:nvPr/>
          </p:nvSpPr>
          <p:spPr>
            <a:xfrm>
              <a:off x="6186004" y="4173359"/>
              <a:ext cx="522571" cy="28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Helvetica" pitchFamily="2" charset="0"/>
                </a:rPr>
                <a:t>SOR</a:t>
              </a:r>
              <a:endParaRPr kumimoji="1" lang="ja-JP" altLang="en-US" sz="1000">
                <a:latin typeface="Helvetica" pitchFamily="2" charset="0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4EDABBCB-5A2C-3542-A845-F266A27F97F1}"/>
                </a:ext>
              </a:extLst>
            </p:cNvPr>
            <p:cNvSpPr txBox="1"/>
            <p:nvPr/>
          </p:nvSpPr>
          <p:spPr>
            <a:xfrm>
              <a:off x="7705983" y="4173358"/>
              <a:ext cx="535816" cy="28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Helvetica" pitchFamily="2" charset="0"/>
                </a:rPr>
                <a:t>TSC</a:t>
              </a:r>
              <a:endParaRPr kumimoji="1" lang="ja-JP" altLang="en-US" sz="1000">
                <a:latin typeface="Helvetica" pitchFamily="2" charset="0"/>
              </a:endParaRPr>
            </a:p>
          </p:txBody>
        </p:sp>
        <p:sp>
          <p:nvSpPr>
            <p:cNvPr id="59" name="角丸四角形 58">
              <a:extLst>
                <a:ext uri="{FF2B5EF4-FFF2-40B4-BE49-F238E27FC236}">
                  <a16:creationId xmlns:a16="http://schemas.microsoft.com/office/drawing/2014/main" id="{6767B2BC-D1F9-0246-9DCA-27C79A2DD712}"/>
                </a:ext>
              </a:extLst>
            </p:cNvPr>
            <p:cNvSpPr/>
            <p:nvPr/>
          </p:nvSpPr>
          <p:spPr>
            <a:xfrm>
              <a:off x="914400" y="2688226"/>
              <a:ext cx="7751991" cy="146025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elvetica" pitchFamily="2" charset="0"/>
              </a:endParaRPr>
            </a:p>
          </p:txBody>
        </p:sp>
        <p:sp>
          <p:nvSpPr>
            <p:cNvPr id="60" name="角丸四角形 59">
              <a:extLst>
                <a:ext uri="{FF2B5EF4-FFF2-40B4-BE49-F238E27FC236}">
                  <a16:creationId xmlns:a16="http://schemas.microsoft.com/office/drawing/2014/main" id="{18CEE792-A67A-5A42-B71B-E60FBF52592F}"/>
                </a:ext>
              </a:extLst>
            </p:cNvPr>
            <p:cNvSpPr/>
            <p:nvPr/>
          </p:nvSpPr>
          <p:spPr>
            <a:xfrm>
              <a:off x="914400" y="4213555"/>
              <a:ext cx="7751991" cy="146025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elvetica" pitchFamily="2" charset="0"/>
              </a:endParaRPr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066DD3C-ECC5-A944-A3D9-358FCE442818}"/>
              </a:ext>
            </a:extLst>
          </p:cNvPr>
          <p:cNvSpPr txBox="1"/>
          <p:nvPr/>
        </p:nvSpPr>
        <p:spPr>
          <a:xfrm>
            <a:off x="260376" y="5296669"/>
            <a:ext cx="84031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800" b="1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Title: 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Genome-wide association study of individual sugar content and sugar conversion in fruit of Japanese pear (Pyrus spp.)</a:t>
            </a:r>
          </a:p>
          <a:p>
            <a:pPr>
              <a:spcAft>
                <a:spcPts val="0"/>
              </a:spcAft>
            </a:pPr>
            <a:r>
              <a:rPr lang="en-US" altLang="ja-JP" sz="800" b="1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Authors: 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Sogo Nishio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*, Takeshi Hayash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i2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Kenta Shirasawa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Toshihiro Saito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Shingo Terakami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Norio Takada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Yukie Takeuchi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Shigeki Moriya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&amp; Akihiko Itai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</a:p>
          <a:p>
            <a:pPr>
              <a:spcAft>
                <a:spcPts val="0"/>
              </a:spcAft>
            </a:pPr>
            <a:r>
              <a:rPr lang="en-US" altLang="ja-JP" sz="800" b="1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Authors’ addresses: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Institute of Fruit Tree and Tea Science, NARO, 2-1 Fujimoto, Tsukuba, Ibaraki, Japan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Research Center for Agricultural Information Technology, NARO 3-1-1 </a:t>
            </a:r>
            <a:r>
              <a:rPr lang="en-US" altLang="ja-JP" sz="800" kern="100" dirty="0" err="1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Kannondai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Tsukuba, Ibaraki 305-8666, Japan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Kazusa DNA Research Institute, 2-6-7 </a:t>
            </a:r>
            <a:r>
              <a:rPr lang="en-US" altLang="ja-JP" sz="800" kern="100" dirty="0" err="1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Kazusa-Kamatari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Kisarazu, Chiba 292-0818, Japan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Apple Research Station, Institute of Fruit Tree Science, NARO, Morioka, Iwate 020-0123, Japan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Graduate School of Life and Environmental Sciences, Kyoto Prefectural University, 74 </a:t>
            </a:r>
            <a:r>
              <a:rPr lang="en-US" altLang="ja-JP" sz="800" kern="100" dirty="0" err="1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Kitainayazuma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Seika, Kyoto 619-0244, Japan</a:t>
            </a:r>
          </a:p>
          <a:p>
            <a:pPr>
              <a:spcAft>
                <a:spcPts val="0"/>
              </a:spcAft>
            </a:pPr>
            <a:r>
              <a:rPr lang="en-US" altLang="ja-JP" sz="800" b="1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*Corresponding author: 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Sogo </a:t>
            </a:r>
            <a:r>
              <a:rPr lang="en-US" altLang="ja-JP" sz="800" kern="100" dirty="0" err="1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Nishio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Institute of Fruit Tree and Tea Science, NARO, 2-1 Fujimoto, Tsukuba, Ibaraki 305-8605, Japan; Tel: +81-88-656-9310 </a:t>
            </a:r>
            <a:r>
              <a:rPr lang="en-US" altLang="ja-JP" sz="800" b="1" kern="100" dirty="0">
                <a:solidFill>
                  <a:srgbClr val="006699"/>
                </a:solidFill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nishios@affrc.go.jp</a:t>
            </a:r>
            <a:r>
              <a:rPr lang="en-US" altLang="ja-JP" sz="800" b="1" kern="100" dirty="0">
                <a:solidFill>
                  <a:srgbClr val="006699"/>
                </a:solidFill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≈</a:t>
            </a:r>
          </a:p>
        </p:txBody>
      </p:sp>
    </p:spTree>
    <p:extLst>
      <p:ext uri="{BB962C8B-B14F-4D97-AF65-F5344CB8AC3E}">
        <p14:creationId xmlns:p14="http://schemas.microsoft.com/office/powerpoint/2010/main" val="334710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A19CE2-AC5A-7A4D-A264-2A91720827F2}"/>
              </a:ext>
            </a:extLst>
          </p:cNvPr>
          <p:cNvSpPr txBox="1"/>
          <p:nvPr/>
        </p:nvSpPr>
        <p:spPr>
          <a:xfrm>
            <a:off x="0" y="4587088"/>
            <a:ext cx="9284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Helvetica" pitchFamily="2" charset="0"/>
              </a:rPr>
              <a:t>Figure S4 Heatmap showing the percentage of the phenotypic variance explained by each QTL in each population. </a:t>
            </a:r>
            <a:r>
              <a:rPr lang="en-US" altLang="ja-JP" sz="1200" dirty="0">
                <a:latin typeface="Helvetica" pitchFamily="2" charset="0"/>
              </a:rPr>
              <a:t>The percentages for the cultivar collection (designated as “Cultivar”) and for all 1218 accessions including the populations and cultivars (designated as “ALL”) are shown on the right. The prefix </a:t>
            </a:r>
            <a:r>
              <a:rPr lang="en-US" altLang="ja-JP" sz="1200" dirty="0" err="1">
                <a:latin typeface="Helvetica" pitchFamily="2" charset="0"/>
              </a:rPr>
              <a:t>rrBLUP</a:t>
            </a:r>
            <a:r>
              <a:rPr lang="en-US" altLang="ja-JP" sz="1200" dirty="0">
                <a:latin typeface="Helvetica" pitchFamily="2" charset="0"/>
              </a:rPr>
              <a:t> indicates the SNPs identified in the MLM-based GWAS analysis; </a:t>
            </a:r>
            <a:r>
              <a:rPr lang="en-US" altLang="ja-JP" sz="1200" dirty="0" err="1">
                <a:latin typeface="Helvetica" pitchFamily="2" charset="0"/>
              </a:rPr>
              <a:t>BayesB</a:t>
            </a:r>
            <a:r>
              <a:rPr lang="en-US" altLang="ja-JP" sz="1200" dirty="0">
                <a:latin typeface="Helvetica" pitchFamily="2" charset="0"/>
              </a:rPr>
              <a:t> indicates those identified in the </a:t>
            </a:r>
            <a:r>
              <a:rPr lang="en-US" altLang="ja-JP" sz="1200" dirty="0" err="1">
                <a:latin typeface="Helvetica" pitchFamily="2" charset="0"/>
              </a:rPr>
              <a:t>vBayesB</a:t>
            </a:r>
            <a:r>
              <a:rPr lang="en-US" altLang="ja-JP" sz="1200" dirty="0">
                <a:latin typeface="Helvetica" pitchFamily="2" charset="0"/>
              </a:rPr>
              <a:t>-based GWAS. A blank indicates that the population showed no segregation for the SNPs</a:t>
            </a:r>
            <a:endParaRPr lang="ja-JP" altLang="ja-JP" sz="1200">
              <a:latin typeface="Helvetica" pitchFamily="2" charset="0"/>
            </a:endParaRPr>
          </a:p>
        </p:txBody>
      </p:sp>
      <p:pic>
        <p:nvPicPr>
          <p:cNvPr id="4" name="図 3" descr="テキスト, 手紙&#10;&#10;自動的に生成された説明">
            <a:extLst>
              <a:ext uri="{FF2B5EF4-FFF2-40B4-BE49-F238E27FC236}">
                <a16:creationId xmlns:a16="http://schemas.microsoft.com/office/drawing/2014/main" id="{6AA27606-EC58-CD41-BEB1-ACEC6F72B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8" y="103416"/>
            <a:ext cx="6152322" cy="456353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4644DA-5189-8E4F-85D4-54D0EABA31B3}"/>
              </a:ext>
            </a:extLst>
          </p:cNvPr>
          <p:cNvSpPr txBox="1"/>
          <p:nvPr/>
        </p:nvSpPr>
        <p:spPr>
          <a:xfrm>
            <a:off x="0" y="5602751"/>
            <a:ext cx="84031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800" b="1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Title: 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Genome-wide association study of individual sugar content and sugar conversion in fruit of Japanese pear (Pyrus spp.)</a:t>
            </a:r>
          </a:p>
          <a:p>
            <a:pPr>
              <a:spcAft>
                <a:spcPts val="0"/>
              </a:spcAft>
            </a:pPr>
            <a:r>
              <a:rPr lang="en-US" altLang="ja-JP" sz="800" b="1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Authors: 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Sogo Nishio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*, Takeshi Hayash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i2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Kenta Shirasawa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Toshihiro Saito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Shingo Terakami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Norio Takada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Yukie Takeuchi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Shigeki Moriya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&amp; Akihiko Itai</a:t>
            </a: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</a:p>
          <a:p>
            <a:pPr>
              <a:spcAft>
                <a:spcPts val="0"/>
              </a:spcAft>
            </a:pPr>
            <a:r>
              <a:rPr lang="en-US" altLang="ja-JP" sz="800" b="1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Authors’ addresses: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Institute of Fruit Tree and Tea Science, NARO, 2-1 Fujimoto, Tsukuba, Ibaraki, Japan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Research Center for Agricultural Information Technology, NARO 3-1-1 </a:t>
            </a:r>
            <a:r>
              <a:rPr lang="en-US" altLang="ja-JP" sz="800" kern="100" dirty="0" err="1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Kannondai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Tsukuba, Ibaraki 305-8666, Japan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Kazusa DNA Research Institute, 2-6-7 </a:t>
            </a:r>
            <a:r>
              <a:rPr lang="en-US" altLang="ja-JP" sz="800" kern="100" dirty="0" err="1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Kazusa-Kamatari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Kisarazu, Chiba 292-0818, Japan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Apple Research Station, Institute of Fruit Tree Science, NARO, Morioka, Iwate 020-0123, Japan</a:t>
            </a:r>
          </a:p>
          <a:p>
            <a:pPr>
              <a:spcAft>
                <a:spcPts val="0"/>
              </a:spcAft>
            </a:pPr>
            <a:r>
              <a:rPr lang="en-US" altLang="ja-JP" sz="800" kern="100" baseline="300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Graduate School of Life and Environmental Sciences, Kyoto Prefectural University, 74 </a:t>
            </a:r>
            <a:r>
              <a:rPr lang="en-US" altLang="ja-JP" sz="800" kern="100" dirty="0" err="1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Kitainayazuma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Seika, Kyoto 619-0244, Japan</a:t>
            </a:r>
          </a:p>
          <a:p>
            <a:pPr>
              <a:spcAft>
                <a:spcPts val="0"/>
              </a:spcAft>
            </a:pPr>
            <a:r>
              <a:rPr lang="en-US" altLang="ja-JP" sz="800" b="1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*Corresponding author: 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Sogo </a:t>
            </a:r>
            <a:r>
              <a:rPr lang="en-US" altLang="ja-JP" sz="800" kern="100" dirty="0" err="1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Nishio</a:t>
            </a:r>
            <a:r>
              <a:rPr lang="en-US" altLang="ja-JP" sz="800" kern="100" dirty="0"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Institute of Fruit Tree and Tea Science, NARO, 2-1 Fujimoto, Tsukuba, Ibaraki 305-8605, Japan; Tel: +81-88-656-9310 </a:t>
            </a:r>
            <a:r>
              <a:rPr lang="en-US" altLang="ja-JP" sz="800" b="1" kern="100" dirty="0">
                <a:solidFill>
                  <a:srgbClr val="006699"/>
                </a:solidFill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nishios@affrc.go.jp</a:t>
            </a:r>
            <a:r>
              <a:rPr lang="en-US" altLang="ja-JP" sz="800" b="1" kern="100" dirty="0">
                <a:solidFill>
                  <a:srgbClr val="006699"/>
                </a:solidFill>
                <a:latin typeface="Helvetica" pitchFamily="2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≈</a:t>
            </a:r>
          </a:p>
        </p:txBody>
      </p:sp>
    </p:spTree>
    <p:extLst>
      <p:ext uri="{BB962C8B-B14F-4D97-AF65-F5344CB8AC3E}">
        <p14:creationId xmlns:p14="http://schemas.microsoft.com/office/powerpoint/2010/main" val="1802287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5254</TotalTime>
  <Words>977</Words>
  <Application>Microsoft Macintosh PowerPoint</Application>
  <PresentationFormat>画面に合わせる (4:3)</PresentationFormat>
  <Paragraphs>59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西尾　聡悟</dc:creator>
  <cp:lastModifiedBy>西尾　聡悟</cp:lastModifiedBy>
  <cp:revision>96</cp:revision>
  <dcterms:created xsi:type="dcterms:W3CDTF">2020-08-08T01:56:28Z</dcterms:created>
  <dcterms:modified xsi:type="dcterms:W3CDTF">2021-02-02T01:13:13Z</dcterms:modified>
</cp:coreProperties>
</file>