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4" r:id="rId2"/>
    <p:sldId id="256" r:id="rId3"/>
    <p:sldId id="261" r:id="rId4"/>
    <p:sldId id="26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E64F8F-8B9E-434A-B6CD-8EACF92FB10C}" v="27" dt="2022-05-25T05:53:59.4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87687"/>
  </p:normalViewPr>
  <p:slideViewPr>
    <p:cSldViewPr snapToGrid="0" snapToObjects="1">
      <p:cViewPr varScale="1">
        <p:scale>
          <a:sx n="111" d="100"/>
          <a:sy n="111" d="100"/>
        </p:scale>
        <p:origin x="2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水野 隆文" userId="4dceb1c4-512c-42aa-83f1-b6f297762711" providerId="ADAL" clId="{790E4455-5DBA-0644-BFC9-FD3B4212298A}"/>
    <pc:docChg chg="delSld">
      <pc:chgData name="水野 隆文" userId="4dceb1c4-512c-42aa-83f1-b6f297762711" providerId="ADAL" clId="{790E4455-5DBA-0644-BFC9-FD3B4212298A}" dt="2022-05-25T12:59:00.999" v="0" actId="2696"/>
      <pc:docMkLst>
        <pc:docMk/>
      </pc:docMkLst>
      <pc:sldChg chg="del">
        <pc:chgData name="水野 隆文" userId="4dceb1c4-512c-42aa-83f1-b6f297762711" providerId="ADAL" clId="{790E4455-5DBA-0644-BFC9-FD3B4212298A}" dt="2022-05-25T12:59:00.999" v="0" actId="2696"/>
        <pc:sldMkLst>
          <pc:docMk/>
          <pc:sldMk cId="2742837617" sldId="26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limental%20data%202&#38306;&#20418;&#21547;&#27700;&#29575;&#12398;&#35443;&#32048;&#35336;&#3163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var\folders\77\vy4lm8_w8xj6h00059bdwf1h0000gn\T\com.microsoft.Outlook\Outlook%20Temp\ICP&#12392;&#23550;&#24540;&#12377;&#12427;XRF&#12486;&#12441;&#12540;&#1247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var\folders\77\vy4lm8_w8xj6h00059bdwf1h0000gn\T\com.microsoft.Outlook\Outlook%20Temp\ICP&#12392;&#23550;&#24540;&#12377;&#12427;XRF&#12486;&#12441;&#12540;&#1247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12522;&#12531;&#12392;&#12452;&#12458;&#12454;&#12398;&#12456;&#12463;&#12475;&#12523;&#12486;&#12441;&#12540;&#12479;/&#12522;&#12531;&#12398;XRF&#12392;ICP&#12398;&#24179;&#22343;&#20516;&#12463;&#12441;&#12521;&#1250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12522;&#12531;&#12392;&#12452;&#12458;&#12454;&#12398;&#12456;&#12463;&#12475;&#12523;&#12486;&#12441;&#12540;&#12479;/&#12522;&#12531;&#12398;XRF&#12392;ICP&#12398;&#24179;&#22343;&#20516;&#12463;&#12441;&#12521;&#1250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7212754_o_mie-u_ac_jp/Documents/&#12452;&#12458;&#12454;&#12539;&#12522;&#12531;&#35542;&#25991;/&#35542;&#25991;&#12398;&#22259;&#12398;&#22823;&#20803;&#12487;&#12540;&#12479;/Supp%20Fig.%204%2012&#31278;&#12398;&#26893;&#29289;&#12398;SP&#30456;&#38306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02-E649-9617-220B2E4625F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D02-E649-9617-220B2E4625F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02-E649-9617-220B2E4625F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D02-E649-9617-220B2E4625F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02-E649-9617-220B2E4625F0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D02-E649-9617-220B2E4625F0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Sheet1!$Z$8:$Z$13</c:f>
                <c:numCache>
                  <c:formatCode>General</c:formatCode>
                  <c:ptCount val="6"/>
                  <c:pt idx="0">
                    <c:v>7.0701921508867392E-3</c:v>
                  </c:pt>
                  <c:pt idx="1">
                    <c:v>7.1487957117119675E-3</c:v>
                  </c:pt>
                  <c:pt idx="2">
                    <c:v>1.0765030212652649E-2</c:v>
                  </c:pt>
                  <c:pt idx="3">
                    <c:v>1.248915072836564E-2</c:v>
                  </c:pt>
                  <c:pt idx="4">
                    <c:v>9.9095101234943951E-3</c:v>
                  </c:pt>
                  <c:pt idx="5">
                    <c:v>1.1175165108761197E-2</c:v>
                  </c:pt>
                </c:numCache>
              </c:numRef>
            </c:plus>
            <c:minus>
              <c:numRef>
                <c:f>Sheet1!$Z$8:$Z$13</c:f>
                <c:numCache>
                  <c:formatCode>General</c:formatCode>
                  <c:ptCount val="6"/>
                  <c:pt idx="0">
                    <c:v>7.0701921508867392E-3</c:v>
                  </c:pt>
                  <c:pt idx="1">
                    <c:v>7.1487957117119675E-3</c:v>
                  </c:pt>
                  <c:pt idx="2">
                    <c:v>1.0765030212652649E-2</c:v>
                  </c:pt>
                  <c:pt idx="3">
                    <c:v>1.248915072836564E-2</c:v>
                  </c:pt>
                  <c:pt idx="4">
                    <c:v>9.9095101234943951E-3</c:v>
                  </c:pt>
                  <c:pt idx="5">
                    <c:v>1.1175165108761197E-2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Sheet1!$X$8:$X$13</c:f>
              <c:strCache>
                <c:ptCount val="6"/>
                <c:pt idx="0">
                  <c:v>1-2 M
 (n=29)</c:v>
                </c:pt>
                <c:pt idx="1">
                  <c:v>3 M
 (n=20)</c:v>
                </c:pt>
                <c:pt idx="2">
                  <c:v>16-19 M
(n=50)</c:v>
                </c:pt>
                <c:pt idx="3">
                  <c:v>33 M
 (n=30)</c:v>
                </c:pt>
                <c:pt idx="4">
                  <c:v>57 M
 (n=30)</c:v>
                </c:pt>
                <c:pt idx="5">
                  <c:v>81 M
 (n=30)</c:v>
                </c:pt>
              </c:strCache>
            </c:strRef>
          </c:cat>
          <c:val>
            <c:numRef>
              <c:f>Sheet1!$Y$8:$Y$13</c:f>
              <c:numCache>
                <c:formatCode>0%</c:formatCode>
                <c:ptCount val="6"/>
                <c:pt idx="0">
                  <c:v>6.2175759959112779E-2</c:v>
                </c:pt>
                <c:pt idx="1">
                  <c:v>6.7340227020979637E-2</c:v>
                </c:pt>
                <c:pt idx="2">
                  <c:v>7.4086761403719115E-2</c:v>
                </c:pt>
                <c:pt idx="3">
                  <c:v>7.8660240437207929E-2</c:v>
                </c:pt>
                <c:pt idx="4">
                  <c:v>7.8875615990181988E-2</c:v>
                </c:pt>
                <c:pt idx="5">
                  <c:v>8.5225784260058862E-2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2-E649-9617-220B2E462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79"/>
        <c:axId val="1136064128"/>
        <c:axId val="1136065776"/>
      </c:barChart>
      <c:catAx>
        <c:axId val="11360641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 dirty="0">
                    <a:solidFill>
                      <a:schemeClr val="tx1"/>
                    </a:solidFill>
                  </a:rPr>
                  <a:t>Months after sampling </a:t>
                </a:r>
              </a:p>
            </c:rich>
          </c:tx>
          <c:layout>
            <c:manualLayout>
              <c:xMode val="edge"/>
              <c:yMode val="edge"/>
              <c:x val="0.44390043118042605"/>
              <c:y val="0.95582232937099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36065776"/>
        <c:crosses val="autoZero"/>
        <c:auto val="1"/>
        <c:lblAlgn val="ctr"/>
        <c:lblOffset val="100"/>
        <c:noMultiLvlLbl val="0"/>
      </c:catAx>
      <c:valAx>
        <c:axId val="113606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 dirty="0"/>
                  <a:t>Water content</a:t>
                </a:r>
                <a:r>
                  <a:rPr lang="en-US" altLang="ja-JP" sz="1400" baseline="0" dirty="0"/>
                  <a:t> (%)</a:t>
                </a:r>
                <a:endParaRPr lang="ja-JP" altLang="en-US" sz="1400"/>
              </a:p>
            </c:rich>
          </c:tx>
          <c:layout>
            <c:manualLayout>
              <c:xMode val="edge"/>
              <c:yMode val="edge"/>
              <c:x val="8.0638978183505423E-3"/>
              <c:y val="0.275169025848778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3606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i="1" dirty="0"/>
              <a:t>Gaultheria </a:t>
            </a:r>
            <a:r>
              <a:rPr lang="en-US" sz="1000" i="1" dirty="0" err="1"/>
              <a:t>adenothrix</a:t>
            </a:r>
            <a:endParaRPr lang="en-US" sz="1000" i="1" dirty="0"/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i="1" dirty="0"/>
              <a:t> </a:t>
            </a:r>
            <a:r>
              <a:rPr lang="en-US" sz="1000" dirty="0"/>
              <a:t>(</a:t>
            </a:r>
            <a:r>
              <a:rPr lang="en-US" sz="1000" i="1" dirty="0"/>
              <a:t>n</a:t>
            </a:r>
            <a:r>
              <a:rPr lang="en-US" sz="1000" dirty="0"/>
              <a:t> 12) </a:t>
            </a:r>
            <a:endParaRPr lang="ja-JP" sz="1000"/>
          </a:p>
        </c:rich>
      </c:tx>
      <c:layout>
        <c:manualLayout>
          <c:xMode val="edge"/>
          <c:yMode val="edge"/>
          <c:x val="0.27908749999999999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754712962962963"/>
                  <c:y val="0.4154260416666666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sz="900" baseline="0" dirty="0"/>
                      <a:t>y = 0.4391x + 0.1598</a:t>
                    </a:r>
                    <a:br>
                      <a:rPr lang="en-US" altLang="ja-JP" sz="900" baseline="0" dirty="0"/>
                    </a:br>
                    <a:r>
                      <a:rPr lang="en-US" altLang="ja-JP" sz="900" baseline="0" dirty="0"/>
                      <a:t>R = 0.221</a:t>
                    </a:r>
                    <a:endParaRPr lang="en-US" altLang="ja-JP" sz="900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'[Supp Fig. 4 12種の植物のSP相関.xlsx]Sheet1'!$B$2:$B$13</c:f>
              <c:numCache>
                <c:formatCode>General</c:formatCode>
                <c:ptCount val="12"/>
                <c:pt idx="0">
                  <c:v>0.1099</c:v>
                </c:pt>
                <c:pt idx="1">
                  <c:v>4.1399999999999999E-2</c:v>
                </c:pt>
                <c:pt idx="2">
                  <c:v>0.25146666666666667</c:v>
                </c:pt>
                <c:pt idx="3">
                  <c:v>8.5766666666666672E-2</c:v>
                </c:pt>
                <c:pt idx="4">
                  <c:v>8.9166666666666658E-2</c:v>
                </c:pt>
                <c:pt idx="5">
                  <c:v>3.32E-2</c:v>
                </c:pt>
                <c:pt idx="6">
                  <c:v>0.12316666666666666</c:v>
                </c:pt>
                <c:pt idx="7">
                  <c:v>7.4766666666666662E-2</c:v>
                </c:pt>
                <c:pt idx="8">
                  <c:v>5.0866666666666671E-2</c:v>
                </c:pt>
                <c:pt idx="9">
                  <c:v>5.5366666666666668E-2</c:v>
                </c:pt>
                <c:pt idx="10">
                  <c:v>5.5866666666666669E-2</c:v>
                </c:pt>
                <c:pt idx="11">
                  <c:v>7.2000000000000008E-2</c:v>
                </c:pt>
              </c:numCache>
            </c:numRef>
          </c:xVal>
          <c:yVal>
            <c:numRef>
              <c:f>'[Supp Fig. 4 12種の植物のSP相関.xlsx]Sheet1'!$C$2:$C$13</c:f>
              <c:numCache>
                <c:formatCode>General</c:formatCode>
                <c:ptCount val="12"/>
                <c:pt idx="0">
                  <c:v>0.55086666666666673</c:v>
                </c:pt>
                <c:pt idx="1">
                  <c:v>0.14246666666666666</c:v>
                </c:pt>
                <c:pt idx="2">
                  <c:v>0.18766666666666665</c:v>
                </c:pt>
                <c:pt idx="3">
                  <c:v>0.13046666666666665</c:v>
                </c:pt>
                <c:pt idx="4">
                  <c:v>0.17143333333333333</c:v>
                </c:pt>
                <c:pt idx="5">
                  <c:v>0.20163333333333333</c:v>
                </c:pt>
                <c:pt idx="6">
                  <c:v>0.24380000000000002</c:v>
                </c:pt>
                <c:pt idx="7">
                  <c:v>0.16930000000000001</c:v>
                </c:pt>
                <c:pt idx="8">
                  <c:v>0.14663333333333334</c:v>
                </c:pt>
                <c:pt idx="9">
                  <c:v>0.15913333333333332</c:v>
                </c:pt>
                <c:pt idx="10">
                  <c:v>0.15030000000000002</c:v>
                </c:pt>
                <c:pt idx="11">
                  <c:v>0.12146666666666668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684-0A47-97D8-71923D86F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3096304"/>
        <c:axId val="1299047167"/>
      </c:scatterChart>
      <c:valAx>
        <c:axId val="2073096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99047167"/>
        <c:crosses val="autoZero"/>
        <c:crossBetween val="midCat"/>
      </c:valAx>
      <c:valAx>
        <c:axId val="1299047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solidFill>
                      <a:schemeClr val="tx1"/>
                    </a:solidFill>
                    <a:effectLst/>
                  </a:rPr>
                  <a:t>S (%)</a:t>
                </a:r>
                <a:endParaRPr lang="ja-JP" altLang="ja-JP" sz="1000">
                  <a:solidFill>
                    <a:schemeClr val="tx1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730963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 sz="1000"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1" u="none" strike="noStrike" baseline="0" dirty="0" err="1">
                <a:effectLst/>
              </a:rPr>
              <a:t>Lycopus</a:t>
            </a:r>
            <a:r>
              <a:rPr lang="en-US" altLang="ja-JP" sz="1000" b="0" i="1" u="none" strike="noStrike" baseline="0" dirty="0">
                <a:effectLst/>
              </a:rPr>
              <a:t> </a:t>
            </a:r>
            <a:r>
              <a:rPr lang="en-US" altLang="ja-JP" sz="1000" b="0" i="1" u="none" strike="noStrike" baseline="0" dirty="0" err="1">
                <a:effectLst/>
              </a:rPr>
              <a:t>uniflorus</a:t>
            </a:r>
            <a:r>
              <a:rPr lang="en-US" altLang="ja-JP" sz="1000" b="0" i="1" u="none" strike="noStrike" baseline="0" dirty="0">
                <a:effectLst/>
              </a:rPr>
              <a:t>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0" u="none" strike="noStrike" baseline="0" dirty="0">
                <a:effectLst/>
              </a:rPr>
              <a:t>(</a:t>
            </a:r>
            <a:r>
              <a:rPr lang="en-US" altLang="ja-JP" sz="1000" b="0" i="1" u="none" strike="noStrike" baseline="0" dirty="0">
                <a:effectLst/>
              </a:rPr>
              <a:t>n</a:t>
            </a:r>
            <a:r>
              <a:rPr lang="en-US" altLang="ja-JP" sz="1000" b="0" i="0" u="none" strike="noStrike" baseline="0" dirty="0">
                <a:effectLst/>
              </a:rPr>
              <a:t> 15) </a:t>
            </a:r>
            <a:endParaRPr lang="ja-JP" altLang="en-US" sz="1000"/>
          </a:p>
        </c:rich>
      </c:tx>
      <c:layout>
        <c:manualLayout>
          <c:xMode val="edge"/>
          <c:yMode val="edge"/>
          <c:x val="0.35915324074074073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4646018518518518"/>
                  <c:y val="0.5767854166666667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0.7686x + 0.1111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0.649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'[Supp Fig. 4 12種の植物のSP相関.xlsx]Sheet1'!$F$2:$F$16</c:f>
              <c:numCache>
                <c:formatCode>General</c:formatCode>
                <c:ptCount val="15"/>
                <c:pt idx="0">
                  <c:v>7.7033333333333329E-2</c:v>
                </c:pt>
                <c:pt idx="1">
                  <c:v>0.12963333333333335</c:v>
                </c:pt>
                <c:pt idx="2">
                  <c:v>0.10596666666666665</c:v>
                </c:pt>
                <c:pt idx="3">
                  <c:v>9.8066666666666677E-2</c:v>
                </c:pt>
                <c:pt idx="4">
                  <c:v>0.14116666666666666</c:v>
                </c:pt>
                <c:pt idx="5">
                  <c:v>0.13793333333333335</c:v>
                </c:pt>
                <c:pt idx="6">
                  <c:v>0.1273</c:v>
                </c:pt>
                <c:pt idx="7">
                  <c:v>0.13923333333333332</c:v>
                </c:pt>
                <c:pt idx="8">
                  <c:v>0.25320000000000004</c:v>
                </c:pt>
                <c:pt idx="9">
                  <c:v>6.1499999999999999E-2</c:v>
                </c:pt>
                <c:pt idx="10">
                  <c:v>0.11153333333333333</c:v>
                </c:pt>
                <c:pt idx="11">
                  <c:v>0.24923333333333333</c:v>
                </c:pt>
                <c:pt idx="12">
                  <c:v>0.13443333333333332</c:v>
                </c:pt>
                <c:pt idx="13">
                  <c:v>0.27856666666666668</c:v>
                </c:pt>
                <c:pt idx="14">
                  <c:v>0.1273</c:v>
                </c:pt>
              </c:numCache>
            </c:numRef>
          </c:xVal>
          <c:yVal>
            <c:numRef>
              <c:f>'[Supp Fig. 4 12種の植物のSP相関.xlsx]Sheet1'!$G$2:$G$16</c:f>
              <c:numCache>
                <c:formatCode>General</c:formatCode>
                <c:ptCount val="15"/>
                <c:pt idx="0">
                  <c:v>8.6833333333333332E-2</c:v>
                </c:pt>
                <c:pt idx="1">
                  <c:v>0.23499999999999999</c:v>
                </c:pt>
                <c:pt idx="2">
                  <c:v>0.24833333333333332</c:v>
                </c:pt>
                <c:pt idx="3">
                  <c:v>0.16473333333333331</c:v>
                </c:pt>
                <c:pt idx="4">
                  <c:v>0.20393333333333333</c:v>
                </c:pt>
                <c:pt idx="5">
                  <c:v>0.25479999999999997</c:v>
                </c:pt>
                <c:pt idx="6">
                  <c:v>0.21240000000000001</c:v>
                </c:pt>
                <c:pt idx="7">
                  <c:v>0.1525</c:v>
                </c:pt>
                <c:pt idx="8">
                  <c:v>0.27023333333333333</c:v>
                </c:pt>
                <c:pt idx="9">
                  <c:v>0.14283333333333334</c:v>
                </c:pt>
                <c:pt idx="10">
                  <c:v>0.29136666666666672</c:v>
                </c:pt>
                <c:pt idx="11">
                  <c:v>0.22866666666666666</c:v>
                </c:pt>
                <c:pt idx="12">
                  <c:v>0.16080000000000003</c:v>
                </c:pt>
                <c:pt idx="13">
                  <c:v>0.39946666666666664</c:v>
                </c:pt>
                <c:pt idx="14">
                  <c:v>0.2834666666666667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766-DF42-8A01-492BD5593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4156895"/>
        <c:axId val="1764090079"/>
      </c:scatterChart>
      <c:valAx>
        <c:axId val="17641568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4090079"/>
        <c:crosses val="autoZero"/>
        <c:crossBetween val="midCat"/>
      </c:valAx>
      <c:valAx>
        <c:axId val="176409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415689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1" u="none" strike="noStrike" baseline="0" dirty="0" err="1">
                <a:effectLst/>
              </a:rPr>
              <a:t>Isodon</a:t>
            </a:r>
            <a:r>
              <a:rPr lang="en-US" altLang="ja-JP" sz="1000" b="0" i="1" u="none" strike="noStrike" baseline="0" dirty="0">
                <a:effectLst/>
              </a:rPr>
              <a:t> </a:t>
            </a:r>
            <a:r>
              <a:rPr lang="en-US" altLang="ja-JP" sz="1000" b="0" i="1" u="none" strike="noStrike" baseline="0" dirty="0" err="1">
                <a:effectLst/>
              </a:rPr>
              <a:t>trichocarpus</a:t>
            </a:r>
            <a:r>
              <a:rPr lang="en-US" altLang="ja-JP" sz="1000" b="0" i="1" u="none" strike="noStrike" baseline="0" dirty="0"/>
              <a:t> 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0" u="none" strike="noStrike" baseline="0" dirty="0"/>
              <a:t>(</a:t>
            </a:r>
            <a:r>
              <a:rPr lang="en-US" altLang="ja-JP" sz="1000" b="0" i="1" u="none" strike="noStrike" baseline="0" dirty="0"/>
              <a:t>n</a:t>
            </a:r>
            <a:r>
              <a:rPr lang="en-US" altLang="ja-JP" sz="1000" b="0" i="0" u="none" strike="noStrike" baseline="0" dirty="0"/>
              <a:t> 13)</a:t>
            </a:r>
            <a:endParaRPr lang="ja-JP" altLang="en-US" sz="1000"/>
          </a:p>
        </c:rich>
      </c:tx>
      <c:layout>
        <c:manualLayout>
          <c:xMode val="edge"/>
          <c:yMode val="edge"/>
          <c:x val="0.29534490740740743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2003194444444443"/>
                  <c:y val="0.4911319444444444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0.8661x + 0.0966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0.429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'[Supp Fig. 4 12種の植物のSP相関.xlsx]Sheet1'!$AD$2:$AD$14</c:f>
              <c:numCache>
                <c:formatCode>General</c:formatCode>
                <c:ptCount val="13"/>
                <c:pt idx="0">
                  <c:v>0.16643333333333335</c:v>
                </c:pt>
                <c:pt idx="1">
                  <c:v>0.18413333333333334</c:v>
                </c:pt>
                <c:pt idx="2">
                  <c:v>0.19446666666666668</c:v>
                </c:pt>
                <c:pt idx="3">
                  <c:v>0.24383333333333332</c:v>
                </c:pt>
                <c:pt idx="4">
                  <c:v>0.2641</c:v>
                </c:pt>
                <c:pt idx="5">
                  <c:v>0.18279999999999999</c:v>
                </c:pt>
                <c:pt idx="6">
                  <c:v>0.27166666666666667</c:v>
                </c:pt>
                <c:pt idx="7">
                  <c:v>0.13713333333333333</c:v>
                </c:pt>
                <c:pt idx="8">
                  <c:v>7.273333333333333E-2</c:v>
                </c:pt>
                <c:pt idx="9">
                  <c:v>0.1179</c:v>
                </c:pt>
                <c:pt idx="10">
                  <c:v>0.23993333333333333</c:v>
                </c:pt>
                <c:pt idx="11">
                  <c:v>0.24173333333333333</c:v>
                </c:pt>
                <c:pt idx="12">
                  <c:v>0.29146666666666671</c:v>
                </c:pt>
              </c:numCache>
            </c:numRef>
          </c:xVal>
          <c:yVal>
            <c:numRef>
              <c:f>'[Supp Fig. 4 12種の植物のSP相関.xlsx]Sheet1'!$AE$2:$AE$14</c:f>
              <c:numCache>
                <c:formatCode>General</c:formatCode>
                <c:ptCount val="13"/>
                <c:pt idx="0">
                  <c:v>0.16936666666666667</c:v>
                </c:pt>
                <c:pt idx="1">
                  <c:v>0.48410000000000003</c:v>
                </c:pt>
                <c:pt idx="2">
                  <c:v>0.27429999999999999</c:v>
                </c:pt>
                <c:pt idx="3">
                  <c:v>0.23246666666666668</c:v>
                </c:pt>
                <c:pt idx="4">
                  <c:v>0.23653333333333335</c:v>
                </c:pt>
                <c:pt idx="5">
                  <c:v>0.18133333333333335</c:v>
                </c:pt>
                <c:pt idx="6">
                  <c:v>0.31383333333333335</c:v>
                </c:pt>
                <c:pt idx="7">
                  <c:v>0.31290000000000001</c:v>
                </c:pt>
                <c:pt idx="8">
                  <c:v>9.0666666666666673E-2</c:v>
                </c:pt>
                <c:pt idx="9">
                  <c:v>0.12593333333333334</c:v>
                </c:pt>
                <c:pt idx="10">
                  <c:v>0.56353333333333333</c:v>
                </c:pt>
                <c:pt idx="11">
                  <c:v>0.25130000000000002</c:v>
                </c:pt>
                <c:pt idx="12">
                  <c:v>0.27923333333333333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F29-D94C-96E5-362291CF6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443087"/>
        <c:axId val="1794061231"/>
      </c:scatterChart>
      <c:valAx>
        <c:axId val="1793443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94061231"/>
        <c:crosses val="autoZero"/>
        <c:crossBetween val="midCat"/>
      </c:valAx>
      <c:valAx>
        <c:axId val="1794061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934430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1" u="none" strike="noStrike" baseline="0" dirty="0" err="1">
                <a:effectLst/>
              </a:rPr>
              <a:t>Fallopia</a:t>
            </a:r>
            <a:r>
              <a:rPr lang="en-US" altLang="ja-JP" sz="1000" b="0" i="1" u="none" strike="noStrike" baseline="0" dirty="0">
                <a:effectLst/>
              </a:rPr>
              <a:t> </a:t>
            </a:r>
            <a:r>
              <a:rPr lang="en-US" altLang="ja-JP" sz="1000" b="0" i="1" u="none" strike="noStrike" baseline="0" dirty="0" err="1">
                <a:effectLst/>
              </a:rPr>
              <a:t>sachalinense</a:t>
            </a:r>
            <a:r>
              <a:rPr lang="en-US" altLang="ja-JP" sz="1000" b="0" i="1" u="none" strike="noStrike" baseline="0" dirty="0">
                <a:effectLst/>
              </a:rPr>
              <a:t>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0" u="none" strike="noStrike" baseline="0" dirty="0">
                <a:effectLst/>
              </a:rPr>
              <a:t>(</a:t>
            </a:r>
            <a:r>
              <a:rPr lang="en-US" altLang="ja-JP" sz="1000" b="0" i="1" u="none" strike="noStrike" baseline="0" dirty="0">
                <a:effectLst/>
              </a:rPr>
              <a:t>n</a:t>
            </a:r>
            <a:r>
              <a:rPr lang="en-US" altLang="ja-JP" sz="1000" b="0" i="0" u="none" strike="noStrike" baseline="0" dirty="0">
                <a:effectLst/>
              </a:rPr>
              <a:t> 12)</a:t>
            </a:r>
            <a:r>
              <a:rPr lang="en-US" altLang="ja-JP" sz="1000" b="0" i="0" u="none" strike="noStrike" baseline="0" dirty="0"/>
              <a:t> </a:t>
            </a:r>
            <a:endParaRPr lang="ja-JP" altLang="en-US" sz="1000"/>
          </a:p>
        </c:rich>
      </c:tx>
      <c:layout>
        <c:manualLayout>
          <c:xMode val="edge"/>
          <c:yMode val="edge"/>
          <c:x val="0.2885388888888889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7297731481481483"/>
                  <c:y val="0.5679826388888888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1.404x - 0.0596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0.618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Sheet1!$R$2:$R$13</c:f>
              <c:numCache>
                <c:formatCode>General</c:formatCode>
                <c:ptCount val="12"/>
                <c:pt idx="0">
                  <c:v>0.24336666666666665</c:v>
                </c:pt>
                <c:pt idx="1">
                  <c:v>0.36443333333333339</c:v>
                </c:pt>
                <c:pt idx="2">
                  <c:v>0.24426666666666663</c:v>
                </c:pt>
                <c:pt idx="3">
                  <c:v>0.25920000000000004</c:v>
                </c:pt>
                <c:pt idx="4">
                  <c:v>0.29016666666666668</c:v>
                </c:pt>
                <c:pt idx="5">
                  <c:v>0.2823</c:v>
                </c:pt>
                <c:pt idx="6">
                  <c:v>0.33400000000000002</c:v>
                </c:pt>
                <c:pt idx="7">
                  <c:v>0.28143333333333337</c:v>
                </c:pt>
                <c:pt idx="8">
                  <c:v>0.29383333333333334</c:v>
                </c:pt>
                <c:pt idx="9">
                  <c:v>0.19720000000000001</c:v>
                </c:pt>
                <c:pt idx="10">
                  <c:v>0.23583333333333334</c:v>
                </c:pt>
                <c:pt idx="11">
                  <c:v>0.22996666666666668</c:v>
                </c:pt>
              </c:numCache>
            </c:numRef>
          </c:xVal>
          <c:yVal>
            <c:numRef>
              <c:f>Sheet1!$S$2:$S$13</c:f>
              <c:numCache>
                <c:formatCode>General</c:formatCode>
                <c:ptCount val="12"/>
                <c:pt idx="0">
                  <c:v>0.29299999999999998</c:v>
                </c:pt>
                <c:pt idx="1">
                  <c:v>0.33796666666666669</c:v>
                </c:pt>
                <c:pt idx="2">
                  <c:v>0.27989999999999998</c:v>
                </c:pt>
                <c:pt idx="3">
                  <c:v>0.30253333333333338</c:v>
                </c:pt>
                <c:pt idx="4">
                  <c:v>0.2476666666666667</c:v>
                </c:pt>
                <c:pt idx="5">
                  <c:v>0.26246666666666668</c:v>
                </c:pt>
                <c:pt idx="6">
                  <c:v>0.52403333333333335</c:v>
                </c:pt>
                <c:pt idx="7">
                  <c:v>0.49463333333333326</c:v>
                </c:pt>
                <c:pt idx="8">
                  <c:v>0.43343333333333334</c:v>
                </c:pt>
                <c:pt idx="9">
                  <c:v>0.21133333333333335</c:v>
                </c:pt>
                <c:pt idx="10">
                  <c:v>0.22819999999999999</c:v>
                </c:pt>
                <c:pt idx="11">
                  <c:v>0.24076666666666668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226-6C4A-820C-6EAD605F9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2282640"/>
        <c:axId val="2121788416"/>
      </c:scatterChart>
      <c:valAx>
        <c:axId val="212228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1788416"/>
        <c:crosses val="autoZero"/>
        <c:crossBetween val="midCat"/>
      </c:valAx>
      <c:valAx>
        <c:axId val="212178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2282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Maianthemum </a:t>
            </a:r>
            <a:r>
              <a:rPr lang="en-US" altLang="ja-JP" sz="1000" i="1" dirty="0" err="1"/>
              <a:t>dilatatum</a:t>
            </a:r>
            <a:r>
              <a:rPr lang="en-US" altLang="ja-JP" sz="1000" i="1" dirty="0"/>
              <a:t>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dirty="0"/>
              <a:t>(</a:t>
            </a:r>
            <a:r>
              <a:rPr lang="en-US" altLang="ja-JP" sz="1000" i="1" dirty="0"/>
              <a:t>n</a:t>
            </a:r>
            <a:r>
              <a:rPr lang="en-US" altLang="ja-JP" sz="1000" dirty="0"/>
              <a:t> 15) </a:t>
            </a:r>
            <a:endParaRPr lang="ja-JP" altLang="en-US" sz="1000"/>
          </a:p>
        </c:rich>
      </c:tx>
      <c:layout>
        <c:manualLayout>
          <c:xMode val="edge"/>
          <c:yMode val="edge"/>
          <c:x val="0.2633152777777778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403888888888888"/>
                  <c:y val="0.3855027777777778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0.285x + 0.2463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0.150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'[(Fig.6関連）標本のいくつかの植物種のS-P相関.xlsx]Sheet1'!$AB$2:$AB$16</c:f>
              <c:numCache>
                <c:formatCode>General</c:formatCode>
                <c:ptCount val="15"/>
                <c:pt idx="0">
                  <c:v>0.21330000000000002</c:v>
                </c:pt>
                <c:pt idx="1">
                  <c:v>0.18293333333333331</c:v>
                </c:pt>
                <c:pt idx="2">
                  <c:v>0.26216666666666666</c:v>
                </c:pt>
                <c:pt idx="3">
                  <c:v>0.16479999999999997</c:v>
                </c:pt>
                <c:pt idx="4">
                  <c:v>0.19413333333333335</c:v>
                </c:pt>
                <c:pt idx="5">
                  <c:v>0.1988</c:v>
                </c:pt>
                <c:pt idx="6">
                  <c:v>0.27713333333333334</c:v>
                </c:pt>
                <c:pt idx="7">
                  <c:v>0.37889999999999996</c:v>
                </c:pt>
                <c:pt idx="8">
                  <c:v>0.33580000000000004</c:v>
                </c:pt>
                <c:pt idx="9">
                  <c:v>0.42486666666666667</c:v>
                </c:pt>
                <c:pt idx="10">
                  <c:v>0.17683333333333331</c:v>
                </c:pt>
                <c:pt idx="11">
                  <c:v>0.17436666666666667</c:v>
                </c:pt>
                <c:pt idx="12">
                  <c:v>0.30213333333333331</c:v>
                </c:pt>
                <c:pt idx="13">
                  <c:v>0.15896666666666667</c:v>
                </c:pt>
                <c:pt idx="14">
                  <c:v>0.21630000000000002</c:v>
                </c:pt>
              </c:numCache>
            </c:numRef>
          </c:xVal>
          <c:yVal>
            <c:numRef>
              <c:f>'[(Fig.6関連）標本のいくつかの植物種のS-P相関.xlsx]Sheet1'!$AC$2:$AC$16</c:f>
              <c:numCache>
                <c:formatCode>General</c:formatCode>
                <c:ptCount val="15"/>
                <c:pt idx="0">
                  <c:v>0.21393333333333331</c:v>
                </c:pt>
                <c:pt idx="1">
                  <c:v>0.23216666666666666</c:v>
                </c:pt>
                <c:pt idx="2">
                  <c:v>0.19020000000000001</c:v>
                </c:pt>
                <c:pt idx="3">
                  <c:v>0.23196666666666665</c:v>
                </c:pt>
                <c:pt idx="4">
                  <c:v>0.2572666666666667</c:v>
                </c:pt>
                <c:pt idx="5">
                  <c:v>0.20669999999999999</c:v>
                </c:pt>
                <c:pt idx="6">
                  <c:v>0.23599999999999999</c:v>
                </c:pt>
                <c:pt idx="7">
                  <c:v>0.26993333333333336</c:v>
                </c:pt>
                <c:pt idx="8">
                  <c:v>0.36876666666666669</c:v>
                </c:pt>
                <c:pt idx="9">
                  <c:v>0.48493333333333338</c:v>
                </c:pt>
                <c:pt idx="10">
                  <c:v>0.77579999999999993</c:v>
                </c:pt>
                <c:pt idx="11">
                  <c:v>0.41893333333333338</c:v>
                </c:pt>
                <c:pt idx="12">
                  <c:v>0.40523333333333333</c:v>
                </c:pt>
                <c:pt idx="13">
                  <c:v>0.17079999999999998</c:v>
                </c:pt>
                <c:pt idx="14">
                  <c:v>0.27530000000000004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E32-F04A-BF4F-9A6A5CDE8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0153072"/>
        <c:axId val="1320154720"/>
      </c:scatterChart>
      <c:valAx>
        <c:axId val="1320153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20154720"/>
        <c:crosses val="autoZero"/>
        <c:crossBetween val="midCat"/>
      </c:valAx>
      <c:valAx>
        <c:axId val="132015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20153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b="0" i="1" u="none" strike="noStrike" baseline="0" dirty="0">
                <a:effectLst/>
              </a:rPr>
              <a:t>Solidago </a:t>
            </a:r>
            <a:r>
              <a:rPr lang="en-US" altLang="ja-JP" sz="1000" b="0" i="1" u="none" strike="noStrike" baseline="0" dirty="0" err="1">
                <a:effectLst/>
              </a:rPr>
              <a:t>virgaurea</a:t>
            </a:r>
            <a:r>
              <a:rPr lang="en-US" altLang="ja-JP" sz="1000" b="0" i="1" u="none" strike="noStrike" baseline="0" dirty="0">
                <a:effectLst/>
              </a:rPr>
              <a:t>  subsp. </a:t>
            </a:r>
            <a:r>
              <a:rPr lang="en-US" altLang="ja-JP" sz="1000" b="0" i="1" u="none" strike="noStrike" baseline="0" dirty="0" err="1">
                <a:effectLst/>
              </a:rPr>
              <a:t>leiocarpa</a:t>
            </a:r>
            <a:r>
              <a:rPr lang="en-US" altLang="ja-JP" sz="1000" b="0" i="0" u="none" strike="noStrike" baseline="0" dirty="0">
                <a:effectLst/>
              </a:rPr>
              <a:t> (</a:t>
            </a:r>
            <a:r>
              <a:rPr lang="en-US" altLang="ja-JP" sz="1000" b="0" i="1" u="none" strike="noStrike" baseline="0" dirty="0">
                <a:effectLst/>
              </a:rPr>
              <a:t>n</a:t>
            </a:r>
            <a:r>
              <a:rPr lang="en-US" altLang="ja-JP" sz="1000" b="0" i="0" u="none" strike="noStrike" baseline="0" dirty="0">
                <a:effectLst/>
              </a:rPr>
              <a:t>  17)</a:t>
            </a:r>
            <a:endParaRPr lang="ja-JP" altLang="en-US" sz="1000"/>
          </a:p>
        </c:rich>
      </c:tx>
      <c:layout>
        <c:manualLayout>
          <c:xMode val="edge"/>
          <c:yMode val="edge"/>
          <c:x val="0.21649907407407407"/>
          <c:y val="3.0868055555555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5462222222222223"/>
                  <c:y val="0.4506340277777777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0.2945x + 0.0705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0.309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Sheet1!$N$2:$N$18</c:f>
              <c:numCache>
                <c:formatCode>General</c:formatCode>
                <c:ptCount val="17"/>
                <c:pt idx="0">
                  <c:v>0.10446666666666667</c:v>
                </c:pt>
                <c:pt idx="1">
                  <c:v>0.28563333333333335</c:v>
                </c:pt>
                <c:pt idx="2">
                  <c:v>0.11886666666666666</c:v>
                </c:pt>
                <c:pt idx="3">
                  <c:v>0.15630000000000002</c:v>
                </c:pt>
                <c:pt idx="4">
                  <c:v>0.12670000000000001</c:v>
                </c:pt>
                <c:pt idx="5">
                  <c:v>7.8433333333333327E-2</c:v>
                </c:pt>
                <c:pt idx="6">
                  <c:v>0.11559999999999999</c:v>
                </c:pt>
                <c:pt idx="7">
                  <c:v>0.25713333333333338</c:v>
                </c:pt>
                <c:pt idx="8">
                  <c:v>0.12870000000000001</c:v>
                </c:pt>
                <c:pt idx="9">
                  <c:v>8.776666666666666E-2</c:v>
                </c:pt>
                <c:pt idx="10">
                  <c:v>0.159</c:v>
                </c:pt>
                <c:pt idx="11">
                  <c:v>0.15713333333333332</c:v>
                </c:pt>
                <c:pt idx="12">
                  <c:v>8.6733333333333329E-2</c:v>
                </c:pt>
                <c:pt idx="13">
                  <c:v>0.11906666666666665</c:v>
                </c:pt>
                <c:pt idx="14">
                  <c:v>0.25153333333333333</c:v>
                </c:pt>
                <c:pt idx="15">
                  <c:v>0.1179</c:v>
                </c:pt>
                <c:pt idx="16">
                  <c:v>0.15046666666666667</c:v>
                </c:pt>
              </c:numCache>
            </c:numRef>
          </c:xVal>
          <c:yVal>
            <c:numRef>
              <c:f>Sheet1!$O$2:$O$18</c:f>
              <c:numCache>
                <c:formatCode>General</c:formatCode>
                <c:ptCount val="17"/>
                <c:pt idx="0">
                  <c:v>7.223333333333333E-2</c:v>
                </c:pt>
                <c:pt idx="1">
                  <c:v>0.1103</c:v>
                </c:pt>
                <c:pt idx="2">
                  <c:v>0.10696666666666665</c:v>
                </c:pt>
                <c:pt idx="3">
                  <c:v>8.6199999999999999E-2</c:v>
                </c:pt>
                <c:pt idx="4">
                  <c:v>0.12493333333333334</c:v>
                </c:pt>
                <c:pt idx="5">
                  <c:v>5.1200000000000002E-2</c:v>
                </c:pt>
                <c:pt idx="6">
                  <c:v>0.10896666666666666</c:v>
                </c:pt>
                <c:pt idx="7">
                  <c:v>7.906666666666666E-2</c:v>
                </c:pt>
                <c:pt idx="8">
                  <c:v>3.8733333333333335E-2</c:v>
                </c:pt>
                <c:pt idx="9">
                  <c:v>5.3866666666666674E-2</c:v>
                </c:pt>
                <c:pt idx="10">
                  <c:v>0.13313333333333333</c:v>
                </c:pt>
                <c:pt idx="11">
                  <c:v>0.13919999999999999</c:v>
                </c:pt>
                <c:pt idx="12">
                  <c:v>6.2366666666666661E-2</c:v>
                </c:pt>
                <c:pt idx="13">
                  <c:v>0.1198</c:v>
                </c:pt>
                <c:pt idx="14">
                  <c:v>0.20389999999999997</c:v>
                </c:pt>
                <c:pt idx="15">
                  <c:v>0.18536666666666668</c:v>
                </c:pt>
                <c:pt idx="16">
                  <c:v>0.25826666666666664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A92-0A4B-81C5-B0B95BD59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2407488"/>
        <c:axId val="262456992"/>
      </c:scatterChart>
      <c:valAx>
        <c:axId val="262407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62456992"/>
        <c:crosses val="autoZero"/>
        <c:crossBetween val="midCat"/>
      </c:valAx>
      <c:valAx>
        <c:axId val="26245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62407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Trifolium repens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dirty="0"/>
              <a:t>(</a:t>
            </a:r>
            <a:r>
              <a:rPr lang="en-US" altLang="ja-JP" sz="1000" i="1" dirty="0"/>
              <a:t>n</a:t>
            </a:r>
            <a:r>
              <a:rPr lang="en-US" altLang="ja-JP" sz="1000" dirty="0"/>
              <a:t> 7)</a:t>
            </a:r>
            <a:endParaRPr lang="ja-JP" altLang="en-US" sz="1000"/>
          </a:p>
        </c:rich>
      </c:tx>
      <c:layout>
        <c:manualLayout>
          <c:xMode val="edge"/>
          <c:yMode val="edge"/>
          <c:x val="0.38878657407407408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9705555555555557"/>
                  <c:y val="0.6999184027777777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0.4017x + 0.0806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0.636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[1]Sheet1!$S$2:$S$8</c:f>
              <c:numCache>
                <c:formatCode>General</c:formatCode>
                <c:ptCount val="7"/>
                <c:pt idx="0">
                  <c:v>0.12836666666666666</c:v>
                </c:pt>
                <c:pt idx="1">
                  <c:v>0.18423333333333333</c:v>
                </c:pt>
                <c:pt idx="2">
                  <c:v>0.19886666666666666</c:v>
                </c:pt>
                <c:pt idx="3">
                  <c:v>8.9133333333333328E-2</c:v>
                </c:pt>
                <c:pt idx="4">
                  <c:v>8.9433333333333323E-2</c:v>
                </c:pt>
                <c:pt idx="5">
                  <c:v>0.1633</c:v>
                </c:pt>
                <c:pt idx="6">
                  <c:v>0.17900000000000002</c:v>
                </c:pt>
              </c:numCache>
            </c:numRef>
          </c:xVal>
          <c:yVal>
            <c:numRef>
              <c:f>[1]Sheet1!$T$2:$T$8</c:f>
              <c:numCache>
                <c:formatCode>General</c:formatCode>
                <c:ptCount val="7"/>
                <c:pt idx="0">
                  <c:v>8.8300000000000003E-2</c:v>
                </c:pt>
                <c:pt idx="1">
                  <c:v>0.16556666666666667</c:v>
                </c:pt>
                <c:pt idx="2">
                  <c:v>0.16720000000000002</c:v>
                </c:pt>
                <c:pt idx="3">
                  <c:v>0.11496666666666666</c:v>
                </c:pt>
                <c:pt idx="4">
                  <c:v>0.14546666666666666</c:v>
                </c:pt>
                <c:pt idx="5">
                  <c:v>0.14366666666666664</c:v>
                </c:pt>
                <c:pt idx="6">
                  <c:v>0.15410000000000001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207-DC45-A1D3-E0F91277F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85440496"/>
        <c:axId val="1785177232"/>
      </c:scatterChart>
      <c:valAx>
        <c:axId val="1785440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85177232"/>
        <c:crosses val="autoZero"/>
        <c:crossBetween val="midCat"/>
      </c:valAx>
      <c:valAx>
        <c:axId val="178517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85440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 err="1"/>
              <a:t>Trientails</a:t>
            </a:r>
            <a:r>
              <a:rPr lang="en-US" altLang="ja-JP" sz="1000" i="1" dirty="0"/>
              <a:t> europaea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 </a:t>
            </a:r>
            <a:r>
              <a:rPr lang="en-US" altLang="ja-JP" sz="1000" dirty="0"/>
              <a:t>(</a:t>
            </a:r>
            <a:r>
              <a:rPr lang="en-US" altLang="ja-JP" sz="1000" i="1" dirty="0"/>
              <a:t>n</a:t>
            </a:r>
            <a:r>
              <a:rPr lang="en-US" altLang="ja-JP" sz="1000" dirty="0"/>
              <a:t> 14) </a:t>
            </a:r>
            <a:endParaRPr lang="ja-JP" altLang="en-US" sz="1000"/>
          </a:p>
        </c:rich>
      </c:tx>
      <c:layout>
        <c:manualLayout>
          <c:xMode val="edge"/>
          <c:yMode val="edge"/>
          <c:x val="0.32239120370370372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57287037037037"/>
                  <c:y val="0.4503579861111111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0.0537x + 0.1231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0.049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[1]Sheet1!$V$2:$V$15</c:f>
              <c:numCache>
                <c:formatCode>General</c:formatCode>
                <c:ptCount val="14"/>
                <c:pt idx="0">
                  <c:v>8.483333333333333E-2</c:v>
                </c:pt>
                <c:pt idx="1">
                  <c:v>0.13260000000000002</c:v>
                </c:pt>
                <c:pt idx="2">
                  <c:v>0.12813333333333332</c:v>
                </c:pt>
                <c:pt idx="3">
                  <c:v>9.4933333333333328E-2</c:v>
                </c:pt>
                <c:pt idx="4">
                  <c:v>0.17446666666666669</c:v>
                </c:pt>
                <c:pt idx="5">
                  <c:v>0.1431</c:v>
                </c:pt>
                <c:pt idx="6">
                  <c:v>0.18856666666666666</c:v>
                </c:pt>
                <c:pt idx="7">
                  <c:v>0.15146666666666667</c:v>
                </c:pt>
                <c:pt idx="8">
                  <c:v>0.1555</c:v>
                </c:pt>
                <c:pt idx="9">
                  <c:v>0.21179999999999999</c:v>
                </c:pt>
                <c:pt idx="10">
                  <c:v>9.583333333333334E-2</c:v>
                </c:pt>
                <c:pt idx="11">
                  <c:v>0.17526666666666668</c:v>
                </c:pt>
                <c:pt idx="12">
                  <c:v>0.14436666666666667</c:v>
                </c:pt>
                <c:pt idx="13">
                  <c:v>8.8133333333333327E-2</c:v>
                </c:pt>
              </c:numCache>
            </c:numRef>
          </c:xVal>
          <c:yVal>
            <c:numRef>
              <c:f>[1]Sheet1!$W$2:$W$15</c:f>
              <c:numCache>
                <c:formatCode>General</c:formatCode>
                <c:ptCount val="14"/>
                <c:pt idx="0">
                  <c:v>9.0866666666666651E-2</c:v>
                </c:pt>
                <c:pt idx="1">
                  <c:v>9.6199999999999994E-2</c:v>
                </c:pt>
                <c:pt idx="2">
                  <c:v>9.2166666666666661E-2</c:v>
                </c:pt>
                <c:pt idx="3">
                  <c:v>9.1500000000000012E-2</c:v>
                </c:pt>
                <c:pt idx="4">
                  <c:v>0.13313333333333333</c:v>
                </c:pt>
                <c:pt idx="5">
                  <c:v>0.20783333333333331</c:v>
                </c:pt>
                <c:pt idx="6">
                  <c:v>6.2266666666666672E-2</c:v>
                </c:pt>
                <c:pt idx="7">
                  <c:v>0.16340000000000002</c:v>
                </c:pt>
                <c:pt idx="8">
                  <c:v>0.16016666666666665</c:v>
                </c:pt>
                <c:pt idx="9">
                  <c:v>0.15409999999999999</c:v>
                </c:pt>
                <c:pt idx="10">
                  <c:v>0.11573333333333334</c:v>
                </c:pt>
                <c:pt idx="11">
                  <c:v>0.12330000000000001</c:v>
                </c:pt>
                <c:pt idx="12">
                  <c:v>0.13893333333333333</c:v>
                </c:pt>
                <c:pt idx="13">
                  <c:v>0.19889999999999999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484-054D-9FEB-3F93AAA9E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89105904"/>
        <c:axId val="1789107552"/>
      </c:scatterChart>
      <c:valAx>
        <c:axId val="1789105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89107552"/>
        <c:crosses val="autoZero"/>
        <c:crossBetween val="midCat"/>
      </c:valAx>
      <c:valAx>
        <c:axId val="178910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89105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Viburnum </a:t>
            </a:r>
            <a:r>
              <a:rPr lang="en-US" altLang="ja-JP" sz="1000" i="1" dirty="0" err="1"/>
              <a:t>furcatum</a:t>
            </a:r>
            <a:endParaRPr lang="en-US" altLang="ja-JP" sz="1000" i="1" dirty="0"/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 </a:t>
            </a:r>
            <a:r>
              <a:rPr lang="en-US" altLang="ja-JP" sz="1000" dirty="0"/>
              <a:t>(</a:t>
            </a:r>
            <a:r>
              <a:rPr lang="en-US" altLang="ja-JP" sz="1000" i="1" dirty="0"/>
              <a:t>n</a:t>
            </a:r>
            <a:r>
              <a:rPr lang="en-US" altLang="ja-JP" sz="1000" dirty="0"/>
              <a:t> 12)</a:t>
            </a:r>
            <a:endParaRPr lang="ja-JP" altLang="en-US" sz="1000"/>
          </a:p>
        </c:rich>
      </c:tx>
      <c:layout>
        <c:manualLayout>
          <c:xMode val="edge"/>
          <c:yMode val="edge"/>
          <c:x val="0.34874629629629628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9714814814814816"/>
                  <c:y val="0.664060069444444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0.402x + 0.1262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0.721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Sheet1!$V$2:$V$13</c:f>
              <c:numCache>
                <c:formatCode>General</c:formatCode>
                <c:ptCount val="12"/>
                <c:pt idx="0">
                  <c:v>0.42193333333333333</c:v>
                </c:pt>
                <c:pt idx="1">
                  <c:v>0.15190000000000001</c:v>
                </c:pt>
                <c:pt idx="2">
                  <c:v>0.45003333333333334</c:v>
                </c:pt>
                <c:pt idx="3">
                  <c:v>0.11403333333333332</c:v>
                </c:pt>
                <c:pt idx="4">
                  <c:v>0.5423</c:v>
                </c:pt>
                <c:pt idx="5">
                  <c:v>0.28586666666666671</c:v>
                </c:pt>
                <c:pt idx="6">
                  <c:v>0.50483333333333336</c:v>
                </c:pt>
                <c:pt idx="7">
                  <c:v>0.7843</c:v>
                </c:pt>
                <c:pt idx="8">
                  <c:v>0.27776666666666666</c:v>
                </c:pt>
                <c:pt idx="9">
                  <c:v>0.27396666666666669</c:v>
                </c:pt>
                <c:pt idx="10">
                  <c:v>0.10960000000000002</c:v>
                </c:pt>
                <c:pt idx="11">
                  <c:v>0.16243333333333335</c:v>
                </c:pt>
              </c:numCache>
            </c:numRef>
          </c:xVal>
          <c:yVal>
            <c:numRef>
              <c:f>Sheet1!$W$2:$W$13</c:f>
              <c:numCache>
                <c:formatCode>General</c:formatCode>
                <c:ptCount val="12"/>
                <c:pt idx="0">
                  <c:v>0.28853333333333336</c:v>
                </c:pt>
                <c:pt idx="1">
                  <c:v>0.21160000000000001</c:v>
                </c:pt>
                <c:pt idx="2">
                  <c:v>0.29366666666666669</c:v>
                </c:pt>
                <c:pt idx="3">
                  <c:v>0.11796666666666666</c:v>
                </c:pt>
                <c:pt idx="4">
                  <c:v>0.28153333333333336</c:v>
                </c:pt>
                <c:pt idx="5">
                  <c:v>0.19416666666666668</c:v>
                </c:pt>
                <c:pt idx="6">
                  <c:v>0.35003333333333336</c:v>
                </c:pt>
                <c:pt idx="7">
                  <c:v>0.41886666666666666</c:v>
                </c:pt>
                <c:pt idx="8">
                  <c:v>0.38829999999999992</c:v>
                </c:pt>
                <c:pt idx="9">
                  <c:v>0.39280000000000004</c:v>
                </c:pt>
                <c:pt idx="10">
                  <c:v>7.1199999999999999E-2</c:v>
                </c:pt>
                <c:pt idx="11">
                  <c:v>0.14603333333333332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921-BD46-B441-D8F7AE7D8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4124879"/>
        <c:axId val="1763770911"/>
      </c:scatterChart>
      <c:valAx>
        <c:axId val="17641248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3770911"/>
        <c:crosses val="autoZero"/>
        <c:crossBetween val="midCat"/>
      </c:valAx>
      <c:valAx>
        <c:axId val="1763770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41248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 dirty="0"/>
              <a:t>Viola </a:t>
            </a:r>
            <a:r>
              <a:rPr lang="en-US" altLang="ja-JP" sz="1000" i="1" dirty="0" err="1"/>
              <a:t>brevistipulata</a:t>
            </a:r>
            <a:r>
              <a:rPr lang="en-US" altLang="ja-JP" sz="1000" i="1" dirty="0"/>
              <a:t> </a:t>
            </a:r>
          </a:p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dirty="0"/>
              <a:t>(</a:t>
            </a:r>
            <a:r>
              <a:rPr lang="en-US" altLang="ja-JP" sz="1000" i="1" dirty="0"/>
              <a:t>n </a:t>
            </a:r>
            <a:r>
              <a:rPr lang="en-US" altLang="ja-JP" sz="1000" dirty="0"/>
              <a:t>19)</a:t>
            </a:r>
            <a:endParaRPr lang="ja-JP" altLang="en-US" sz="1000"/>
          </a:p>
        </c:rich>
      </c:tx>
      <c:layout>
        <c:manualLayout>
          <c:xMode val="edge"/>
          <c:yMode val="edge"/>
          <c:x val="0.33350370370370369"/>
          <c:y val="2.6458333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7999814814814816"/>
                  <c:y val="0.5635680555555555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0.2333x + 0.2582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0.214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Sheet1!$Z$2:$Z$20</c:f>
              <c:numCache>
                <c:formatCode>General</c:formatCode>
                <c:ptCount val="19"/>
                <c:pt idx="0">
                  <c:v>0.18456666666666666</c:v>
                </c:pt>
                <c:pt idx="1">
                  <c:v>0.2351</c:v>
                </c:pt>
                <c:pt idx="2">
                  <c:v>0.18253333333333335</c:v>
                </c:pt>
                <c:pt idx="3">
                  <c:v>0.29423333333333329</c:v>
                </c:pt>
                <c:pt idx="4">
                  <c:v>0.1623</c:v>
                </c:pt>
                <c:pt idx="5">
                  <c:v>0.13749999999999998</c:v>
                </c:pt>
                <c:pt idx="6">
                  <c:v>0.16356666666666667</c:v>
                </c:pt>
                <c:pt idx="7">
                  <c:v>0.31690000000000002</c:v>
                </c:pt>
                <c:pt idx="8">
                  <c:v>0.22406666666666666</c:v>
                </c:pt>
                <c:pt idx="9">
                  <c:v>0.12286666666666668</c:v>
                </c:pt>
                <c:pt idx="10">
                  <c:v>0.23783333333333334</c:v>
                </c:pt>
                <c:pt idx="11">
                  <c:v>0.27523333333333333</c:v>
                </c:pt>
                <c:pt idx="12">
                  <c:v>0.27589999999999998</c:v>
                </c:pt>
                <c:pt idx="13">
                  <c:v>0.24749999999999997</c:v>
                </c:pt>
                <c:pt idx="14">
                  <c:v>0.18066666666666667</c:v>
                </c:pt>
                <c:pt idx="15">
                  <c:v>0.23803333333333332</c:v>
                </c:pt>
                <c:pt idx="16">
                  <c:v>0.39550000000000002</c:v>
                </c:pt>
                <c:pt idx="17">
                  <c:v>0.14256666666666667</c:v>
                </c:pt>
                <c:pt idx="18">
                  <c:v>0.22256666666666666</c:v>
                </c:pt>
              </c:numCache>
            </c:numRef>
          </c:xVal>
          <c:yVal>
            <c:numRef>
              <c:f>Sheet1!$AA$2:$AA$20</c:f>
              <c:numCache>
                <c:formatCode>General</c:formatCode>
                <c:ptCount val="19"/>
                <c:pt idx="0">
                  <c:v>0.24893333333333334</c:v>
                </c:pt>
                <c:pt idx="1">
                  <c:v>0.46503333333333335</c:v>
                </c:pt>
                <c:pt idx="2">
                  <c:v>0.23619999999999999</c:v>
                </c:pt>
                <c:pt idx="3">
                  <c:v>0.26903333333333329</c:v>
                </c:pt>
                <c:pt idx="4">
                  <c:v>0.34096666666666664</c:v>
                </c:pt>
                <c:pt idx="5">
                  <c:v>0.29676666666666668</c:v>
                </c:pt>
                <c:pt idx="6">
                  <c:v>0.30833333333333335</c:v>
                </c:pt>
                <c:pt idx="7">
                  <c:v>0.21573333333333333</c:v>
                </c:pt>
                <c:pt idx="8">
                  <c:v>0.2717</c:v>
                </c:pt>
                <c:pt idx="9">
                  <c:v>0.24899999999999997</c:v>
                </c:pt>
                <c:pt idx="10">
                  <c:v>0.44090000000000001</c:v>
                </c:pt>
                <c:pt idx="11">
                  <c:v>0.31376666666666669</c:v>
                </c:pt>
                <c:pt idx="12">
                  <c:v>0.28670000000000001</c:v>
                </c:pt>
                <c:pt idx="13">
                  <c:v>0.32729999999999998</c:v>
                </c:pt>
                <c:pt idx="14">
                  <c:v>0.25920000000000004</c:v>
                </c:pt>
                <c:pt idx="15">
                  <c:v>0.35426666666666667</c:v>
                </c:pt>
                <c:pt idx="16">
                  <c:v>0.42893333333333333</c:v>
                </c:pt>
                <c:pt idx="17">
                  <c:v>0.37756666666666666</c:v>
                </c:pt>
                <c:pt idx="18">
                  <c:v>0.20406666666666665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A2F-5E4F-BF6D-8A92BAC48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6226656"/>
        <c:axId val="1301681583"/>
      </c:scatterChart>
      <c:valAx>
        <c:axId val="1216226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P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01681583"/>
        <c:crosses val="autoZero"/>
        <c:crossBetween val="midCat"/>
      </c:valAx>
      <c:valAx>
        <c:axId val="130168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162266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28954685659612"/>
          <c:y val="3.5189480753741204E-2"/>
          <c:w val="0.7258605558497444"/>
          <c:h val="0.77938353052718901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8815174552953082"/>
                  <c:y val="0.4251634503328263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ja-JP" sz="105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ja-JP" altLang="en-US" baseline="0"/>
                      <a:t>y = 0.7996x + 0.015</a:t>
                    </a:r>
                    <a:br>
                      <a:rPr lang="ja-JP" altLang="en-US" baseline="0"/>
                    </a:br>
                    <a:r>
                      <a:rPr lang="ja-JP" altLang="en-US" baseline="0"/>
                      <a:t>R</a:t>
                    </a:r>
                    <a:r>
                      <a:rPr lang="en-US" altLang="ja-JP" baseline="0" dirty="0"/>
                      <a:t>  </a:t>
                    </a:r>
                    <a:r>
                      <a:rPr lang="ja-JP" altLang="en-US" baseline="0"/>
                      <a:t>= </a:t>
                    </a:r>
                    <a:r>
                      <a:rPr lang="en-US" altLang="ja-JP" baseline="0" dirty="0"/>
                      <a:t>0.613</a:t>
                    </a:r>
                    <a:endParaRPr lang="ja-JP" altLang="en-US"/>
                  </a:p>
                </c:rich>
              </c:tx>
              <c:numFmt formatCode="General" sourceLinked="0"/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ja-JP" sz="105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相関!$BF$4:$BF$43</c:f>
              <c:numCache>
                <c:formatCode>General</c:formatCode>
                <c:ptCount val="40"/>
                <c:pt idx="0">
                  <c:v>0.13632214344034341</c:v>
                </c:pt>
                <c:pt idx="1">
                  <c:v>0.17042704014244492</c:v>
                </c:pt>
                <c:pt idx="2">
                  <c:v>0.37492146149831124</c:v>
                </c:pt>
                <c:pt idx="3">
                  <c:v>0.18266094227424676</c:v>
                </c:pt>
                <c:pt idx="4">
                  <c:v>0.20297855327009293</c:v>
                </c:pt>
                <c:pt idx="5">
                  <c:v>0.10587813890970806</c:v>
                </c:pt>
                <c:pt idx="6">
                  <c:v>0.17689877507894503</c:v>
                </c:pt>
                <c:pt idx="7">
                  <c:v>0.41246951407512333</c:v>
                </c:pt>
                <c:pt idx="8">
                  <c:v>0.20527937422648157</c:v>
                </c:pt>
                <c:pt idx="9">
                  <c:v>0.14538111901862019</c:v>
                </c:pt>
                <c:pt idx="10">
                  <c:v>0.4485227087504064</c:v>
                </c:pt>
                <c:pt idx="11">
                  <c:v>0.44117534772693906</c:v>
                </c:pt>
                <c:pt idx="12">
                  <c:v>0.27564852830765668</c:v>
                </c:pt>
                <c:pt idx="13">
                  <c:v>0.14528837307119</c:v>
                </c:pt>
                <c:pt idx="14">
                  <c:v>0.18087941097326643</c:v>
                </c:pt>
                <c:pt idx="15">
                  <c:v>0.24578456366906251</c:v>
                </c:pt>
                <c:pt idx="16">
                  <c:v>0.26857918635571276</c:v>
                </c:pt>
                <c:pt idx="17">
                  <c:v>0.15744149353414094</c:v>
                </c:pt>
                <c:pt idx="18">
                  <c:v>0.3225993141334787</c:v>
                </c:pt>
                <c:pt idx="19">
                  <c:v>0.10613388555861092</c:v>
                </c:pt>
                <c:pt idx="20">
                  <c:v>9.3360651622141994E-2</c:v>
                </c:pt>
                <c:pt idx="21">
                  <c:v>0.63201479852326847</c:v>
                </c:pt>
                <c:pt idx="22">
                  <c:v>0.17832151530208257</c:v>
                </c:pt>
                <c:pt idx="23">
                  <c:v>0.20871367072118396</c:v>
                </c:pt>
                <c:pt idx="24">
                  <c:v>0.20353191470778778</c:v>
                </c:pt>
                <c:pt idx="25">
                  <c:v>0.7687155162598579</c:v>
                </c:pt>
                <c:pt idx="26">
                  <c:v>0.32643540837748991</c:v>
                </c:pt>
                <c:pt idx="27">
                  <c:v>0.41945784386846596</c:v>
                </c:pt>
                <c:pt idx="28">
                  <c:v>0.3073047567947238</c:v>
                </c:pt>
                <c:pt idx="29">
                  <c:v>0.23157506885409043</c:v>
                </c:pt>
                <c:pt idx="30">
                  <c:v>0.37556844797070515</c:v>
                </c:pt>
                <c:pt idx="31">
                  <c:v>0.19230624959370526</c:v>
                </c:pt>
                <c:pt idx="32">
                  <c:v>0.17643255650942546</c:v>
                </c:pt>
                <c:pt idx="33">
                  <c:v>0.22574430945560453</c:v>
                </c:pt>
                <c:pt idx="34">
                  <c:v>0.12479378725887463</c:v>
                </c:pt>
                <c:pt idx="35">
                  <c:v>0.39373336478547771</c:v>
                </c:pt>
                <c:pt idx="36">
                  <c:v>8.7484853118348749E-2</c:v>
                </c:pt>
                <c:pt idx="37">
                  <c:v>0.15173571917124992</c:v>
                </c:pt>
                <c:pt idx="38">
                  <c:v>0.25734606751479688</c:v>
                </c:pt>
                <c:pt idx="39">
                  <c:v>0.34387755923057317</c:v>
                </c:pt>
              </c:numCache>
            </c:numRef>
          </c:xVal>
          <c:yVal>
            <c:numRef>
              <c:f>相関!$BG$4:$BG$43</c:f>
              <c:numCache>
                <c:formatCode>General</c:formatCode>
                <c:ptCount val="40"/>
                <c:pt idx="0">
                  <c:v>9.6766666666666667E-2</c:v>
                </c:pt>
                <c:pt idx="1">
                  <c:v>9.11E-2</c:v>
                </c:pt>
                <c:pt idx="2">
                  <c:v>0.22023333333333331</c:v>
                </c:pt>
                <c:pt idx="3">
                  <c:v>0.1404</c:v>
                </c:pt>
                <c:pt idx="4">
                  <c:v>7.7299999999999994E-2</c:v>
                </c:pt>
                <c:pt idx="5">
                  <c:v>5.5366666666666668E-2</c:v>
                </c:pt>
                <c:pt idx="6">
                  <c:v>0.16026666666666667</c:v>
                </c:pt>
                <c:pt idx="7">
                  <c:v>0.28320000000000001</c:v>
                </c:pt>
                <c:pt idx="8">
                  <c:v>0.13983333333333334</c:v>
                </c:pt>
                <c:pt idx="9">
                  <c:v>9.9366666666666673E-2</c:v>
                </c:pt>
                <c:pt idx="10">
                  <c:v>0.19696666666666665</c:v>
                </c:pt>
                <c:pt idx="11">
                  <c:v>0.2127</c:v>
                </c:pt>
                <c:pt idx="12">
                  <c:v>0.38833333333333336</c:v>
                </c:pt>
                <c:pt idx="13">
                  <c:v>0.11216666666666668</c:v>
                </c:pt>
                <c:pt idx="14">
                  <c:v>0.17863333333333334</c:v>
                </c:pt>
                <c:pt idx="15">
                  <c:v>0.19589999999999999</c:v>
                </c:pt>
                <c:pt idx="16">
                  <c:v>0.10016666666666667</c:v>
                </c:pt>
                <c:pt idx="17">
                  <c:v>0.13046666666666668</c:v>
                </c:pt>
                <c:pt idx="18">
                  <c:v>0.25633333333333336</c:v>
                </c:pt>
                <c:pt idx="19">
                  <c:v>0.34100000000000003</c:v>
                </c:pt>
                <c:pt idx="20">
                  <c:v>5.4466666666666663E-2</c:v>
                </c:pt>
                <c:pt idx="21">
                  <c:v>0.73176666666666668</c:v>
                </c:pt>
                <c:pt idx="22">
                  <c:v>0.89726666666666655</c:v>
                </c:pt>
                <c:pt idx="23">
                  <c:v>0.20523333333333335</c:v>
                </c:pt>
                <c:pt idx="25">
                  <c:v>0.78629999999999989</c:v>
                </c:pt>
                <c:pt idx="26">
                  <c:v>0.34186666666666671</c:v>
                </c:pt>
                <c:pt idx="27">
                  <c:v>0.30083333333333334</c:v>
                </c:pt>
                <c:pt idx="28">
                  <c:v>0.1774</c:v>
                </c:pt>
                <c:pt idx="29">
                  <c:v>0.18846666666666667</c:v>
                </c:pt>
                <c:pt idx="30">
                  <c:v>0.16753333333333331</c:v>
                </c:pt>
                <c:pt idx="31">
                  <c:v>0.17316666666666666</c:v>
                </c:pt>
                <c:pt idx="32">
                  <c:v>3.1833333333333332E-2</c:v>
                </c:pt>
                <c:pt idx="33">
                  <c:v>0.17416666666666666</c:v>
                </c:pt>
                <c:pt idx="34">
                  <c:v>8.1500000000000003E-2</c:v>
                </c:pt>
                <c:pt idx="35">
                  <c:v>0.35123333333333334</c:v>
                </c:pt>
                <c:pt idx="36">
                  <c:v>8.4166666666666667E-2</c:v>
                </c:pt>
                <c:pt idx="37">
                  <c:v>0.12633333333333333</c:v>
                </c:pt>
                <c:pt idx="38">
                  <c:v>0.21576666666666666</c:v>
                </c:pt>
                <c:pt idx="39">
                  <c:v>0.17546666666666666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9B-FA40-8A77-A4862D1B8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2872384"/>
        <c:axId val="692867464"/>
      </c:scatterChart>
      <c:valAx>
        <c:axId val="69287238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>
                    <a:solidFill>
                      <a:schemeClr val="tx1"/>
                    </a:solidFill>
                  </a:rPr>
                  <a:t>P-ICPMS(%)</a:t>
                </a:r>
                <a:endParaRPr lang="ja-JP" altLang="en-US" sz="12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6016160406287204"/>
              <c:y val="0.880237817765224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92867464"/>
        <c:crosses val="autoZero"/>
        <c:crossBetween val="midCat"/>
        <c:majorUnit val="0.2"/>
      </c:valAx>
      <c:valAx>
        <c:axId val="692867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>
                    <a:solidFill>
                      <a:schemeClr val="tx1"/>
                    </a:solidFill>
                  </a:rPr>
                  <a:t>P-XRF (%)</a:t>
                </a:r>
                <a:endParaRPr lang="ja-JP" altLang="en-US" sz="12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10871886626866575"/>
              <c:y val="0.34052086831137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92872384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278185219173061"/>
          <c:y val="3.9700955465872385E-2"/>
          <c:w val="0.67823871289833371"/>
          <c:h val="0.7912630616001389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340591425436738"/>
                  <c:y val="-0.2502764353574095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ja-JP" sz="105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sz="1050" baseline="0" dirty="0"/>
                      <a:t>y = 0.8107x - 0.0344</a:t>
                    </a:r>
                  </a:p>
                  <a:p>
                    <a:pPr>
                      <a:defRPr lang="ja-JP" sz="105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sz="1050" baseline="0" dirty="0"/>
                      <a:t>R = 0.797</a:t>
                    </a:r>
                    <a:endParaRPr lang="en-US" altLang="ja-JP" sz="1050" dirty="0"/>
                  </a:p>
                </c:rich>
              </c:tx>
              <c:numFmt formatCode="General" sourceLinked="0"/>
              <c:spPr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ja-JP" sz="105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相関!$BL$4:$BL$43</c:f>
              <c:numCache>
                <c:formatCode>General</c:formatCode>
                <c:ptCount val="40"/>
                <c:pt idx="0">
                  <c:v>0.12758258005129919</c:v>
                </c:pt>
                <c:pt idx="1">
                  <c:v>0.11514568133142572</c:v>
                </c:pt>
                <c:pt idx="2">
                  <c:v>0.17511004935936714</c:v>
                </c:pt>
                <c:pt idx="3">
                  <c:v>0.19672854613615945</c:v>
                </c:pt>
                <c:pt idx="4">
                  <c:v>0.11486475455577971</c:v>
                </c:pt>
                <c:pt idx="5">
                  <c:v>0.14592966938378579</c:v>
                </c:pt>
                <c:pt idx="6">
                  <c:v>0.10072870464093678</c:v>
                </c:pt>
                <c:pt idx="7">
                  <c:v>0.19857843404995978</c:v>
                </c:pt>
                <c:pt idx="8">
                  <c:v>0.17318277987043507</c:v>
                </c:pt>
                <c:pt idx="9">
                  <c:v>8.3778166344225594E-2</c:v>
                </c:pt>
                <c:pt idx="10">
                  <c:v>0.32770776073432195</c:v>
                </c:pt>
                <c:pt idx="11">
                  <c:v>0.10635317664332294</c:v>
                </c:pt>
                <c:pt idx="12">
                  <c:v>8.936662784946503E-2</c:v>
                </c:pt>
                <c:pt idx="13">
                  <c:v>0.24061013352870961</c:v>
                </c:pt>
                <c:pt idx="14">
                  <c:v>0.30559472172765839</c:v>
                </c:pt>
                <c:pt idx="15">
                  <c:v>0.10738349651473485</c:v>
                </c:pt>
                <c:pt idx="16">
                  <c:v>0.25976171571585732</c:v>
                </c:pt>
                <c:pt idx="17">
                  <c:v>0.16616337942435441</c:v>
                </c:pt>
                <c:pt idx="18">
                  <c:v>6.8786560543520864E-2</c:v>
                </c:pt>
                <c:pt idx="19">
                  <c:v>0.24310580476939042</c:v>
                </c:pt>
                <c:pt idx="20">
                  <c:v>0.13030976806204769</c:v>
                </c:pt>
                <c:pt idx="21">
                  <c:v>8.2232101521804671E-2</c:v>
                </c:pt>
                <c:pt idx="22">
                  <c:v>0.13130533859215104</c:v>
                </c:pt>
                <c:pt idx="23">
                  <c:v>7.5619885815949639E-2</c:v>
                </c:pt>
                <c:pt idx="24">
                  <c:v>5.6293991103064281E-2</c:v>
                </c:pt>
                <c:pt idx="25">
                  <c:v>0.32410551001997306</c:v>
                </c:pt>
                <c:pt idx="26">
                  <c:v>0.15553119226899442</c:v>
                </c:pt>
                <c:pt idx="27">
                  <c:v>0.11348726590204516</c:v>
                </c:pt>
                <c:pt idx="28">
                  <c:v>0.14746212294350786</c:v>
                </c:pt>
                <c:pt idx="29">
                  <c:v>0.13193551784618038</c:v>
                </c:pt>
                <c:pt idx="30">
                  <c:v>0.22088811017379464</c:v>
                </c:pt>
                <c:pt idx="31">
                  <c:v>0.1777684616195514</c:v>
                </c:pt>
                <c:pt idx="32">
                  <c:v>0.21592578848750488</c:v>
                </c:pt>
                <c:pt idx="33">
                  <c:v>0.13548513122732928</c:v>
                </c:pt>
                <c:pt idx="34">
                  <c:v>0.15830928280308568</c:v>
                </c:pt>
                <c:pt idx="35">
                  <c:v>0.1384711933884602</c:v>
                </c:pt>
                <c:pt idx="36">
                  <c:v>0.14428465412946517</c:v>
                </c:pt>
                <c:pt idx="37">
                  <c:v>0.16520420755127044</c:v>
                </c:pt>
                <c:pt idx="38">
                  <c:v>0.14746504939263669</c:v>
                </c:pt>
                <c:pt idx="39">
                  <c:v>0.14078157480278325</c:v>
                </c:pt>
              </c:numCache>
            </c:numRef>
          </c:xVal>
          <c:yVal>
            <c:numRef>
              <c:f>相関!$BM$4:$BM$43</c:f>
              <c:numCache>
                <c:formatCode>General</c:formatCode>
                <c:ptCount val="40"/>
                <c:pt idx="0">
                  <c:v>2.9766666666666663E-2</c:v>
                </c:pt>
                <c:pt idx="1">
                  <c:v>4.1800000000000004E-2</c:v>
                </c:pt>
                <c:pt idx="2">
                  <c:v>9.4166666666666676E-2</c:v>
                </c:pt>
                <c:pt idx="3">
                  <c:v>0.11146666666666666</c:v>
                </c:pt>
                <c:pt idx="4">
                  <c:v>2.513333333333333E-2</c:v>
                </c:pt>
                <c:pt idx="5">
                  <c:v>5.8966666666666667E-2</c:v>
                </c:pt>
                <c:pt idx="6">
                  <c:v>4.8033333333333338E-2</c:v>
                </c:pt>
                <c:pt idx="7">
                  <c:v>0.15323333333333333</c:v>
                </c:pt>
                <c:pt idx="8">
                  <c:v>9.9199999999999997E-2</c:v>
                </c:pt>
                <c:pt idx="9">
                  <c:v>2.5466666666666665E-2</c:v>
                </c:pt>
                <c:pt idx="10">
                  <c:v>0.14963333333333331</c:v>
                </c:pt>
                <c:pt idx="13">
                  <c:v>0.19359999999999999</c:v>
                </c:pt>
                <c:pt idx="14">
                  <c:v>0.3173333333333333</c:v>
                </c:pt>
                <c:pt idx="15">
                  <c:v>4.3266666666666669E-2</c:v>
                </c:pt>
                <c:pt idx="16">
                  <c:v>0.1573</c:v>
                </c:pt>
                <c:pt idx="17">
                  <c:v>5.1800000000000006E-2</c:v>
                </c:pt>
                <c:pt idx="19">
                  <c:v>0.14053333333333332</c:v>
                </c:pt>
                <c:pt idx="20">
                  <c:v>0.13153333333333334</c:v>
                </c:pt>
                <c:pt idx="21">
                  <c:v>2.5400000000000002E-2</c:v>
                </c:pt>
                <c:pt idx="22">
                  <c:v>0.12353333333333333</c:v>
                </c:pt>
                <c:pt idx="26">
                  <c:v>0.12643333333333331</c:v>
                </c:pt>
                <c:pt idx="27">
                  <c:v>5.9533333333333334E-2</c:v>
                </c:pt>
                <c:pt idx="28">
                  <c:v>6.8733333333333341E-2</c:v>
                </c:pt>
                <c:pt idx="29">
                  <c:v>0.10936666666666667</c:v>
                </c:pt>
                <c:pt idx="30">
                  <c:v>0.13053333333333333</c:v>
                </c:pt>
                <c:pt idx="31">
                  <c:v>0.10310000000000001</c:v>
                </c:pt>
                <c:pt idx="33">
                  <c:v>0.1082</c:v>
                </c:pt>
                <c:pt idx="34">
                  <c:v>7.2499999999999995E-2</c:v>
                </c:pt>
                <c:pt idx="35">
                  <c:v>5.6266666666666666E-2</c:v>
                </c:pt>
                <c:pt idx="36">
                  <c:v>7.9266666666666666E-2</c:v>
                </c:pt>
                <c:pt idx="37">
                  <c:v>0.10993333333333333</c:v>
                </c:pt>
                <c:pt idx="38">
                  <c:v>0.13723333333333335</c:v>
                </c:pt>
                <c:pt idx="39">
                  <c:v>6.1666666666666668E-2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11B-8947-BEFD-7A82E2C9D1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7559888"/>
        <c:axId val="697568416"/>
      </c:scatterChart>
      <c:valAx>
        <c:axId val="69755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>
                    <a:solidFill>
                      <a:schemeClr val="tx1"/>
                    </a:solidFill>
                  </a:rPr>
                  <a:t>S-ICPMS(%)</a:t>
                </a:r>
                <a:endParaRPr lang="ja-JP" altLang="en-US" sz="12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5438259366731465"/>
              <c:y val="0.898690769829187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97568416"/>
        <c:crosses val="autoZero"/>
        <c:crossBetween val="midCat"/>
      </c:valAx>
      <c:valAx>
        <c:axId val="697568416"/>
        <c:scaling>
          <c:orientation val="minMax"/>
          <c:max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>
                    <a:solidFill>
                      <a:schemeClr val="tx1"/>
                    </a:solidFill>
                  </a:rPr>
                  <a:t>S-XRF(%)</a:t>
                </a:r>
                <a:endParaRPr lang="ja-JP" altLang="en-US" sz="12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1291744564735092"/>
              <c:y val="0.356075287371578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97559888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Sheet1!$C$47</c:f>
              <c:strCache>
                <c:ptCount val="1"/>
                <c:pt idx="0">
                  <c:v>平均値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83C-8A49-A92F-6FD9AC03FE2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83C-8A49-A92F-6FD9AC03FE29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Sheet1!$D$49:$E$49</c:f>
                <c:numCache>
                  <c:formatCode>General</c:formatCode>
                  <c:ptCount val="2"/>
                  <c:pt idx="0">
                    <c:v>2.0548017967679411E-2</c:v>
                  </c:pt>
                  <c:pt idx="1">
                    <c:v>2.7104527921698793E-2</c:v>
                  </c:pt>
                </c:numCache>
              </c:numRef>
            </c:plus>
            <c:minus>
              <c:numRef>
                <c:f>Sheet1!$D$49:$E$49</c:f>
                <c:numCache>
                  <c:formatCode>General</c:formatCode>
                  <c:ptCount val="2"/>
                  <c:pt idx="0">
                    <c:v>2.0548017967679411E-2</c:v>
                  </c:pt>
                  <c:pt idx="1">
                    <c:v>2.7104527921698793E-2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Sheet1!$D$46:$E$46</c:f>
              <c:strCache>
                <c:ptCount val="2"/>
                <c:pt idx="0">
                  <c:v>ICP</c:v>
                </c:pt>
                <c:pt idx="1">
                  <c:v>XRF</c:v>
                </c:pt>
              </c:strCache>
            </c:strRef>
          </c:cat>
          <c:val>
            <c:numRef>
              <c:f>Sheet1!$D$47:$E$47</c:f>
              <c:numCache>
                <c:formatCode>General</c:formatCode>
                <c:ptCount val="2"/>
                <c:pt idx="0">
                  <c:v>0.26009309834136596</c:v>
                </c:pt>
                <c:pt idx="1">
                  <c:v>0.22413504273504273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3C-8A49-A92F-6FD9AC03F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"/>
        <c:axId val="1281923727"/>
        <c:axId val="1281754447"/>
      </c:barChart>
      <c:catAx>
        <c:axId val="128192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81754447"/>
        <c:crosses val="autoZero"/>
        <c:auto val="1"/>
        <c:lblAlgn val="ctr"/>
        <c:lblOffset val="100"/>
        <c:noMultiLvlLbl val="0"/>
      </c:catAx>
      <c:valAx>
        <c:axId val="1281754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/>
                  <a:t>Phosphorus</a:t>
                </a:r>
                <a:r>
                  <a:rPr lang="en-US" altLang="ja-JP" sz="1400" baseline="0"/>
                  <a:t> (%)</a:t>
                </a:r>
                <a:endParaRPr lang="ja-JP" alt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819237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Sheet1!$G$47</c:f>
              <c:strCache>
                <c:ptCount val="1"/>
                <c:pt idx="0">
                  <c:v>平均値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E4-744B-B1E1-DD199E85E7C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5E4-744B-B1E1-DD199E85E7C9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Sheet1!$H$49:$I$49</c:f>
                <c:numCache>
                  <c:formatCode>General</c:formatCode>
                  <c:ptCount val="2"/>
                  <c:pt idx="0">
                    <c:v>9.4502051112613592E-3</c:v>
                  </c:pt>
                  <c:pt idx="1">
                    <c:v>8.4140040742971805E-3</c:v>
                  </c:pt>
                </c:numCache>
              </c:numRef>
            </c:plus>
            <c:minus>
              <c:numRef>
                <c:f>Sheet1!$H$49:$I$49</c:f>
                <c:numCache>
                  <c:formatCode>General</c:formatCode>
                  <c:ptCount val="2"/>
                  <c:pt idx="0">
                    <c:v>9.4502051112613592E-3</c:v>
                  </c:pt>
                  <c:pt idx="1">
                    <c:v>8.4140040742971805E-3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Sheet1!$H$46:$I$46</c:f>
              <c:strCache>
                <c:ptCount val="2"/>
                <c:pt idx="0">
                  <c:v>ICP</c:v>
                </c:pt>
                <c:pt idx="1">
                  <c:v>XRF</c:v>
                </c:pt>
              </c:strCache>
            </c:strRef>
          </c:cat>
          <c:val>
            <c:numRef>
              <c:f>Sheet1!$H$47:$I$47</c:f>
              <c:numCache>
                <c:formatCode>General</c:formatCode>
                <c:ptCount val="2"/>
                <c:pt idx="0">
                  <c:v>0.15848322227065778</c:v>
                </c:pt>
                <c:pt idx="1">
                  <c:v>9.8301010101010097E-2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4-744B-B1E1-DD199E85E7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51404655"/>
        <c:axId val="1361251199"/>
      </c:barChart>
      <c:catAx>
        <c:axId val="1351404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61251199"/>
        <c:crosses val="autoZero"/>
        <c:auto val="1"/>
        <c:lblAlgn val="ctr"/>
        <c:lblOffset val="100"/>
        <c:noMultiLvlLbl val="0"/>
      </c:catAx>
      <c:valAx>
        <c:axId val="1361251199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/>
                  <a:t>Sulfur (%)</a:t>
                </a:r>
                <a:endParaRPr lang="ja-JP" alt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51404655"/>
        <c:crosses val="autoZero"/>
        <c:crossBetween val="between"/>
        <c:majorUnit val="4.0000000000000008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/>
              <a:t>Aster microcephalus  var. yezoensis </a:t>
            </a:r>
            <a:r>
              <a:rPr lang="en-US" altLang="ja-JP" sz="1000"/>
              <a:t>(</a:t>
            </a:r>
            <a:r>
              <a:rPr lang="en-US" altLang="ja-JP" sz="1000" i="1"/>
              <a:t>n</a:t>
            </a:r>
            <a:r>
              <a:rPr lang="en-US" altLang="ja-JP" sz="1000"/>
              <a:t> 16)</a:t>
            </a:r>
            <a:endParaRPr lang="ja-JP" altLang="en-US" sz="1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8393611111111111"/>
                  <c:y val="0.4816322916666666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0.4543x + 0.1425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0.257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Sheet1!$J$2:$J$17</c:f>
              <c:numCache>
                <c:formatCode>General</c:formatCode>
                <c:ptCount val="16"/>
                <c:pt idx="0">
                  <c:v>0.24709999999999999</c:v>
                </c:pt>
                <c:pt idx="1">
                  <c:v>0.21799999999999997</c:v>
                </c:pt>
                <c:pt idx="2">
                  <c:v>0.17</c:v>
                </c:pt>
                <c:pt idx="3">
                  <c:v>0.12666666666666668</c:v>
                </c:pt>
                <c:pt idx="4">
                  <c:v>8.7599999999999997E-2</c:v>
                </c:pt>
                <c:pt idx="5">
                  <c:v>0.20963333333333334</c:v>
                </c:pt>
                <c:pt idx="6">
                  <c:v>0.11483333333333334</c:v>
                </c:pt>
                <c:pt idx="7">
                  <c:v>0.14460000000000001</c:v>
                </c:pt>
                <c:pt idx="8">
                  <c:v>0.10673333333333333</c:v>
                </c:pt>
                <c:pt idx="9">
                  <c:v>0.19756666666666667</c:v>
                </c:pt>
                <c:pt idx="10">
                  <c:v>0.15223333333333333</c:v>
                </c:pt>
                <c:pt idx="11">
                  <c:v>0.1595</c:v>
                </c:pt>
                <c:pt idx="12">
                  <c:v>0.13756666666666667</c:v>
                </c:pt>
                <c:pt idx="13">
                  <c:v>9.2300000000000007E-2</c:v>
                </c:pt>
                <c:pt idx="14">
                  <c:v>6.6166666666666665E-2</c:v>
                </c:pt>
                <c:pt idx="15">
                  <c:v>9.98E-2</c:v>
                </c:pt>
              </c:numCache>
            </c:numRef>
          </c:xVal>
          <c:yVal>
            <c:numRef>
              <c:f>Sheet1!$K$2:$K$17</c:f>
              <c:numCache>
                <c:formatCode>General</c:formatCode>
                <c:ptCount val="16"/>
                <c:pt idx="0">
                  <c:v>0.18463333333333334</c:v>
                </c:pt>
                <c:pt idx="1">
                  <c:v>0.17389999999999997</c:v>
                </c:pt>
                <c:pt idx="2">
                  <c:v>0.16666666666666666</c:v>
                </c:pt>
                <c:pt idx="3">
                  <c:v>0.16383333333333336</c:v>
                </c:pt>
                <c:pt idx="4">
                  <c:v>0.1258</c:v>
                </c:pt>
                <c:pt idx="5">
                  <c:v>0.21306666666666665</c:v>
                </c:pt>
                <c:pt idx="6">
                  <c:v>0.33146666666666663</c:v>
                </c:pt>
                <c:pt idx="7">
                  <c:v>0.14333333333333334</c:v>
                </c:pt>
                <c:pt idx="8">
                  <c:v>9.1866666666666666E-2</c:v>
                </c:pt>
                <c:pt idx="9">
                  <c:v>0.33886666666666665</c:v>
                </c:pt>
                <c:pt idx="10">
                  <c:v>0.23336666666666669</c:v>
                </c:pt>
                <c:pt idx="11">
                  <c:v>0.41076666666666667</c:v>
                </c:pt>
                <c:pt idx="12">
                  <c:v>0.30756666666666671</c:v>
                </c:pt>
                <c:pt idx="13">
                  <c:v>0.1439</c:v>
                </c:pt>
                <c:pt idx="14">
                  <c:v>0.1970666666666667</c:v>
                </c:pt>
                <c:pt idx="15">
                  <c:v>0.11313333333333332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4E-D44B-B977-19B4975F5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2121328"/>
        <c:axId val="2121581184"/>
      </c:scatterChart>
      <c:valAx>
        <c:axId val="2122121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P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1581184"/>
        <c:crosses val="autoZero"/>
        <c:crossBetween val="midCat"/>
      </c:valAx>
      <c:valAx>
        <c:axId val="212158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S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221213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altLang="ja-JP" sz="1050" b="0" i="1" u="none" strike="noStrike" baseline="0" dirty="0">
                <a:effectLst/>
              </a:rPr>
              <a:t>Artemisia. indica </a:t>
            </a:r>
            <a:r>
              <a:rPr lang="en-GB" altLang="ja-JP" sz="1050" b="0" i="0" u="none" strike="noStrike" baseline="0" dirty="0">
                <a:effectLst/>
              </a:rPr>
              <a:t>var</a:t>
            </a:r>
            <a:r>
              <a:rPr lang="en-GB" altLang="ja-JP" sz="1050" b="0" i="1" u="none" strike="noStrike" baseline="0" dirty="0">
                <a:effectLst/>
              </a:rPr>
              <a:t>. </a:t>
            </a:r>
            <a:r>
              <a:rPr lang="en-GB" altLang="ja-JP" sz="1050" b="0" i="1" u="none" strike="noStrike" baseline="0" dirty="0" err="1">
                <a:effectLst/>
              </a:rPr>
              <a:t>maximowiczii</a:t>
            </a:r>
            <a:r>
              <a:rPr lang="en-GB" altLang="ja-JP" sz="1050" b="0" i="0" u="none" strike="noStrike" baseline="0" dirty="0">
                <a:effectLst/>
              </a:rPr>
              <a:t> (</a:t>
            </a:r>
            <a:r>
              <a:rPr lang="en-GB" altLang="ja-JP" sz="1050" b="0" i="1" u="none" strike="noStrike" baseline="0" dirty="0">
                <a:effectLst/>
              </a:rPr>
              <a:t>n</a:t>
            </a:r>
            <a:r>
              <a:rPr lang="en-GB" altLang="ja-JP" sz="1050" b="0" i="0" u="none" strike="noStrike" baseline="0" dirty="0">
                <a:effectLst/>
              </a:rPr>
              <a:t> 14)</a:t>
            </a:r>
            <a:r>
              <a:rPr lang="ja-JP" altLang="ja-JP" sz="1050" b="0" i="0" u="none" strike="noStrike" baseline="0">
                <a:effectLst/>
              </a:rPr>
              <a:t> </a:t>
            </a:r>
            <a:endParaRPr lang="ja-JP" altLang="en-US" sz="1050"/>
          </a:p>
        </c:rich>
      </c:tx>
      <c:layout>
        <c:manualLayout>
          <c:xMode val="edge"/>
          <c:yMode val="edge"/>
          <c:x val="0.30078749999999999"/>
          <c:y val="2.8437500000000001E-2"/>
        </c:manualLayout>
      </c:layout>
      <c:overlay val="0"/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2953518518518521"/>
                  <c:y val="0.5844524305555555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sz="800" baseline="0" dirty="0"/>
                      <a:t>y = 0.4836x + 0.1364</a:t>
                    </a:r>
                    <a:br>
                      <a:rPr lang="en-US" altLang="ja-JP" sz="800" baseline="0" dirty="0"/>
                    </a:br>
                    <a:r>
                      <a:rPr lang="en-US" altLang="ja-JP" sz="800" baseline="0" dirty="0"/>
                      <a:t>R = 0.464</a:t>
                    </a:r>
                    <a:endParaRPr lang="en-US" altLang="ja-JP" sz="800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[1]Sheet1!$AE$2:$AE$15</c:f>
              <c:numCache>
                <c:formatCode>General</c:formatCode>
                <c:ptCount val="14"/>
                <c:pt idx="0">
                  <c:v>0.20120000000000002</c:v>
                </c:pt>
                <c:pt idx="1">
                  <c:v>0.23126666666666665</c:v>
                </c:pt>
                <c:pt idx="2">
                  <c:v>8.4733333333333327E-2</c:v>
                </c:pt>
                <c:pt idx="3">
                  <c:v>0.24306666666666665</c:v>
                </c:pt>
                <c:pt idx="4">
                  <c:v>0.13846666666666665</c:v>
                </c:pt>
                <c:pt idx="5">
                  <c:v>0.19800000000000004</c:v>
                </c:pt>
                <c:pt idx="6">
                  <c:v>0.24539999999999998</c:v>
                </c:pt>
                <c:pt idx="7">
                  <c:v>0.16013333333333332</c:v>
                </c:pt>
                <c:pt idx="8">
                  <c:v>0.23950000000000002</c:v>
                </c:pt>
                <c:pt idx="9">
                  <c:v>0.17493333333333336</c:v>
                </c:pt>
                <c:pt idx="10">
                  <c:v>0.12486666666666667</c:v>
                </c:pt>
                <c:pt idx="11">
                  <c:v>0.16040000000000001</c:v>
                </c:pt>
                <c:pt idx="12">
                  <c:v>0.10099999999999999</c:v>
                </c:pt>
                <c:pt idx="13">
                  <c:v>0.10236666666666666</c:v>
                </c:pt>
              </c:numCache>
            </c:numRef>
          </c:xVal>
          <c:yVal>
            <c:numRef>
              <c:f>[1]Sheet1!$AF$2:$AF$15</c:f>
              <c:numCache>
                <c:formatCode>General</c:formatCode>
                <c:ptCount val="14"/>
                <c:pt idx="0">
                  <c:v>0.24956666666666669</c:v>
                </c:pt>
                <c:pt idx="1">
                  <c:v>0.1913</c:v>
                </c:pt>
                <c:pt idx="2">
                  <c:v>0.14113333333333333</c:v>
                </c:pt>
                <c:pt idx="3">
                  <c:v>0.28236666666666665</c:v>
                </c:pt>
                <c:pt idx="4">
                  <c:v>0.10776666666666666</c:v>
                </c:pt>
                <c:pt idx="5">
                  <c:v>0.24656666666666668</c:v>
                </c:pt>
                <c:pt idx="6">
                  <c:v>0.27240000000000003</c:v>
                </c:pt>
                <c:pt idx="7">
                  <c:v>0.22746666666666668</c:v>
                </c:pt>
                <c:pt idx="8">
                  <c:v>0.24229999999999999</c:v>
                </c:pt>
                <c:pt idx="9">
                  <c:v>0.19676666666666665</c:v>
                </c:pt>
                <c:pt idx="10">
                  <c:v>0.33113333333333334</c:v>
                </c:pt>
                <c:pt idx="11">
                  <c:v>0.21423333333333336</c:v>
                </c:pt>
                <c:pt idx="12">
                  <c:v>0.16450000000000001</c:v>
                </c:pt>
                <c:pt idx="13">
                  <c:v>0.20543333333333336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95-9D47-81AE-C3A84E7BA0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4248528"/>
        <c:axId val="1504146400"/>
      </c:scatterChart>
      <c:valAx>
        <c:axId val="1504248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solidFill>
                      <a:schemeClr val="tx1"/>
                    </a:solidFill>
                  </a:rPr>
                  <a:t>P (%)</a:t>
                </a:r>
                <a:endParaRPr lang="ja-JP" altLang="en-US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4146400"/>
        <c:crosses val="autoZero"/>
        <c:crossBetween val="midCat"/>
      </c:valAx>
      <c:valAx>
        <c:axId val="150414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/>
                  <a:t>S</a:t>
                </a:r>
                <a:r>
                  <a:rPr lang="en-US" altLang="ja-JP" baseline="0" dirty="0"/>
                  <a:t> (%)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4248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/>
              <a:t>Chengiopanax sciadophylloides</a:t>
            </a:r>
            <a:r>
              <a:rPr lang="en-US" altLang="ja-JP" sz="1000" i="1" baseline="0"/>
              <a:t> </a:t>
            </a:r>
            <a:r>
              <a:rPr lang="en-US" altLang="ja-JP" sz="1000" baseline="0"/>
              <a:t>(</a:t>
            </a:r>
            <a:r>
              <a:rPr lang="en-US" altLang="ja-JP" sz="1000" i="1" baseline="0"/>
              <a:t>n</a:t>
            </a:r>
            <a:r>
              <a:rPr lang="en-US" altLang="ja-JP" sz="1000" baseline="0"/>
              <a:t> 59)</a:t>
            </a:r>
            <a:endParaRPr lang="ja-JP" altLang="en-US" sz="1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9076666666666667"/>
                  <c:y val="0.3669899305555555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0.7486x + 0.0753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0.453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Sheet1!$AH$2:$AH$60</c:f>
              <c:numCache>
                <c:formatCode>General</c:formatCode>
                <c:ptCount val="59"/>
                <c:pt idx="0">
                  <c:v>5.4466666666666663E-2</c:v>
                </c:pt>
                <c:pt idx="1">
                  <c:v>0.10166666666666668</c:v>
                </c:pt>
                <c:pt idx="2">
                  <c:v>7.2466666666666665E-2</c:v>
                </c:pt>
                <c:pt idx="3">
                  <c:v>6.6133333333333336E-2</c:v>
                </c:pt>
                <c:pt idx="4">
                  <c:v>8.5233333333333341E-2</c:v>
                </c:pt>
                <c:pt idx="5">
                  <c:v>7.9199999999999993E-2</c:v>
                </c:pt>
                <c:pt idx="6">
                  <c:v>8.5633333333333339E-2</c:v>
                </c:pt>
                <c:pt idx="7">
                  <c:v>0.1003</c:v>
                </c:pt>
                <c:pt idx="8">
                  <c:v>6.7799999999999999E-2</c:v>
                </c:pt>
                <c:pt idx="9">
                  <c:v>0.10023333333333334</c:v>
                </c:pt>
                <c:pt idx="10">
                  <c:v>0.11436666666666666</c:v>
                </c:pt>
                <c:pt idx="11">
                  <c:v>6.8933333333333333E-2</c:v>
                </c:pt>
                <c:pt idx="12">
                  <c:v>0.11716666666666666</c:v>
                </c:pt>
                <c:pt idx="13">
                  <c:v>0.16746666666666665</c:v>
                </c:pt>
                <c:pt idx="14">
                  <c:v>0.11666666666666665</c:v>
                </c:pt>
                <c:pt idx="15">
                  <c:v>0.1196</c:v>
                </c:pt>
                <c:pt idx="16">
                  <c:v>0.13573333333333334</c:v>
                </c:pt>
                <c:pt idx="17">
                  <c:v>0.13756666666666667</c:v>
                </c:pt>
                <c:pt idx="18">
                  <c:v>0.1268</c:v>
                </c:pt>
                <c:pt idx="19">
                  <c:v>6.1933333333333333E-2</c:v>
                </c:pt>
                <c:pt idx="20">
                  <c:v>0.12266666666666666</c:v>
                </c:pt>
                <c:pt idx="21">
                  <c:v>0.13253333333333331</c:v>
                </c:pt>
                <c:pt idx="22">
                  <c:v>0.14859999999999998</c:v>
                </c:pt>
                <c:pt idx="23">
                  <c:v>7.1933333333333335E-2</c:v>
                </c:pt>
                <c:pt idx="24">
                  <c:v>0.13483333333333333</c:v>
                </c:pt>
                <c:pt idx="25">
                  <c:v>9.6833333333333327E-2</c:v>
                </c:pt>
                <c:pt idx="26">
                  <c:v>4.6933333333333334E-2</c:v>
                </c:pt>
                <c:pt idx="27">
                  <c:v>0.13659999999999997</c:v>
                </c:pt>
                <c:pt idx="28">
                  <c:v>0.10493333333333332</c:v>
                </c:pt>
                <c:pt idx="29">
                  <c:v>0.14276666666666668</c:v>
                </c:pt>
                <c:pt idx="30">
                  <c:v>0.1899666666666667</c:v>
                </c:pt>
                <c:pt idx="31">
                  <c:v>0.12816666666666665</c:v>
                </c:pt>
                <c:pt idx="32">
                  <c:v>0.18029999999999999</c:v>
                </c:pt>
                <c:pt idx="33">
                  <c:v>0.16689999999999997</c:v>
                </c:pt>
                <c:pt idx="34">
                  <c:v>0.12369999999999999</c:v>
                </c:pt>
                <c:pt idx="35">
                  <c:v>0.15870000000000001</c:v>
                </c:pt>
                <c:pt idx="36">
                  <c:v>0.10456666666666665</c:v>
                </c:pt>
                <c:pt idx="37">
                  <c:v>0.14963333333333331</c:v>
                </c:pt>
                <c:pt idx="38">
                  <c:v>0.11876666666666667</c:v>
                </c:pt>
                <c:pt idx="39">
                  <c:v>0.10396666666666665</c:v>
                </c:pt>
                <c:pt idx="40">
                  <c:v>0.10633333333333334</c:v>
                </c:pt>
                <c:pt idx="41">
                  <c:v>0.15036666666666668</c:v>
                </c:pt>
                <c:pt idx="42">
                  <c:v>0.11736666666666667</c:v>
                </c:pt>
                <c:pt idx="43">
                  <c:v>0.14906666666666665</c:v>
                </c:pt>
                <c:pt idx="44">
                  <c:v>0.25266666666666665</c:v>
                </c:pt>
                <c:pt idx="45">
                  <c:v>0.18759999999999999</c:v>
                </c:pt>
                <c:pt idx="46">
                  <c:v>7.0666666666666669E-2</c:v>
                </c:pt>
                <c:pt idx="47">
                  <c:v>7.383333333333332E-2</c:v>
                </c:pt>
                <c:pt idx="48">
                  <c:v>6.9733333333333328E-2</c:v>
                </c:pt>
                <c:pt idx="49">
                  <c:v>0.12069999999999999</c:v>
                </c:pt>
                <c:pt idx="50">
                  <c:v>0.24383333333333335</c:v>
                </c:pt>
                <c:pt idx="51">
                  <c:v>0.19216666666666668</c:v>
                </c:pt>
                <c:pt idx="52">
                  <c:v>0.24993333333333334</c:v>
                </c:pt>
                <c:pt idx="53">
                  <c:v>0.16703333333333334</c:v>
                </c:pt>
                <c:pt idx="54">
                  <c:v>0.1963</c:v>
                </c:pt>
                <c:pt idx="55">
                  <c:v>4.8066666666666667E-2</c:v>
                </c:pt>
                <c:pt idx="56">
                  <c:v>9.8433333333333331E-2</c:v>
                </c:pt>
                <c:pt idx="57">
                  <c:v>0.23516666666666666</c:v>
                </c:pt>
                <c:pt idx="58">
                  <c:v>0.19256666666666666</c:v>
                </c:pt>
              </c:numCache>
            </c:numRef>
          </c:xVal>
          <c:yVal>
            <c:numRef>
              <c:f>Sheet1!$AI$2:$AI$60</c:f>
              <c:numCache>
                <c:formatCode>General</c:formatCode>
                <c:ptCount val="59"/>
                <c:pt idx="0">
                  <c:v>0.13153333333333334</c:v>
                </c:pt>
                <c:pt idx="1">
                  <c:v>0.23186666666666667</c:v>
                </c:pt>
                <c:pt idx="2">
                  <c:v>0.1767</c:v>
                </c:pt>
                <c:pt idx="3">
                  <c:v>0.17953333333333332</c:v>
                </c:pt>
                <c:pt idx="4">
                  <c:v>0.14823333333333333</c:v>
                </c:pt>
                <c:pt idx="5">
                  <c:v>0.18013333333333334</c:v>
                </c:pt>
                <c:pt idx="6">
                  <c:v>0.17020000000000002</c:v>
                </c:pt>
                <c:pt idx="7">
                  <c:v>0.24803333333333333</c:v>
                </c:pt>
                <c:pt idx="8">
                  <c:v>0.10853333333333333</c:v>
                </c:pt>
                <c:pt idx="9">
                  <c:v>0.19113333333333335</c:v>
                </c:pt>
                <c:pt idx="10">
                  <c:v>0.10623333333333333</c:v>
                </c:pt>
                <c:pt idx="11">
                  <c:v>0.10640000000000001</c:v>
                </c:pt>
                <c:pt idx="12">
                  <c:v>0.15243333333333334</c:v>
                </c:pt>
                <c:pt idx="13">
                  <c:v>0.21919999999999998</c:v>
                </c:pt>
                <c:pt idx="14">
                  <c:v>9.5600000000000004E-2</c:v>
                </c:pt>
                <c:pt idx="15">
                  <c:v>0.1603</c:v>
                </c:pt>
                <c:pt idx="16">
                  <c:v>0.13636666666666666</c:v>
                </c:pt>
                <c:pt idx="17">
                  <c:v>0.16396666666666668</c:v>
                </c:pt>
                <c:pt idx="18">
                  <c:v>0.16653333333333334</c:v>
                </c:pt>
                <c:pt idx="19">
                  <c:v>7.0566666666666666E-2</c:v>
                </c:pt>
                <c:pt idx="20">
                  <c:v>0.12103333333333333</c:v>
                </c:pt>
                <c:pt idx="21">
                  <c:v>0.15506666666666666</c:v>
                </c:pt>
                <c:pt idx="22">
                  <c:v>0.21253333333333335</c:v>
                </c:pt>
                <c:pt idx="23">
                  <c:v>9.1033333333333341E-2</c:v>
                </c:pt>
                <c:pt idx="24">
                  <c:v>0.13506666666666664</c:v>
                </c:pt>
                <c:pt idx="25">
                  <c:v>0.12786666666666666</c:v>
                </c:pt>
                <c:pt idx="26">
                  <c:v>0.10966666666666668</c:v>
                </c:pt>
                <c:pt idx="27">
                  <c:v>0.12193333333333334</c:v>
                </c:pt>
                <c:pt idx="28">
                  <c:v>0.19023333333333334</c:v>
                </c:pt>
                <c:pt idx="29">
                  <c:v>0.14600000000000002</c:v>
                </c:pt>
                <c:pt idx="30">
                  <c:v>0.18756666666666666</c:v>
                </c:pt>
                <c:pt idx="31">
                  <c:v>0.13980000000000001</c:v>
                </c:pt>
                <c:pt idx="32">
                  <c:v>0.14549999999999999</c:v>
                </c:pt>
                <c:pt idx="33">
                  <c:v>0.18036666666666665</c:v>
                </c:pt>
                <c:pt idx="34">
                  <c:v>0.13313333333333333</c:v>
                </c:pt>
                <c:pt idx="35">
                  <c:v>0.17386666666666664</c:v>
                </c:pt>
                <c:pt idx="36">
                  <c:v>0.10113333333333334</c:v>
                </c:pt>
                <c:pt idx="37">
                  <c:v>0.20926666666666668</c:v>
                </c:pt>
                <c:pt idx="38">
                  <c:v>9.0200000000000002E-2</c:v>
                </c:pt>
                <c:pt idx="39">
                  <c:v>0.12533333333333332</c:v>
                </c:pt>
                <c:pt idx="40">
                  <c:v>0.14559999999999998</c:v>
                </c:pt>
                <c:pt idx="41">
                  <c:v>0.15466666666666665</c:v>
                </c:pt>
                <c:pt idx="42">
                  <c:v>0.16800000000000001</c:v>
                </c:pt>
                <c:pt idx="43">
                  <c:v>0.13673333333333335</c:v>
                </c:pt>
                <c:pt idx="44">
                  <c:v>0.22413333333333332</c:v>
                </c:pt>
                <c:pt idx="45">
                  <c:v>0.16749999999999998</c:v>
                </c:pt>
                <c:pt idx="46">
                  <c:v>8.0766666666666667E-2</c:v>
                </c:pt>
                <c:pt idx="47">
                  <c:v>8.0733333333333338E-2</c:v>
                </c:pt>
                <c:pt idx="48">
                  <c:v>0.11793333333333333</c:v>
                </c:pt>
                <c:pt idx="49">
                  <c:v>0.13486666666666666</c:v>
                </c:pt>
                <c:pt idx="50">
                  <c:v>0.2505</c:v>
                </c:pt>
                <c:pt idx="51">
                  <c:v>0.22290000000000001</c:v>
                </c:pt>
                <c:pt idx="52">
                  <c:v>0.23430000000000004</c:v>
                </c:pt>
                <c:pt idx="53">
                  <c:v>0.15290000000000001</c:v>
                </c:pt>
                <c:pt idx="54">
                  <c:v>0.32256666666666667</c:v>
                </c:pt>
                <c:pt idx="55">
                  <c:v>0.12336666666666667</c:v>
                </c:pt>
                <c:pt idx="56">
                  <c:v>0.43309999999999998</c:v>
                </c:pt>
                <c:pt idx="57">
                  <c:v>0.23763333333333334</c:v>
                </c:pt>
                <c:pt idx="58">
                  <c:v>0.60206666666666664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85B-334B-84D3-499F16AA7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2995167"/>
        <c:axId val="1753046719"/>
      </c:scatterChart>
      <c:valAx>
        <c:axId val="17529951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P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53046719"/>
        <c:crosses val="autoZero"/>
        <c:crossBetween val="midCat"/>
      </c:valAx>
      <c:valAx>
        <c:axId val="1753046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S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529951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000" i="1"/>
              <a:t>Desmodium podocarpum </a:t>
            </a:r>
            <a:r>
              <a:rPr lang="en-US" altLang="ja-JP" sz="1000"/>
              <a:t>subsp. </a:t>
            </a:r>
            <a:r>
              <a:rPr lang="en-US" altLang="ja-JP" sz="1000" i="1"/>
              <a:t>oxyphyllum</a:t>
            </a:r>
            <a:r>
              <a:rPr lang="en-US" altLang="ja-JP" sz="1000" i="1" baseline="0"/>
              <a:t> </a:t>
            </a:r>
            <a:r>
              <a:rPr lang="en-US" altLang="ja-JP" sz="1000"/>
              <a:t>(</a:t>
            </a:r>
            <a:r>
              <a:rPr lang="en-US" altLang="ja-JP" sz="1000" i="1"/>
              <a:t>n</a:t>
            </a:r>
            <a:r>
              <a:rPr lang="en-US" altLang="ja-JP" sz="1000" baseline="0"/>
              <a:t> 11)</a:t>
            </a:r>
            <a:endParaRPr lang="ja-JP" altLang="en-US" sz="1000"/>
          </a:p>
        </c:rich>
      </c:tx>
      <c:overlay val="0"/>
      <c:spPr>
        <a:noFill/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8485092592592592"/>
                  <c:y val="0.5648541666666666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ja-JP" baseline="0" dirty="0"/>
                      <a:t>y = 0.7039x + 0.0354</a:t>
                    </a:r>
                    <a:br>
                      <a:rPr lang="en-US" altLang="ja-JP" baseline="0" dirty="0"/>
                    </a:br>
                    <a:r>
                      <a:rPr lang="en-US" altLang="ja-JP" baseline="0" dirty="0"/>
                      <a:t>R = 0.809</a:t>
                    </a:r>
                    <a:endParaRPr lang="en-US" altLang="ja-JP" dirty="0"/>
                  </a:p>
                </c:rich>
              </c:tx>
              <c:numFmt formatCode="General" sourceLinked="0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[1]Sheet1!$Y$2:$Y$12</c:f>
              <c:numCache>
                <c:formatCode>General</c:formatCode>
                <c:ptCount val="11"/>
                <c:pt idx="0">
                  <c:v>0.1893</c:v>
                </c:pt>
                <c:pt idx="1">
                  <c:v>0.16830000000000001</c:v>
                </c:pt>
                <c:pt idx="2">
                  <c:v>0.1361</c:v>
                </c:pt>
                <c:pt idx="3">
                  <c:v>7.3433333333333337E-2</c:v>
                </c:pt>
                <c:pt idx="4">
                  <c:v>9.6433333333333329E-2</c:v>
                </c:pt>
                <c:pt idx="5">
                  <c:v>0.17433333333333331</c:v>
                </c:pt>
                <c:pt idx="6">
                  <c:v>0.10089999999999999</c:v>
                </c:pt>
                <c:pt idx="7">
                  <c:v>0.13096666666666668</c:v>
                </c:pt>
                <c:pt idx="8">
                  <c:v>0.17329999999999998</c:v>
                </c:pt>
                <c:pt idx="9">
                  <c:v>7.7533333333333329E-2</c:v>
                </c:pt>
                <c:pt idx="10">
                  <c:v>0.19723333333333334</c:v>
                </c:pt>
              </c:numCache>
            </c:numRef>
          </c:xVal>
          <c:yVal>
            <c:numRef>
              <c:f>[1]Sheet1!$Z$2:$Z$12</c:f>
              <c:numCache>
                <c:formatCode>General</c:formatCode>
                <c:ptCount val="11"/>
                <c:pt idx="0">
                  <c:v>0.15756666666666666</c:v>
                </c:pt>
                <c:pt idx="1">
                  <c:v>0.16293333333333335</c:v>
                </c:pt>
                <c:pt idx="2">
                  <c:v>0.12573333333333334</c:v>
                </c:pt>
                <c:pt idx="3">
                  <c:v>6.6233333333333325E-2</c:v>
                </c:pt>
                <c:pt idx="4">
                  <c:v>7.8866666666666682E-2</c:v>
                </c:pt>
                <c:pt idx="5">
                  <c:v>0.19169999999999998</c:v>
                </c:pt>
                <c:pt idx="6">
                  <c:v>0.10313333333333334</c:v>
                </c:pt>
                <c:pt idx="7">
                  <c:v>0.16566666666666666</c:v>
                </c:pt>
                <c:pt idx="8">
                  <c:v>0.15806666666666666</c:v>
                </c:pt>
                <c:pt idx="9">
                  <c:v>0.10866666666666668</c:v>
                </c:pt>
                <c:pt idx="10">
                  <c:v>0.13970000000000002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5E5-8941-B8C5-4FE2C95D5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9490976"/>
        <c:axId val="1319455184"/>
      </c:scatterChart>
      <c:valAx>
        <c:axId val="1319490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P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19455184"/>
        <c:crosses val="autoZero"/>
        <c:crossBetween val="midCat"/>
      </c:valAx>
      <c:valAx>
        <c:axId val="131945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000" b="0" i="0" baseline="0" dirty="0">
                    <a:effectLst/>
                  </a:rPr>
                  <a:t>S (%)</a:t>
                </a:r>
                <a:endParaRPr lang="ja-JP" altLang="ja-JP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19490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50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9BD4B-1516-4445-A2CF-D20D7A10F54D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FEDF-009D-B14E-9145-F4DE7B0B7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498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96FEDF-009D-B14E-9145-F4DE7B0B770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353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Supplemental Figure 2. Water content of herbarium after various stock period. Periods after herbarium making (drying) and herbarium number are shown under each column.</a:t>
            </a:r>
            <a:r>
              <a:rPr lang="en-US" altLang="ja-JP" dirty="0"/>
              <a:t> Different letters indicate significant differences according to Kruskal-Wallis test (P </a:t>
            </a:r>
            <a:r>
              <a:rPr lang="ja-JP" altLang="en-US"/>
              <a:t>≤</a:t>
            </a:r>
            <a:r>
              <a:rPr lang="en-US" altLang="ja-JP" dirty="0"/>
              <a:t> 0.05)</a:t>
            </a:r>
          </a:p>
          <a:p>
            <a:r>
              <a:rPr kumimoji="1" lang="en-US" altLang="ja-JP" dirty="0"/>
              <a:t> </a:t>
            </a:r>
            <a:endParaRPr kumimoji="1" lang="ja-JP" altLang="en-US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96FEDF-009D-B14E-9145-F4DE7B0B770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529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96FEDF-009D-B14E-9145-F4DE7B0B770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67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05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629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38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22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74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96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2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015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08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1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74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66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マップ&#10;&#10;自動的に生成された説明">
            <a:extLst>
              <a:ext uri="{FF2B5EF4-FFF2-40B4-BE49-F238E27FC236}">
                <a16:creationId xmlns:a16="http://schemas.microsoft.com/office/drawing/2014/main" id="{6AC43CCD-A149-5741-81A0-59FF51447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169" y="2711545"/>
            <a:ext cx="3863777" cy="301947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A3CD24D-CC19-0949-8B42-28530087C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01" y="0"/>
            <a:ext cx="4626238" cy="391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5CCB289-04A7-C24C-AE82-BB9A8CC91F72}"/>
              </a:ext>
            </a:extLst>
          </p:cNvPr>
          <p:cNvSpPr/>
          <p:nvPr/>
        </p:nvSpPr>
        <p:spPr>
          <a:xfrm>
            <a:off x="1846053" y="2544792"/>
            <a:ext cx="854015" cy="5737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78C88F62-9385-AE42-B91A-5AB5DA07A463}"/>
              </a:ext>
            </a:extLst>
          </p:cNvPr>
          <p:cNvSpPr/>
          <p:nvPr/>
        </p:nvSpPr>
        <p:spPr>
          <a:xfrm>
            <a:off x="7987554" y="4321530"/>
            <a:ext cx="52983" cy="5904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37D1341-2CF0-0A48-B587-50C0B1D02D0D}"/>
              </a:ext>
            </a:extLst>
          </p:cNvPr>
          <p:cNvSpPr/>
          <p:nvPr/>
        </p:nvSpPr>
        <p:spPr>
          <a:xfrm>
            <a:off x="7711102" y="3590572"/>
            <a:ext cx="45719" cy="472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CB2D9E38-E4B8-B442-A3C3-031FA62C0B4E}"/>
              </a:ext>
            </a:extLst>
          </p:cNvPr>
          <p:cNvSpPr/>
          <p:nvPr/>
        </p:nvSpPr>
        <p:spPr>
          <a:xfrm>
            <a:off x="7499496" y="329985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3A43DD72-DA81-F243-A058-E11A868ED06D}"/>
              </a:ext>
            </a:extLst>
          </p:cNvPr>
          <p:cNvSpPr/>
          <p:nvPr/>
        </p:nvSpPr>
        <p:spPr>
          <a:xfrm>
            <a:off x="7303446" y="354262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6F52C80C-A400-7F42-B1E4-49137476BE0F}"/>
              </a:ext>
            </a:extLst>
          </p:cNvPr>
          <p:cNvSpPr/>
          <p:nvPr/>
        </p:nvSpPr>
        <p:spPr>
          <a:xfrm>
            <a:off x="7013498" y="352097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カギ線コネクタ 12">
            <a:extLst>
              <a:ext uri="{FF2B5EF4-FFF2-40B4-BE49-F238E27FC236}">
                <a16:creationId xmlns:a16="http://schemas.microsoft.com/office/drawing/2014/main" id="{70F1CC99-BB0A-5F4B-9197-99DFEEF45D7F}"/>
              </a:ext>
            </a:extLst>
          </p:cNvPr>
          <p:cNvCxnSpPr>
            <a:cxnSpLocks/>
          </p:cNvCxnSpPr>
          <p:nvPr/>
        </p:nvCxnSpPr>
        <p:spPr>
          <a:xfrm>
            <a:off x="2700068" y="2953062"/>
            <a:ext cx="2163101" cy="963330"/>
          </a:xfrm>
          <a:prstGeom prst="bentConnector3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円/楕円 14">
            <a:extLst>
              <a:ext uri="{FF2B5EF4-FFF2-40B4-BE49-F238E27FC236}">
                <a16:creationId xmlns:a16="http://schemas.microsoft.com/office/drawing/2014/main" id="{52E224AE-D1F0-504A-95A3-8FAC8CAD6B5B}"/>
              </a:ext>
            </a:extLst>
          </p:cNvPr>
          <p:cNvSpPr/>
          <p:nvPr/>
        </p:nvSpPr>
        <p:spPr>
          <a:xfrm>
            <a:off x="5270809" y="509785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D92DFBBF-79D4-7B42-8769-5FB88C456FAA}"/>
              </a:ext>
            </a:extLst>
          </p:cNvPr>
          <p:cNvSpPr/>
          <p:nvPr/>
        </p:nvSpPr>
        <p:spPr>
          <a:xfrm>
            <a:off x="5820084" y="420508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4586FD13-488D-9649-A98C-D95BA7FCA271}"/>
              </a:ext>
            </a:extLst>
          </p:cNvPr>
          <p:cNvSpPr/>
          <p:nvPr/>
        </p:nvSpPr>
        <p:spPr>
          <a:xfrm>
            <a:off x="5562909" y="387111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7031EA2C-5937-214B-A629-DEBC0357D207}"/>
              </a:ext>
            </a:extLst>
          </p:cNvPr>
          <p:cNvSpPr/>
          <p:nvPr/>
        </p:nvSpPr>
        <p:spPr>
          <a:xfrm>
            <a:off x="5555924" y="338576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pic>
        <p:nvPicPr>
          <p:cNvPr id="21" name="図 20" descr="食品, 雨, 消火栓 が含まれている画像&#10;&#10;自動的に生成された説明">
            <a:extLst>
              <a:ext uri="{FF2B5EF4-FFF2-40B4-BE49-F238E27FC236}">
                <a16:creationId xmlns:a16="http://schemas.microsoft.com/office/drawing/2014/main" id="{7B700586-B1DC-3847-A9F8-8CAFC5ED1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1388" y="190645"/>
            <a:ext cx="3135658" cy="22455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00BD283-7A13-8B40-9458-96979EE8FAFC}"/>
              </a:ext>
            </a:extLst>
          </p:cNvPr>
          <p:cNvSpPr/>
          <p:nvPr/>
        </p:nvSpPr>
        <p:spPr>
          <a:xfrm>
            <a:off x="3209026" y="471152"/>
            <a:ext cx="583485" cy="3757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カギ線コネクタ 23">
            <a:extLst>
              <a:ext uri="{FF2B5EF4-FFF2-40B4-BE49-F238E27FC236}">
                <a16:creationId xmlns:a16="http://schemas.microsoft.com/office/drawing/2014/main" id="{9F37F2F6-0020-AE43-B210-DA546AB7C382}"/>
              </a:ext>
            </a:extLst>
          </p:cNvPr>
          <p:cNvCxnSpPr>
            <a:cxnSpLocks/>
          </p:cNvCxnSpPr>
          <p:nvPr/>
        </p:nvCxnSpPr>
        <p:spPr>
          <a:xfrm>
            <a:off x="3807133" y="670035"/>
            <a:ext cx="1684255" cy="963330"/>
          </a:xfrm>
          <a:prstGeom prst="bentConnector3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F644C94-D641-074E-9D75-3C5D20F326AE}"/>
              </a:ext>
            </a:extLst>
          </p:cNvPr>
          <p:cNvSpPr txBox="1"/>
          <p:nvPr/>
        </p:nvSpPr>
        <p:spPr>
          <a:xfrm>
            <a:off x="5267062" y="4943967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</a:t>
            </a:r>
            <a:endParaRPr kumimoji="1" lang="ja-JP" altLang="en-US" sz="140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EC707A0-8F2B-3C4A-AA3F-BCD3875ED14C}"/>
              </a:ext>
            </a:extLst>
          </p:cNvPr>
          <p:cNvSpPr txBox="1"/>
          <p:nvPr/>
        </p:nvSpPr>
        <p:spPr>
          <a:xfrm>
            <a:off x="5798180" y="4043278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B</a:t>
            </a:r>
            <a:endParaRPr kumimoji="1" lang="ja-JP" altLang="en-US" sz="140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98242B6-30DF-E146-8975-C67B315BB90A}"/>
              </a:ext>
            </a:extLst>
          </p:cNvPr>
          <p:cNvSpPr txBox="1"/>
          <p:nvPr/>
        </p:nvSpPr>
        <p:spPr>
          <a:xfrm>
            <a:off x="5539238" y="3736981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</a:t>
            </a:r>
            <a:endParaRPr kumimoji="1" lang="ja-JP" altLang="en-US" sz="140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FE2AC30-6C24-5746-A9A4-93552A1E1603}"/>
              </a:ext>
            </a:extLst>
          </p:cNvPr>
          <p:cNvSpPr txBox="1"/>
          <p:nvPr/>
        </p:nvSpPr>
        <p:spPr>
          <a:xfrm>
            <a:off x="5539238" y="3257710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D</a:t>
            </a:r>
            <a:endParaRPr kumimoji="1" lang="ja-JP" altLang="en-US" sz="1400"/>
          </a:p>
        </p:txBody>
      </p:sp>
      <p:sp>
        <p:nvSpPr>
          <p:cNvPr id="33" name="円/楕円 32">
            <a:extLst>
              <a:ext uri="{FF2B5EF4-FFF2-40B4-BE49-F238E27FC236}">
                <a16:creationId xmlns:a16="http://schemas.microsoft.com/office/drawing/2014/main" id="{4C63F67B-F50C-C54F-9835-FA7683D41B5F}"/>
              </a:ext>
            </a:extLst>
          </p:cNvPr>
          <p:cNvSpPr/>
          <p:nvPr/>
        </p:nvSpPr>
        <p:spPr>
          <a:xfrm>
            <a:off x="6263823" y="104229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CE9A5A4-B3ED-534D-8131-76AC5C7B0F6E}"/>
              </a:ext>
            </a:extLst>
          </p:cNvPr>
          <p:cNvSpPr txBox="1"/>
          <p:nvPr/>
        </p:nvSpPr>
        <p:spPr>
          <a:xfrm>
            <a:off x="6247137" y="914247"/>
            <a:ext cx="272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</a:t>
            </a:r>
            <a:endParaRPr kumimoji="1" lang="ja-JP" altLang="en-US" sz="1400"/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0B8ECB81-A92B-C14C-8B0C-24418DF6DDC4}"/>
              </a:ext>
            </a:extLst>
          </p:cNvPr>
          <p:cNvSpPr/>
          <p:nvPr/>
        </p:nvSpPr>
        <p:spPr>
          <a:xfrm>
            <a:off x="7453777" y="135007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00DEAE9-7A3A-4741-B762-FFAEA56A35FA}"/>
              </a:ext>
            </a:extLst>
          </p:cNvPr>
          <p:cNvSpPr txBox="1"/>
          <p:nvPr/>
        </p:nvSpPr>
        <p:spPr>
          <a:xfrm>
            <a:off x="7437091" y="1222024"/>
            <a:ext cx="239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</a:t>
            </a:r>
            <a:endParaRPr kumimoji="1" lang="ja-JP" altLang="en-US" sz="140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D767535-04CA-0849-8901-EE399B6DA85B}"/>
              </a:ext>
            </a:extLst>
          </p:cNvPr>
          <p:cNvSpPr txBox="1"/>
          <p:nvPr/>
        </p:nvSpPr>
        <p:spPr>
          <a:xfrm>
            <a:off x="7987554" y="4197165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</a:t>
            </a:r>
            <a:endParaRPr kumimoji="1" lang="ja-JP" altLang="en-US" sz="140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E674BB5-A837-594D-B5A6-A8D5C21CA85D}"/>
              </a:ext>
            </a:extLst>
          </p:cNvPr>
          <p:cNvSpPr txBox="1"/>
          <p:nvPr/>
        </p:nvSpPr>
        <p:spPr>
          <a:xfrm>
            <a:off x="7699185" y="3434457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b</a:t>
            </a:r>
            <a:endParaRPr kumimoji="1" lang="ja-JP" altLang="en-US" sz="140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916211C-2B4D-2246-B22F-9DAD109AD1BB}"/>
              </a:ext>
            </a:extLst>
          </p:cNvPr>
          <p:cNvSpPr txBox="1"/>
          <p:nvPr/>
        </p:nvSpPr>
        <p:spPr>
          <a:xfrm>
            <a:off x="7477577" y="3159092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</a:t>
            </a:r>
            <a:endParaRPr kumimoji="1" lang="ja-JP" altLang="en-US" sz="140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FE71FFB-D602-C24B-A993-30B9543121F8}"/>
              </a:ext>
            </a:extLst>
          </p:cNvPr>
          <p:cNvSpPr txBox="1"/>
          <p:nvPr/>
        </p:nvSpPr>
        <p:spPr>
          <a:xfrm>
            <a:off x="7293889" y="338576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d</a:t>
            </a:r>
            <a:endParaRPr kumimoji="1" lang="ja-JP" altLang="en-US" sz="140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BD993C0-053C-F14F-8A54-D6A387197549}"/>
              </a:ext>
            </a:extLst>
          </p:cNvPr>
          <p:cNvSpPr txBox="1"/>
          <p:nvPr/>
        </p:nvSpPr>
        <p:spPr>
          <a:xfrm>
            <a:off x="7013498" y="3381027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</a:t>
            </a:r>
            <a:endParaRPr kumimoji="1" lang="ja-JP" altLang="en-US" sz="14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9CE85B-E378-B151-2FDA-A7577D22022F}"/>
              </a:ext>
            </a:extLst>
          </p:cNvPr>
          <p:cNvSpPr txBox="1"/>
          <p:nvPr/>
        </p:nvSpPr>
        <p:spPr>
          <a:xfrm>
            <a:off x="0" y="5902509"/>
            <a:ext cx="908185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ea typeface="游ゴシック"/>
              </a:rPr>
              <a:t>Supplemental Fig. 1. Andosol area of Japan and sampling points of three kinds of plants (white clover, </a:t>
            </a:r>
            <a:r>
              <a:rPr kumimoji="1" lang="en-US" altLang="ja-JP" sz="1050" dirty="0" err="1">
                <a:ea typeface="游ゴシック"/>
              </a:rPr>
              <a:t>mugwort</a:t>
            </a:r>
            <a:r>
              <a:rPr kumimoji="1" lang="en-US" altLang="ja-JP" sz="1050" dirty="0">
                <a:ea typeface="游ゴシック"/>
              </a:rPr>
              <a:t>, </a:t>
            </a:r>
            <a:r>
              <a:rPr kumimoji="1" lang="en-US" altLang="ja-JP" sz="1050" dirty="0" err="1">
                <a:ea typeface="游ゴシック"/>
              </a:rPr>
              <a:t>yoshino</a:t>
            </a:r>
            <a:r>
              <a:rPr kumimoji="1" lang="en-US" altLang="ja-JP" sz="1050" dirty="0">
                <a:ea typeface="游ゴシック"/>
              </a:rPr>
              <a:t> cherry). Andosol area is indicated in red color. A-E: sampling points of non-volcanic ash soil areas; a-f: sampling points of Andosol areas. A: </a:t>
            </a:r>
            <a:r>
              <a:rPr kumimoji="1" lang="en-US" altLang="ja-JP" sz="1050" dirty="0" err="1">
                <a:ea typeface="游ゴシック"/>
              </a:rPr>
              <a:t>Uda</a:t>
            </a:r>
            <a:r>
              <a:rPr kumimoji="1" lang="en-US" altLang="ja-JP" sz="1050" dirty="0">
                <a:ea typeface="游ゴシック"/>
              </a:rPr>
              <a:t> (Nara pref.), B: Ogaki (Gifu pref.), C: </a:t>
            </a:r>
            <a:r>
              <a:rPr kumimoji="1" lang="en-US" altLang="ja-JP" sz="1050" dirty="0" err="1">
                <a:ea typeface="游ゴシック"/>
              </a:rPr>
              <a:t>Yogo</a:t>
            </a:r>
            <a:r>
              <a:rPr kumimoji="1" lang="en-US" altLang="ja-JP" sz="1050" dirty="0">
                <a:ea typeface="游ゴシック"/>
              </a:rPr>
              <a:t> (Shiga Pref.), D: Echizen (Fukui Pref.) E: </a:t>
            </a:r>
            <a:r>
              <a:rPr kumimoji="1" lang="en-US" altLang="ja-JP" sz="1050" dirty="0" err="1">
                <a:ea typeface="游ゴシック"/>
              </a:rPr>
              <a:t>Hokuryu</a:t>
            </a:r>
            <a:r>
              <a:rPr kumimoji="1" lang="en-US" altLang="ja-JP" sz="1050" dirty="0">
                <a:ea typeface="游ゴシック"/>
              </a:rPr>
              <a:t> (Hokkaido). a: </a:t>
            </a:r>
            <a:r>
              <a:rPr kumimoji="1" lang="en-US" altLang="ja-JP" sz="1050" dirty="0" err="1">
                <a:ea typeface="游ゴシック"/>
              </a:rPr>
              <a:t>Fujinomiya</a:t>
            </a:r>
            <a:r>
              <a:rPr kumimoji="1" lang="en-US" altLang="ja-JP" sz="1050" dirty="0">
                <a:ea typeface="游ゴシック"/>
              </a:rPr>
              <a:t> (Shizuoka pref.), b: </a:t>
            </a:r>
            <a:r>
              <a:rPr kumimoji="1" lang="en-US" altLang="ja-JP" sz="1050" dirty="0" err="1">
                <a:ea typeface="游ゴシック"/>
              </a:rPr>
              <a:t>Hokuto</a:t>
            </a:r>
            <a:r>
              <a:rPr kumimoji="1" lang="en-US" altLang="ja-JP" sz="1050" dirty="0">
                <a:ea typeface="游ゴシック"/>
              </a:rPr>
              <a:t> (Yamanashi pref.), c: </a:t>
            </a:r>
            <a:r>
              <a:rPr kumimoji="1" lang="en-US" altLang="ja-JP" sz="1050" dirty="0" err="1">
                <a:ea typeface="游ゴシック"/>
              </a:rPr>
              <a:t>Suwa</a:t>
            </a:r>
            <a:r>
              <a:rPr kumimoji="1" lang="en-US" altLang="ja-JP" sz="1050" dirty="0">
                <a:ea typeface="游ゴシック"/>
              </a:rPr>
              <a:t> (Nagano pref.), d: Ina (Nagano pref.), e: </a:t>
            </a:r>
            <a:r>
              <a:rPr kumimoji="1" lang="en-US" altLang="ja-JP" sz="1050" dirty="0" err="1">
                <a:ea typeface="游ゴシック"/>
              </a:rPr>
              <a:t>Kisofukushima</a:t>
            </a:r>
            <a:r>
              <a:rPr kumimoji="1" lang="en-US" altLang="ja-JP" sz="1050" dirty="0">
                <a:ea typeface="游ゴシック"/>
              </a:rPr>
              <a:t> (Nagano pref.), f: </a:t>
            </a:r>
            <a:r>
              <a:rPr kumimoji="1" lang="en-US" altLang="ja-JP" sz="1050" dirty="0" err="1">
                <a:ea typeface="游ゴシック"/>
              </a:rPr>
              <a:t>Kamifurano</a:t>
            </a:r>
            <a:r>
              <a:rPr kumimoji="1" lang="en-US" altLang="ja-JP" sz="1050" dirty="0">
                <a:ea typeface="游ゴシック"/>
              </a:rPr>
              <a:t> (Hokkaido).</a:t>
            </a:r>
            <a:endParaRPr kumimoji="1" lang="ja-JP" altLang="en-US" sz="1050">
              <a:ea typeface="游ゴシック"/>
            </a:endParaRPr>
          </a:p>
          <a:p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28796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2D85D25C-A8C9-154D-AFC2-377804B7C8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238148"/>
              </p:ext>
            </p:extLst>
          </p:nvPr>
        </p:nvGraphicFramePr>
        <p:xfrm>
          <a:off x="973474" y="405043"/>
          <a:ext cx="7478068" cy="5138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DEC13BE-6746-3144-9FE3-A52425F34A0B}"/>
              </a:ext>
            </a:extLst>
          </p:cNvPr>
          <p:cNvSpPr txBox="1"/>
          <p:nvPr/>
        </p:nvSpPr>
        <p:spPr>
          <a:xfrm>
            <a:off x="2190150" y="2023553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2343B3B-6CB6-5349-9618-7A61EB75083B}"/>
              </a:ext>
            </a:extLst>
          </p:cNvPr>
          <p:cNvSpPr txBox="1"/>
          <p:nvPr/>
        </p:nvSpPr>
        <p:spPr>
          <a:xfrm>
            <a:off x="3227963" y="185427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ab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A457795-F9E0-EF48-AFA2-972EED967E5B}"/>
              </a:ext>
            </a:extLst>
          </p:cNvPr>
          <p:cNvSpPr txBox="1"/>
          <p:nvPr/>
        </p:nvSpPr>
        <p:spPr>
          <a:xfrm>
            <a:off x="4311911" y="1465700"/>
            <a:ext cx="378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err="1"/>
              <a:t>bc</a:t>
            </a:r>
            <a:endParaRPr kumimoji="1" lang="en-US" altLang="ja-JP" sz="16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31D2C3D-CB8C-9E4F-B958-A9F0E0D1E579}"/>
              </a:ext>
            </a:extLst>
          </p:cNvPr>
          <p:cNvSpPr txBox="1"/>
          <p:nvPr/>
        </p:nvSpPr>
        <p:spPr>
          <a:xfrm>
            <a:off x="5456718" y="1275099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e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2014F72-3D88-0342-BEDE-D2821D020BD9}"/>
              </a:ext>
            </a:extLst>
          </p:cNvPr>
          <p:cNvSpPr txBox="1"/>
          <p:nvPr/>
        </p:nvSpPr>
        <p:spPr>
          <a:xfrm>
            <a:off x="6484268" y="1351175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err="1"/>
              <a:t>ce</a:t>
            </a:r>
            <a:endParaRPr kumimoji="1" lang="en-US" altLang="ja-JP" sz="16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28F3BB6-DED7-FB41-9B1A-77B280EB8D8D}"/>
              </a:ext>
            </a:extLst>
          </p:cNvPr>
          <p:cNvSpPr txBox="1"/>
          <p:nvPr/>
        </p:nvSpPr>
        <p:spPr>
          <a:xfrm>
            <a:off x="7624265" y="1104938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5AFA6B-A03F-98E3-4A7A-1489731B0B25}"/>
              </a:ext>
            </a:extLst>
          </p:cNvPr>
          <p:cNvSpPr txBox="1"/>
          <p:nvPr/>
        </p:nvSpPr>
        <p:spPr>
          <a:xfrm>
            <a:off x="672085" y="5838414"/>
            <a:ext cx="79658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Supplemental Fig. 2. Water content of herbarium after various stock period. Periods after herbarium making (drying) and herbarium number are shown under each column.</a:t>
            </a:r>
            <a:r>
              <a:rPr lang="en-US" altLang="ja-JP" sz="1050" dirty="0"/>
              <a:t> Different letters indicate significant differences according to Kruskal-Wallis test (P </a:t>
            </a:r>
            <a:r>
              <a:rPr lang="ja-JP" altLang="en-US" sz="1050"/>
              <a:t>≤</a:t>
            </a:r>
            <a:r>
              <a:rPr lang="en-US" altLang="ja-JP" sz="1050" dirty="0"/>
              <a:t> 0.05)</a:t>
            </a:r>
          </a:p>
          <a:p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268054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D68EF5A9-0A48-4989-8583-8B2DD674CF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806424"/>
              </p:ext>
            </p:extLst>
          </p:nvPr>
        </p:nvGraphicFramePr>
        <p:xfrm>
          <a:off x="320355" y="3110365"/>
          <a:ext cx="36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F653A819-8830-47BF-B924-BD8482ABB4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443654"/>
              </p:ext>
            </p:extLst>
          </p:nvPr>
        </p:nvGraphicFramePr>
        <p:xfrm>
          <a:off x="344245" y="230365"/>
          <a:ext cx="36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D6B913ED-CD4E-6841-88F7-94FD48DFFE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19331"/>
              </p:ext>
            </p:extLst>
          </p:nvPr>
        </p:nvGraphicFramePr>
        <p:xfrm>
          <a:off x="4892354" y="3110365"/>
          <a:ext cx="3668828" cy="2484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BFBDEE3F-625D-2749-8274-B4ED696346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476214"/>
              </p:ext>
            </p:extLst>
          </p:nvPr>
        </p:nvGraphicFramePr>
        <p:xfrm>
          <a:off x="4829452" y="230365"/>
          <a:ext cx="38440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799B4C0-C42F-A1F1-682D-AE3696A416A6}"/>
              </a:ext>
            </a:extLst>
          </p:cNvPr>
          <p:cNvSpPr txBox="1"/>
          <p:nvPr/>
        </p:nvSpPr>
        <p:spPr>
          <a:xfrm>
            <a:off x="114855" y="23036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(A)</a:t>
            </a:r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7AD1243-D2C2-8415-3787-A7D277E64B96}"/>
              </a:ext>
            </a:extLst>
          </p:cNvPr>
          <p:cNvSpPr txBox="1"/>
          <p:nvPr/>
        </p:nvSpPr>
        <p:spPr>
          <a:xfrm>
            <a:off x="4433574" y="23036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(B)</a:t>
            </a:r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4FAB102-8715-F5C4-E560-1140F672BFD3}"/>
              </a:ext>
            </a:extLst>
          </p:cNvPr>
          <p:cNvSpPr txBox="1"/>
          <p:nvPr/>
        </p:nvSpPr>
        <p:spPr>
          <a:xfrm>
            <a:off x="180506" y="3110365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(C)</a:t>
            </a:r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427944C-7D62-D601-EEA6-ED9391B9CF87}"/>
              </a:ext>
            </a:extLst>
          </p:cNvPr>
          <p:cNvSpPr txBox="1"/>
          <p:nvPr/>
        </p:nvSpPr>
        <p:spPr>
          <a:xfrm>
            <a:off x="4499225" y="3110365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(D)</a:t>
            </a:r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6640DE-2F1B-9215-C2CD-837537869925}"/>
              </a:ext>
            </a:extLst>
          </p:cNvPr>
          <p:cNvSpPr txBox="1"/>
          <p:nvPr/>
        </p:nvSpPr>
        <p:spPr>
          <a:xfrm>
            <a:off x="284086" y="6152225"/>
            <a:ext cx="85403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Supplemental Fig. 3. Correlation and mean value comparison of ICP-MS and XRF data. Same herbarium samples were analyzed their S and P concentration by XRF and ICP (A and C) , and their mean values with S. D. were shown in B and D.</a:t>
            </a:r>
            <a:endParaRPr kumimoji="1" lang="ja-JP" altLang="en-US" sz="1050"/>
          </a:p>
          <a:p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198612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FB725E1-D995-B75B-C0D9-254F198D8236}"/>
              </a:ext>
            </a:extLst>
          </p:cNvPr>
          <p:cNvGraphicFramePr>
            <a:graphicFrameLocks/>
          </p:cNvGraphicFramePr>
          <p:nvPr/>
        </p:nvGraphicFramePr>
        <p:xfrm>
          <a:off x="2334824" y="50265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394E9F66-85A5-67FF-2C6E-2A84C4F208C5}"/>
              </a:ext>
            </a:extLst>
          </p:cNvPr>
          <p:cNvGraphicFramePr>
            <a:graphicFrameLocks/>
          </p:cNvGraphicFramePr>
          <p:nvPr/>
        </p:nvGraphicFramePr>
        <p:xfrm>
          <a:off x="40944" y="50265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B9DADB08-B7FC-6EB1-BA8D-FA184CEB13B7}"/>
              </a:ext>
            </a:extLst>
          </p:cNvPr>
          <p:cNvGraphicFramePr>
            <a:graphicFrameLocks/>
          </p:cNvGraphicFramePr>
          <p:nvPr/>
        </p:nvGraphicFramePr>
        <p:xfrm>
          <a:off x="4628704" y="50265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D13B524A-BC57-3FC5-BDA0-60082FBB765A}"/>
              </a:ext>
            </a:extLst>
          </p:cNvPr>
          <p:cNvGraphicFramePr>
            <a:graphicFrameLocks/>
          </p:cNvGraphicFramePr>
          <p:nvPr/>
        </p:nvGraphicFramePr>
        <p:xfrm>
          <a:off x="6922584" y="50265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3CB2C7DC-CCAF-49B7-B39E-E770F53AFAC7}"/>
              </a:ext>
            </a:extLst>
          </p:cNvPr>
          <p:cNvGraphicFramePr>
            <a:graphicFrameLocks/>
          </p:cNvGraphicFramePr>
          <p:nvPr/>
        </p:nvGraphicFramePr>
        <p:xfrm>
          <a:off x="2328000" y="3050436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グラフ 8">
            <a:extLst>
              <a:ext uri="{FF2B5EF4-FFF2-40B4-BE49-F238E27FC236}">
                <a16:creationId xmlns:a16="http://schemas.microsoft.com/office/drawing/2014/main" id="{30B72CD9-A938-3E94-4347-0B7328C56B7E}"/>
              </a:ext>
            </a:extLst>
          </p:cNvPr>
          <p:cNvGraphicFramePr>
            <a:graphicFrameLocks/>
          </p:cNvGraphicFramePr>
          <p:nvPr/>
        </p:nvGraphicFramePr>
        <p:xfrm>
          <a:off x="6902112" y="3050436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F33EE55F-05FB-602F-6982-A53752D0C772}"/>
              </a:ext>
            </a:extLst>
          </p:cNvPr>
          <p:cNvGraphicFramePr>
            <a:graphicFrameLocks/>
          </p:cNvGraphicFramePr>
          <p:nvPr/>
        </p:nvGraphicFramePr>
        <p:xfrm>
          <a:off x="4615056" y="3050436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A071FD9A-0BB9-D75B-69AA-E72A6B0F210B}"/>
              </a:ext>
            </a:extLst>
          </p:cNvPr>
          <p:cNvGraphicFramePr>
            <a:graphicFrameLocks/>
          </p:cNvGraphicFramePr>
          <p:nvPr/>
        </p:nvGraphicFramePr>
        <p:xfrm>
          <a:off x="40944" y="3050436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E4350B7-3044-D826-7AEE-65A7A02D50D9}"/>
              </a:ext>
            </a:extLst>
          </p:cNvPr>
          <p:cNvSpPr txBox="1"/>
          <p:nvPr/>
        </p:nvSpPr>
        <p:spPr>
          <a:xfrm>
            <a:off x="464024" y="6161964"/>
            <a:ext cx="61077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 err="1"/>
              <a:t>Supplimental</a:t>
            </a:r>
            <a:r>
              <a:rPr kumimoji="1" lang="en-US" altLang="ja-JP" sz="1050" dirty="0"/>
              <a:t> Fig. 4. </a:t>
            </a:r>
            <a:r>
              <a:rPr lang="en-GB" altLang="ja-JP" sz="1050" dirty="0"/>
              <a:t>Correlations between </a:t>
            </a:r>
            <a:r>
              <a:rPr lang="en-GB" altLang="ja-JP" sz="1050" dirty="0" err="1"/>
              <a:t>sulfur</a:t>
            </a:r>
            <a:r>
              <a:rPr lang="en-GB" altLang="ja-JP" sz="1050" dirty="0"/>
              <a:t> and phosphorus concentration in 14 species of  wild plants.</a:t>
            </a:r>
            <a:r>
              <a:rPr lang="ja-JP" altLang="ja-JP" sz="1050"/>
              <a:t> </a:t>
            </a:r>
            <a:r>
              <a:rPr kumimoji="1" lang="en-US" altLang="ja-JP" sz="1050" dirty="0"/>
              <a:t> </a:t>
            </a:r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38085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5291F9F-D0E4-6693-509D-2023D3025D0E}"/>
              </a:ext>
            </a:extLst>
          </p:cNvPr>
          <p:cNvGraphicFramePr>
            <a:graphicFrameLocks/>
          </p:cNvGraphicFramePr>
          <p:nvPr/>
        </p:nvGraphicFramePr>
        <p:xfrm>
          <a:off x="84000" y="181428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E34DBEBF-4678-9343-60CA-DA514DEFD1D2}"/>
              </a:ext>
            </a:extLst>
          </p:cNvPr>
          <p:cNvGraphicFramePr>
            <a:graphicFrameLocks/>
          </p:cNvGraphicFramePr>
          <p:nvPr/>
        </p:nvGraphicFramePr>
        <p:xfrm>
          <a:off x="2356000" y="181428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99B48573-6918-03FD-1921-832E59278995}"/>
              </a:ext>
            </a:extLst>
          </p:cNvPr>
          <p:cNvGraphicFramePr>
            <a:graphicFrameLocks/>
          </p:cNvGraphicFramePr>
          <p:nvPr/>
        </p:nvGraphicFramePr>
        <p:xfrm>
          <a:off x="6900000" y="181428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67D5A310-8AEC-B783-38B4-1F0234CD41C0}"/>
              </a:ext>
            </a:extLst>
          </p:cNvPr>
          <p:cNvGraphicFramePr>
            <a:graphicFrameLocks/>
          </p:cNvGraphicFramePr>
          <p:nvPr/>
        </p:nvGraphicFramePr>
        <p:xfrm>
          <a:off x="4628000" y="181428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893CCFDD-735D-0965-DEF6-26F898972505}"/>
              </a:ext>
            </a:extLst>
          </p:cNvPr>
          <p:cNvGraphicFramePr>
            <a:graphicFrameLocks/>
          </p:cNvGraphicFramePr>
          <p:nvPr/>
        </p:nvGraphicFramePr>
        <p:xfrm>
          <a:off x="84000" y="3190164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E4833E49-289D-1361-FB47-9B7C537793A9}"/>
              </a:ext>
            </a:extLst>
          </p:cNvPr>
          <p:cNvGraphicFramePr>
            <a:graphicFrameLocks/>
          </p:cNvGraphicFramePr>
          <p:nvPr/>
        </p:nvGraphicFramePr>
        <p:xfrm>
          <a:off x="2356000" y="3190164"/>
          <a:ext cx="21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D112E9-5A8D-CCFA-BD73-B792F58D747D}"/>
              </a:ext>
            </a:extLst>
          </p:cNvPr>
          <p:cNvSpPr txBox="1"/>
          <p:nvPr/>
        </p:nvSpPr>
        <p:spPr>
          <a:xfrm>
            <a:off x="634621" y="6422656"/>
            <a:ext cx="68050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 err="1"/>
              <a:t>Supplimental</a:t>
            </a:r>
            <a:r>
              <a:rPr kumimoji="1" lang="en-US" altLang="ja-JP" sz="1050" dirty="0"/>
              <a:t> Fig. 4 (continued). </a:t>
            </a:r>
            <a:r>
              <a:rPr lang="en-GB" altLang="ja-JP" sz="1050" dirty="0"/>
              <a:t>Correlations between </a:t>
            </a:r>
            <a:r>
              <a:rPr lang="en-GB" altLang="ja-JP" sz="1050" dirty="0" err="1"/>
              <a:t>sulfur</a:t>
            </a:r>
            <a:r>
              <a:rPr lang="en-GB" altLang="ja-JP" sz="1050" dirty="0"/>
              <a:t> and phosphorus concentration in 14 species of  wild plants.</a:t>
            </a:r>
            <a:r>
              <a:rPr lang="ja-JP" altLang="ja-JP" sz="1050"/>
              <a:t> </a:t>
            </a:r>
            <a:r>
              <a:rPr kumimoji="1" lang="en-US" altLang="ja-JP" sz="1050" dirty="0"/>
              <a:t> </a:t>
            </a:r>
            <a:endParaRPr kumimoji="1" lang="ja-JP" altLang="en-US" sz="1050"/>
          </a:p>
        </p:txBody>
      </p:sp>
    </p:spTree>
    <p:extLst>
      <p:ext uri="{BB962C8B-B14F-4D97-AF65-F5344CB8AC3E}">
        <p14:creationId xmlns:p14="http://schemas.microsoft.com/office/powerpoint/2010/main" val="264565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1446</TotalTime>
  <Words>511</Words>
  <Application>Microsoft Macintosh PowerPoint</Application>
  <PresentationFormat>画面に合わせる (4:3)</PresentationFormat>
  <Paragraphs>90</Paragraphs>
  <Slides>5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水野 隆文</dc:creator>
  <cp:lastModifiedBy>水野 隆文</cp:lastModifiedBy>
  <cp:revision>5</cp:revision>
  <dcterms:created xsi:type="dcterms:W3CDTF">2022-03-04T08:00:25Z</dcterms:created>
  <dcterms:modified xsi:type="dcterms:W3CDTF">2022-05-25T12:59:02Z</dcterms:modified>
</cp:coreProperties>
</file>