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ti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74" r:id="rId3"/>
    <p:sldId id="275" r:id="rId4"/>
    <p:sldId id="270" r:id="rId5"/>
    <p:sldId id="273" r:id="rId6"/>
    <p:sldId id="265" r:id="rId7"/>
    <p:sldId id="269" r:id="rId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1" d="100"/>
          <a:sy n="51" d="100"/>
        </p:scale>
        <p:origin x="23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810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9587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901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9713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8350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079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387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9173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1685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2608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3677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2ACEE-FFD7-4AEB-8711-7EF443D44435}" type="datetimeFigureOut">
              <a:rPr lang="en-AU" smtClean="0"/>
              <a:t>26/05/2022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A701A-83DE-41D9-AE7F-AAD96CA126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846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tif"/><Relationship Id="rId5" Type="http://schemas.openxmlformats.org/officeDocument/2006/relationships/image" Target="../media/image6.ti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tif"/><Relationship Id="rId5" Type="http://schemas.openxmlformats.org/officeDocument/2006/relationships/image" Target="../media/image10.e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69C8E2B9-030A-4AAC-8245-18159785D282}"/>
              </a:ext>
            </a:extLst>
          </p:cNvPr>
          <p:cNvSpPr txBox="1"/>
          <p:nvPr/>
        </p:nvSpPr>
        <p:spPr>
          <a:xfrm>
            <a:off x="240194" y="186085"/>
            <a:ext cx="4760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1.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626E68-1139-4BD0-8BE4-BFF0B439E3DB}"/>
              </a:ext>
            </a:extLst>
          </p:cNvPr>
          <p:cNvSpPr txBox="1"/>
          <p:nvPr/>
        </p:nvSpPr>
        <p:spPr>
          <a:xfrm>
            <a:off x="240194" y="4411925"/>
            <a:ext cx="6377612" cy="908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543"/>
              </a:spcAft>
            </a:pPr>
            <a:r>
              <a:rPr lang="en-AU" sz="1222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Table 1. qPCR Primer Sequences</a:t>
            </a:r>
            <a:endParaRPr lang="en-AU" sz="1087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543"/>
              </a:spcAft>
            </a:pPr>
            <a:r>
              <a:rPr lang="en-GB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Quantitative real-time PCT was performed for human or murine PDK4/Pdk4, human β2-microglobulin (B2M) and murine 36B4 in cultured HCAECs or wound tissue. Relative changes in gene expression were normalized using the </a:t>
            </a:r>
            <a:r>
              <a:rPr lang="en-GB" sz="1222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ΔΔCt</a:t>
            </a:r>
            <a:r>
              <a:rPr lang="en-GB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method to human B2M or murine 36B4.</a:t>
            </a:r>
            <a:endParaRPr lang="en-AU" sz="108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9B58DED-81A0-4AAE-A2AE-6CBAD9409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203426"/>
              </p:ext>
            </p:extLst>
          </p:nvPr>
        </p:nvGraphicFramePr>
        <p:xfrm>
          <a:off x="589237" y="1965872"/>
          <a:ext cx="5656441" cy="1947835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264056">
                  <a:extLst>
                    <a:ext uri="{9D8B030D-6E8A-4147-A177-3AD203B41FA5}">
                      <a16:colId xmlns:a16="http://schemas.microsoft.com/office/drawing/2014/main" val="260525013"/>
                    </a:ext>
                  </a:extLst>
                </a:gridCol>
                <a:gridCol w="1249136">
                  <a:extLst>
                    <a:ext uri="{9D8B030D-6E8A-4147-A177-3AD203B41FA5}">
                      <a16:colId xmlns:a16="http://schemas.microsoft.com/office/drawing/2014/main" val="576485201"/>
                    </a:ext>
                  </a:extLst>
                </a:gridCol>
                <a:gridCol w="3143249">
                  <a:extLst>
                    <a:ext uri="{9D8B030D-6E8A-4147-A177-3AD203B41FA5}">
                      <a16:colId xmlns:a16="http://schemas.microsoft.com/office/drawing/2014/main" val="980018782"/>
                    </a:ext>
                  </a:extLst>
                </a:gridCol>
              </a:tblGrid>
              <a:tr h="212702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Target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F/R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Sequence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2065522192"/>
                  </a:ext>
                </a:extLst>
              </a:tr>
              <a:tr h="246219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b="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PDK4/Pdk4 </a:t>
                      </a:r>
                      <a:endParaRPr lang="en-AU" sz="1100" b="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i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</a:t>
                      </a:r>
                      <a:endParaRPr lang="en-AU" sz="1100" i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CACGTACTCCACTGCTCCAA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396457456"/>
                  </a:ext>
                </a:extLst>
              </a:tr>
              <a:tr h="212702">
                <a:tc vMerge="1"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AGCGTCTGTCCCATAACCTG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870767768"/>
                  </a:ext>
                </a:extLst>
              </a:tr>
              <a:tr h="212702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b="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B2M</a:t>
                      </a:r>
                      <a:endParaRPr lang="en-AU" sz="1100" b="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CATCCAGCGTACTCCAAAGA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4175963009"/>
                  </a:ext>
                </a:extLst>
              </a:tr>
              <a:tr h="212702">
                <a:tc vMerge="1"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endParaRPr lang="en-AU" sz="11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GACAAGTCTGAATGCTCCAC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871668779"/>
                  </a:ext>
                </a:extLst>
              </a:tr>
              <a:tr h="212702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b="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36b4</a:t>
                      </a:r>
                      <a:endParaRPr lang="en-AU" sz="1100" b="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CAACGGCAGCATTTA TAACCC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2841250375"/>
                  </a:ext>
                </a:extLst>
              </a:tr>
              <a:tr h="212702">
                <a:tc vMerge="1"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endParaRPr lang="en-AU" sz="11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CCCATTGATGATGGAGTGTGG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465465852"/>
                  </a:ext>
                </a:extLst>
              </a:tr>
              <a:tr h="212702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b="0" i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PDK4 Promoter (</a:t>
                      </a:r>
                      <a:r>
                        <a:rPr lang="en-GB" sz="1100" b="0" i="0" dirty="0" err="1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ChIP</a:t>
                      </a:r>
                      <a:r>
                        <a:rPr lang="en-GB" sz="1100" b="0" i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AU" sz="1100" b="0" i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CACCGCAAAAGGTAAGGCAA</a:t>
                      </a: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1817044354"/>
                  </a:ext>
                </a:extLst>
              </a:tr>
              <a:tr h="212702">
                <a:tc vMerge="1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en-AU" sz="11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CGTTCTTCTCCGGCAACACA</a:t>
                      </a: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1649891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957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69C8E2B9-030A-4AAC-8245-18159785D282}"/>
              </a:ext>
            </a:extLst>
          </p:cNvPr>
          <p:cNvSpPr txBox="1"/>
          <p:nvPr/>
        </p:nvSpPr>
        <p:spPr>
          <a:xfrm>
            <a:off x="240194" y="186085"/>
            <a:ext cx="4760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2.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626E68-1139-4BD0-8BE4-BFF0B439E3DB}"/>
              </a:ext>
            </a:extLst>
          </p:cNvPr>
          <p:cNvSpPr txBox="1"/>
          <p:nvPr/>
        </p:nvSpPr>
        <p:spPr>
          <a:xfrm>
            <a:off x="340778" y="4722729"/>
            <a:ext cx="6377612" cy="71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543"/>
              </a:spcAft>
            </a:pPr>
            <a:r>
              <a:rPr lang="en-AU" sz="122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Table 2. Western blot, IHC, and </a:t>
            </a:r>
            <a:r>
              <a:rPr lang="en-AU" sz="122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ChIP</a:t>
            </a:r>
            <a:r>
              <a:rPr lang="en-AU" sz="122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antibodies</a:t>
            </a:r>
          </a:p>
          <a:p>
            <a:pPr algn="just">
              <a:spcAft>
                <a:spcPts val="543"/>
              </a:spcAft>
            </a:pPr>
            <a:r>
              <a:rPr lang="en-AU" sz="12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Whole-cell protein extracts were subjected to western blot analysis for various targets. Even protein loading was confirmed by probing for </a:t>
            </a:r>
            <a:r>
              <a:rPr lang="el-GR" sz="12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α-</a:t>
            </a:r>
            <a:r>
              <a:rPr lang="en-AU" sz="122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tubulin.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9B58DED-81A0-4AAE-A2AE-6CBAD9409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444893"/>
              </p:ext>
            </p:extLst>
          </p:nvPr>
        </p:nvGraphicFramePr>
        <p:xfrm>
          <a:off x="340778" y="867523"/>
          <a:ext cx="6197181" cy="3766892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457286">
                  <a:extLst>
                    <a:ext uri="{9D8B030D-6E8A-4147-A177-3AD203B41FA5}">
                      <a16:colId xmlns:a16="http://schemas.microsoft.com/office/drawing/2014/main" val="260525013"/>
                    </a:ext>
                  </a:extLst>
                </a:gridCol>
                <a:gridCol w="1472184">
                  <a:extLst>
                    <a:ext uri="{9D8B030D-6E8A-4147-A177-3AD203B41FA5}">
                      <a16:colId xmlns:a16="http://schemas.microsoft.com/office/drawing/2014/main" val="980018782"/>
                    </a:ext>
                  </a:extLst>
                </a:gridCol>
                <a:gridCol w="2267711">
                  <a:extLst>
                    <a:ext uri="{9D8B030D-6E8A-4147-A177-3AD203B41FA5}">
                      <a16:colId xmlns:a16="http://schemas.microsoft.com/office/drawing/2014/main" val="1996433516"/>
                    </a:ext>
                  </a:extLst>
                </a:gridCol>
              </a:tblGrid>
              <a:tr h="226903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Target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 #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Company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2065522192"/>
                  </a:ext>
                </a:extLst>
              </a:tr>
              <a:tr h="536496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AU" sz="1100" b="0" dirty="0" err="1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hosphorylated</a:t>
                      </a:r>
                      <a:r>
                        <a:rPr lang="en-AU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pyruvate dehydrogenase complex (PDC) (Ser</a:t>
                      </a:r>
                      <a:r>
                        <a:rPr lang="en-AU" sz="1100" b="0" baseline="300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293</a:t>
                      </a:r>
                      <a:r>
                        <a:rPr lang="en-AU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ab92696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Abcam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396457456"/>
                  </a:ext>
                </a:extLst>
              </a:tr>
              <a:tr h="280174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AU" sz="1100" b="0" dirty="0" err="1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otal</a:t>
                      </a:r>
                      <a:r>
                        <a:rPr lang="en-AU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 PDC</a:t>
                      </a: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ab110334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Abcam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870767768"/>
                  </a:ext>
                </a:extLst>
              </a:tr>
              <a:tr h="357664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Prolyl hydroxylase domain-containing protein 1 (PHD1)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RDSAF6394SP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R&amp;D Systems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786357541"/>
                  </a:ext>
                </a:extLst>
              </a:tr>
              <a:tr h="357664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Prolyl hydroxylase domain-containing protein 1 (PHD2)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NOVNB1002219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Novus Biologicals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1064316749"/>
                  </a:ext>
                </a:extLst>
              </a:tr>
              <a:tr h="35766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Prolyl hydroxylase domain-containing protein 1 (PHD3)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NOVNB100303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Novus Biologicals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2099520339"/>
                  </a:ext>
                </a:extLst>
              </a:tr>
              <a:tr h="278727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Phosphorylated FOXO1 (Ser</a:t>
                      </a:r>
                      <a:r>
                        <a:rPr lang="en-GB" sz="1100" b="0" baseline="300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256</a:t>
                      </a: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9461S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Cell Signalling Technologies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53837337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Total FOXO1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2880S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Cell Signalling Technologies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16315995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Scavenger receptor B1 (SR-B1)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ab52629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Abcam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60098397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α-tubulin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3873S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Cell Signalling Technologies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81532195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CD31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ab28364</a:t>
                      </a: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Abcam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57162681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Normal Rabbit IgG (</a:t>
                      </a:r>
                      <a:r>
                        <a:rPr lang="en-GB" sz="1100" b="0" dirty="0" err="1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ChIP</a:t>
                      </a:r>
                      <a:r>
                        <a:rPr lang="en-GB" sz="1100" b="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AU" sz="1100" b="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2729S</a:t>
                      </a:r>
                    </a:p>
                  </a:txBody>
                  <a:tcPr marL="65588" marR="6558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Cell Signalling Technologies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 anchor="ctr"/>
                </a:tc>
                <a:extLst>
                  <a:ext uri="{0D108BD9-81ED-4DB2-BD59-A6C34878D82A}">
                    <a16:rowId xmlns:a16="http://schemas.microsoft.com/office/drawing/2014/main" val="3719248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741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69C8E2B9-030A-4AAC-8245-18159785D282}"/>
              </a:ext>
            </a:extLst>
          </p:cNvPr>
          <p:cNvSpPr txBox="1"/>
          <p:nvPr/>
        </p:nvSpPr>
        <p:spPr>
          <a:xfrm>
            <a:off x="240194" y="186085"/>
            <a:ext cx="4760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3.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626E68-1139-4BD0-8BE4-BFF0B439E3DB}"/>
              </a:ext>
            </a:extLst>
          </p:cNvPr>
          <p:cNvSpPr txBox="1"/>
          <p:nvPr/>
        </p:nvSpPr>
        <p:spPr>
          <a:xfrm>
            <a:off x="240194" y="3199985"/>
            <a:ext cx="6377612" cy="1096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543"/>
              </a:spcAft>
            </a:pPr>
            <a:r>
              <a:rPr lang="en-AU" sz="1222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Table 3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Mouse blood glucose levels and weights at time of surgery</a:t>
            </a:r>
            <a:endParaRPr lang="en-AU" sz="108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543"/>
              </a:spcAft>
            </a:pPr>
            <a:r>
              <a:rPr lang="en-GB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 full-thickness wounds were created on non-diabetic and diabetic C57Bl/6J mice. Mice received daily topical applications of </a:t>
            </a:r>
            <a:r>
              <a:rPr lang="en-GB" sz="1222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rHDL</a:t>
            </a:r>
            <a:r>
              <a:rPr lang="en-GB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(50 mg/wound) or PBS (vehicle). Blood glucose levels were measured periodically throughout the study using an </a:t>
            </a:r>
            <a:r>
              <a:rPr lang="en-GB" sz="1222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Accu-CHEK</a:t>
            </a:r>
            <a:r>
              <a:rPr lang="en-GB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Glucometer. Mouse weights were also recorded over the course of the study. 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 are expressed as mean±SD.</a:t>
            </a:r>
            <a:endParaRPr lang="en-AU" sz="108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9B58DED-81A0-4AAE-A2AE-6CBAD9409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682947"/>
              </p:ext>
            </p:extLst>
          </p:nvPr>
        </p:nvGraphicFramePr>
        <p:xfrm>
          <a:off x="589237" y="1965872"/>
          <a:ext cx="5527784" cy="671623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737584">
                  <a:extLst>
                    <a:ext uri="{9D8B030D-6E8A-4147-A177-3AD203B41FA5}">
                      <a16:colId xmlns:a16="http://schemas.microsoft.com/office/drawing/2014/main" val="26052501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980018782"/>
                    </a:ext>
                  </a:extLst>
                </a:gridCol>
                <a:gridCol w="1317265">
                  <a:extLst>
                    <a:ext uri="{9D8B030D-6E8A-4147-A177-3AD203B41FA5}">
                      <a16:colId xmlns:a16="http://schemas.microsoft.com/office/drawing/2014/main" val="1996433516"/>
                    </a:ext>
                  </a:extLst>
                </a:gridCol>
                <a:gridCol w="1166649">
                  <a:extLst>
                    <a:ext uri="{9D8B030D-6E8A-4147-A177-3AD203B41FA5}">
                      <a16:colId xmlns:a16="http://schemas.microsoft.com/office/drawing/2014/main" val="3189925474"/>
                    </a:ext>
                  </a:extLst>
                </a:gridCol>
              </a:tblGrid>
              <a:tr h="212702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Non-diabetic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Diabetic (+STZ)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extLst>
                  <a:ext uri="{0D108BD9-81ED-4DB2-BD59-A6C34878D82A}">
                    <a16:rowId xmlns:a16="http://schemas.microsoft.com/office/drawing/2014/main" val="2065522192"/>
                  </a:ext>
                </a:extLst>
              </a:tr>
              <a:tr h="246219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 glucose (mmol/L)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 ± 1.3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25.7 ± 6.4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&lt;0.0001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extLst>
                  <a:ext uri="{0D108BD9-81ED-4DB2-BD59-A6C34878D82A}">
                    <a16:rowId xmlns:a16="http://schemas.microsoft.com/office/drawing/2014/main" val="3396457456"/>
                  </a:ext>
                </a:extLst>
              </a:tr>
              <a:tr h="212702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 Weight (g)</a:t>
                      </a:r>
                      <a:endParaRPr lang="en-AU" sz="11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24.5 ± 1.8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22.9 ± 2.1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en-A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0.0043</a:t>
                      </a:r>
                      <a:endParaRPr lang="en-AU" sz="11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65588" marR="65588" marT="0" marB="0"/>
                </a:tc>
                <a:extLst>
                  <a:ext uri="{0D108BD9-81ED-4DB2-BD59-A6C34878D82A}">
                    <a16:rowId xmlns:a16="http://schemas.microsoft.com/office/drawing/2014/main" val="3870767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66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flying, air, airplane, smoke&#10;&#10;Description automatically generated">
            <a:extLst>
              <a:ext uri="{FF2B5EF4-FFF2-40B4-BE49-F238E27FC236}">
                <a16:creationId xmlns:a16="http://schemas.microsoft.com/office/drawing/2014/main" id="{8DEB99FB-1824-4BDD-9560-320E50F330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0989" y="2076234"/>
            <a:ext cx="2738586" cy="272057"/>
          </a:xfrm>
          <a:prstGeom prst="rect">
            <a:avLst/>
          </a:prstGeom>
        </p:spPr>
      </p:pic>
      <p:pic>
        <p:nvPicPr>
          <p:cNvPr id="4" name="Picture 3" descr="A picture containing game&#10;&#10;Description automatically generated">
            <a:extLst>
              <a:ext uri="{FF2B5EF4-FFF2-40B4-BE49-F238E27FC236}">
                <a16:creationId xmlns:a16="http://schemas.microsoft.com/office/drawing/2014/main" id="{C52E3B99-3D6A-4CBA-8801-F75E35D0A5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2596" y="1840971"/>
            <a:ext cx="2771291" cy="2720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0E527C-96B6-437F-AA84-1E268FFB3A67}"/>
              </a:ext>
            </a:extLst>
          </p:cNvPr>
          <p:cNvSpPr txBox="1"/>
          <p:nvPr/>
        </p:nvSpPr>
        <p:spPr>
          <a:xfrm>
            <a:off x="1452794" y="1865053"/>
            <a:ext cx="1020140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Total PDC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E8BAF4-1BBB-468D-8644-930D1E17896E}"/>
              </a:ext>
            </a:extLst>
          </p:cNvPr>
          <p:cNvSpPr txBox="1"/>
          <p:nvPr/>
        </p:nvSpPr>
        <p:spPr>
          <a:xfrm>
            <a:off x="1522168" y="2078483"/>
            <a:ext cx="803212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51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6BB14C-56F8-413D-8CE5-579CDD06A9CC}"/>
              </a:ext>
            </a:extLst>
          </p:cNvPr>
          <p:cNvSpPr txBox="1"/>
          <p:nvPr/>
        </p:nvSpPr>
        <p:spPr>
          <a:xfrm>
            <a:off x="2157711" y="2303812"/>
            <a:ext cx="47776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B220D5-E618-4663-8ED2-2008CDE2F5EF}"/>
              </a:ext>
            </a:extLst>
          </p:cNvPr>
          <p:cNvSpPr txBox="1"/>
          <p:nvPr/>
        </p:nvSpPr>
        <p:spPr>
          <a:xfrm>
            <a:off x="2472934" y="2299493"/>
            <a:ext cx="535325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E0F3D1-875E-40F6-AAF3-B06D977D0A96}"/>
              </a:ext>
            </a:extLst>
          </p:cNvPr>
          <p:cNvSpPr txBox="1"/>
          <p:nvPr/>
        </p:nvSpPr>
        <p:spPr>
          <a:xfrm>
            <a:off x="2841399" y="2303812"/>
            <a:ext cx="47776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D0812-3FEF-44D2-B725-ABCF8EC47EFD}"/>
              </a:ext>
            </a:extLst>
          </p:cNvPr>
          <p:cNvSpPr txBox="1"/>
          <p:nvPr/>
        </p:nvSpPr>
        <p:spPr>
          <a:xfrm>
            <a:off x="3130302" y="2304418"/>
            <a:ext cx="535325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ACF7EE-2C9F-45A4-AC2C-5CD540067B38}"/>
              </a:ext>
            </a:extLst>
          </p:cNvPr>
          <p:cNvSpPr txBox="1"/>
          <p:nvPr/>
        </p:nvSpPr>
        <p:spPr>
          <a:xfrm>
            <a:off x="3479811" y="2298801"/>
            <a:ext cx="47776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7DCA4F-E6E8-499E-8D9B-E4C714E81A8A}"/>
              </a:ext>
            </a:extLst>
          </p:cNvPr>
          <p:cNvSpPr txBox="1"/>
          <p:nvPr/>
        </p:nvSpPr>
        <p:spPr>
          <a:xfrm>
            <a:off x="3778899" y="2298801"/>
            <a:ext cx="535325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73FDB0-45A7-4CCB-B87D-2D4F98253230}"/>
              </a:ext>
            </a:extLst>
          </p:cNvPr>
          <p:cNvSpPr txBox="1"/>
          <p:nvPr/>
        </p:nvSpPr>
        <p:spPr>
          <a:xfrm>
            <a:off x="4127359" y="2298800"/>
            <a:ext cx="47776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50CF32-52C7-4744-B57A-200A4F472C02}"/>
              </a:ext>
            </a:extLst>
          </p:cNvPr>
          <p:cNvSpPr txBox="1"/>
          <p:nvPr/>
        </p:nvSpPr>
        <p:spPr>
          <a:xfrm>
            <a:off x="4458224" y="2298800"/>
            <a:ext cx="535325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86E828-CC03-411A-8AC5-71BB2562A06F}"/>
              </a:ext>
            </a:extLst>
          </p:cNvPr>
          <p:cNvSpPr txBox="1"/>
          <p:nvPr/>
        </p:nvSpPr>
        <p:spPr>
          <a:xfrm>
            <a:off x="2387852" y="2422882"/>
            <a:ext cx="49524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3F5EFC-CCBB-4C2E-8463-A8876939D65E}"/>
              </a:ext>
            </a:extLst>
          </p:cNvPr>
          <p:cNvSpPr txBox="1"/>
          <p:nvPr/>
        </p:nvSpPr>
        <p:spPr>
          <a:xfrm>
            <a:off x="3021030" y="2422882"/>
            <a:ext cx="49524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rHDL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6E416D-35C0-4FDA-B1B7-87963542916B}"/>
              </a:ext>
            </a:extLst>
          </p:cNvPr>
          <p:cNvSpPr txBox="1"/>
          <p:nvPr/>
        </p:nvSpPr>
        <p:spPr>
          <a:xfrm>
            <a:off x="3665685" y="2422882"/>
            <a:ext cx="49524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EDB543-E0AA-4605-9ED2-63BFD4AC7066}"/>
              </a:ext>
            </a:extLst>
          </p:cNvPr>
          <p:cNvSpPr txBox="1"/>
          <p:nvPr/>
        </p:nvSpPr>
        <p:spPr>
          <a:xfrm>
            <a:off x="4298863" y="2422882"/>
            <a:ext cx="49524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rHDL</a:t>
            </a:r>
          </a:p>
        </p:txBody>
      </p: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5C665010-4422-454E-BDB7-71D947136A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98845" y="2706711"/>
          <a:ext cx="2233890" cy="148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Prism 9" r:id="rId5" imgW="7020803" imgH="4653868" progId="Prism9.Document">
                  <p:embed/>
                </p:oleObj>
              </mc:Choice>
              <mc:Fallback>
                <p:oleObj name="Prism 9" r:id="rId5" imgW="7020803" imgH="4653868" progId="Prism9.Document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5C665010-4422-454E-BDB7-71D947136A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98845" y="2706711"/>
                        <a:ext cx="2233890" cy="1482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46D620AD-25A8-4D03-86CF-03005D8CD997}"/>
              </a:ext>
            </a:extLst>
          </p:cNvPr>
          <p:cNvSpPr txBox="1"/>
          <p:nvPr/>
        </p:nvSpPr>
        <p:spPr>
          <a:xfrm rot="16200000">
            <a:off x="1370786" y="3196226"/>
            <a:ext cx="1701745" cy="53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Total PDC</a:t>
            </a:r>
          </a:p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(% vs. 5mM glucose, PBS Control)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004BD1-7EF4-484B-84DA-02CE324258EE}"/>
              </a:ext>
            </a:extLst>
          </p:cNvPr>
          <p:cNvSpPr txBox="1"/>
          <p:nvPr/>
        </p:nvSpPr>
        <p:spPr>
          <a:xfrm>
            <a:off x="2793637" y="4446178"/>
            <a:ext cx="70399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Normoxia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508EA1-DCE6-442C-9467-35B7C57E36A1}"/>
              </a:ext>
            </a:extLst>
          </p:cNvPr>
          <p:cNvSpPr txBox="1"/>
          <p:nvPr/>
        </p:nvSpPr>
        <p:spPr>
          <a:xfrm>
            <a:off x="2707312" y="4287630"/>
            <a:ext cx="46679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203246F-E674-4199-BB99-4D14B3653107}"/>
              </a:ext>
            </a:extLst>
          </p:cNvPr>
          <p:cNvSpPr txBox="1"/>
          <p:nvPr/>
        </p:nvSpPr>
        <p:spPr>
          <a:xfrm>
            <a:off x="3102600" y="4287630"/>
            <a:ext cx="524029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E9A7D44-B1A6-463C-B411-4B8447D8C8B2}"/>
              </a:ext>
            </a:extLst>
          </p:cNvPr>
          <p:cNvSpPr txBox="1"/>
          <p:nvPr/>
        </p:nvSpPr>
        <p:spPr>
          <a:xfrm>
            <a:off x="2907448" y="4079360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AE84A8-BB6A-435A-A9FB-C99DEBF473B6}"/>
              </a:ext>
            </a:extLst>
          </p:cNvPr>
          <p:cNvSpPr txBox="1"/>
          <p:nvPr/>
        </p:nvSpPr>
        <p:spPr>
          <a:xfrm>
            <a:off x="2706796" y="4019317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4A9D994-62C6-4AAA-91DB-9B53EB63DEAD}"/>
              </a:ext>
            </a:extLst>
          </p:cNvPr>
          <p:cNvSpPr txBox="1"/>
          <p:nvPr/>
        </p:nvSpPr>
        <p:spPr>
          <a:xfrm>
            <a:off x="3777132" y="4446178"/>
            <a:ext cx="70399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Hypoxia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210338-C168-4B3C-A57F-57ED27535809}"/>
              </a:ext>
            </a:extLst>
          </p:cNvPr>
          <p:cNvSpPr txBox="1"/>
          <p:nvPr/>
        </p:nvSpPr>
        <p:spPr>
          <a:xfrm>
            <a:off x="2257994" y="4158711"/>
            <a:ext cx="482632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rHDL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8E7EAF-55E1-4877-B24C-D2C76369D19A}"/>
              </a:ext>
            </a:extLst>
          </p:cNvPr>
          <p:cNvSpPr txBox="1"/>
          <p:nvPr/>
        </p:nvSpPr>
        <p:spPr>
          <a:xfrm>
            <a:off x="3322515" y="4075441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46066B-4C01-4014-95D1-040B7B979F51}"/>
              </a:ext>
            </a:extLst>
          </p:cNvPr>
          <p:cNvSpPr txBox="1"/>
          <p:nvPr/>
        </p:nvSpPr>
        <p:spPr>
          <a:xfrm>
            <a:off x="3121864" y="4015398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BBC29C5-3B5B-450E-A6F9-F8B533717EC2}"/>
              </a:ext>
            </a:extLst>
          </p:cNvPr>
          <p:cNvSpPr txBox="1"/>
          <p:nvPr/>
        </p:nvSpPr>
        <p:spPr>
          <a:xfrm>
            <a:off x="3662335" y="4283711"/>
            <a:ext cx="46679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1C2C88-DD68-497D-89CA-1CCA1DE4F4A1}"/>
              </a:ext>
            </a:extLst>
          </p:cNvPr>
          <p:cNvSpPr txBox="1"/>
          <p:nvPr/>
        </p:nvSpPr>
        <p:spPr>
          <a:xfrm>
            <a:off x="4057622" y="4283711"/>
            <a:ext cx="524029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6FC98DE-0EF2-4AE4-9B3B-C7B7D0B4E047}"/>
              </a:ext>
            </a:extLst>
          </p:cNvPr>
          <p:cNvSpPr txBox="1"/>
          <p:nvPr/>
        </p:nvSpPr>
        <p:spPr>
          <a:xfrm>
            <a:off x="3862470" y="4075441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B75A4F0-8C99-4987-BE7F-C5D546CDF164}"/>
              </a:ext>
            </a:extLst>
          </p:cNvPr>
          <p:cNvSpPr txBox="1"/>
          <p:nvPr/>
        </p:nvSpPr>
        <p:spPr>
          <a:xfrm>
            <a:off x="3661818" y="4015398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787A13C-F496-41BD-8065-515CC2BA65A6}"/>
              </a:ext>
            </a:extLst>
          </p:cNvPr>
          <p:cNvSpPr txBox="1"/>
          <p:nvPr/>
        </p:nvSpPr>
        <p:spPr>
          <a:xfrm>
            <a:off x="4277538" y="4071522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DC78A20-4CFB-4879-A3D8-685D4F1263BE}"/>
              </a:ext>
            </a:extLst>
          </p:cNvPr>
          <p:cNvSpPr txBox="1"/>
          <p:nvPr/>
        </p:nvSpPr>
        <p:spPr>
          <a:xfrm>
            <a:off x="4076886" y="4011480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C277153-FABD-4B15-AA15-A65423CF7104}"/>
              </a:ext>
            </a:extLst>
          </p:cNvPr>
          <p:cNvSpPr txBox="1"/>
          <p:nvPr/>
        </p:nvSpPr>
        <p:spPr>
          <a:xfrm>
            <a:off x="2521902" y="1615998"/>
            <a:ext cx="907098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Normoxia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24385C5-602B-4FD6-90C7-EEC7B5D4AF6F}"/>
              </a:ext>
            </a:extLst>
          </p:cNvPr>
          <p:cNvSpPr txBox="1"/>
          <p:nvPr/>
        </p:nvSpPr>
        <p:spPr>
          <a:xfrm>
            <a:off x="3837434" y="1617156"/>
            <a:ext cx="722386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Hypoxia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626E68-1139-4BD0-8BE4-BFF0B439E3DB}"/>
              </a:ext>
            </a:extLst>
          </p:cNvPr>
          <p:cNvSpPr txBox="1"/>
          <p:nvPr/>
        </p:nvSpPr>
        <p:spPr>
          <a:xfrm>
            <a:off x="200354" y="5032021"/>
            <a:ext cx="6377612" cy="1472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543"/>
              </a:spcAft>
            </a:pPr>
            <a:r>
              <a:rPr lang="en-AU" sz="1222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1. Total PDC expression</a:t>
            </a:r>
            <a:endParaRPr lang="en-AU" sz="1087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543"/>
              </a:spcAft>
            </a:pP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HCAECs were incubated with rHDL (20 µM) or PBS (vehicle control) for 18 h, then exposed to normal (5 mmol/L) or high (25 mmol/L) glucose conditions for 72 h. Following this, cells were exposed to normoxia or hypoxia (1.2% O</a:t>
            </a:r>
            <a:r>
              <a:rPr lang="en-AU" sz="1222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for 6 h. Total protein expression of the PDC was measured using western blotting densitometry, with data normalized to α-tubulin, (n=9-11). 5 mM PBS (white circles), 5 mM rHDL (grey circles), 25 mM PBS (red triangles), 25 mM rHDL (blue triangles). Data are expressed as mean±SD.</a:t>
            </a:r>
            <a:endParaRPr lang="en-AU" sz="108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47659F-977D-48C8-9E34-C5E4D1B3F8AB}"/>
              </a:ext>
            </a:extLst>
          </p:cNvPr>
          <p:cNvGrpSpPr/>
          <p:nvPr/>
        </p:nvGrpSpPr>
        <p:grpSpPr>
          <a:xfrm>
            <a:off x="2169937" y="1850912"/>
            <a:ext cx="2672996" cy="473298"/>
            <a:chOff x="3259354" y="1093836"/>
            <a:chExt cx="3806463" cy="1142525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FAD9150-FFDB-4EBB-80BD-1741627BDEC9}"/>
                </a:ext>
              </a:extLst>
            </p:cNvPr>
            <p:cNvSpPr/>
            <p:nvPr/>
          </p:nvSpPr>
          <p:spPr>
            <a:xfrm>
              <a:off x="3259354" y="1093836"/>
              <a:ext cx="3806463" cy="1142525"/>
            </a:xfrm>
            <a:prstGeom prst="rect">
              <a:avLst/>
            </a:prstGeom>
            <a:noFill/>
            <a:ln w="952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222"/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973420-E8C0-4850-A587-219EAAD734A9}"/>
                </a:ext>
              </a:extLst>
            </p:cNvPr>
            <p:cNvCxnSpPr>
              <a:cxnSpLocks/>
            </p:cNvCxnSpPr>
            <p:nvPr/>
          </p:nvCxnSpPr>
          <p:spPr>
            <a:xfrm>
              <a:off x="3267759" y="1645837"/>
              <a:ext cx="3798057" cy="0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16F1923-E73D-435B-99E2-34A36123EF4C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95" y="1093837"/>
              <a:ext cx="4203" cy="1142523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B628F90-2E28-43AB-9C8E-000777727E9F}"/>
              </a:ext>
            </a:extLst>
          </p:cNvPr>
          <p:cNvSpPr txBox="1"/>
          <p:nvPr/>
        </p:nvSpPr>
        <p:spPr>
          <a:xfrm>
            <a:off x="240194" y="186085"/>
            <a:ext cx="4760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CA95AD-2368-42A4-9E7C-CD7A19A4253C}"/>
              </a:ext>
            </a:extLst>
          </p:cNvPr>
          <p:cNvSpPr txBox="1"/>
          <p:nvPr/>
        </p:nvSpPr>
        <p:spPr>
          <a:xfrm>
            <a:off x="1771218" y="146456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A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05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62D8AF-E478-40E2-8DB4-81BAA947C90F}"/>
              </a:ext>
            </a:extLst>
          </p:cNvPr>
          <p:cNvSpPr txBox="1"/>
          <p:nvPr/>
        </p:nvSpPr>
        <p:spPr>
          <a:xfrm rot="16200000">
            <a:off x="2290345" y="2263852"/>
            <a:ext cx="2087759" cy="53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1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AU" sz="951" b="1" i="1" dirty="0">
                <a:latin typeface="Arial" panose="020B0604020202020204" pitchFamily="34" charset="0"/>
                <a:cs typeface="Arial" panose="020B0604020202020204" pitchFamily="34" charset="0"/>
              </a:rPr>
              <a:t>DK4</a:t>
            </a:r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 mRNA Expression</a:t>
            </a:r>
          </a:p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(% vs. NTC 5mM glucose, PBS Control)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421371-5D2C-4877-8A9E-7F67A02D17F3}"/>
              </a:ext>
            </a:extLst>
          </p:cNvPr>
          <p:cNvSpPr txBox="1"/>
          <p:nvPr/>
        </p:nvSpPr>
        <p:spPr>
          <a:xfrm>
            <a:off x="3950810" y="3712307"/>
            <a:ext cx="703990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1" b="1" dirty="0">
                <a:latin typeface="Arial" panose="020B0604020202020204" pitchFamily="34" charset="0"/>
                <a:cs typeface="Arial" panose="020B0604020202020204" pitchFamily="34" charset="0"/>
              </a:rPr>
              <a:t>PLKO</a:t>
            </a:r>
            <a:endParaRPr lang="en-AU" sz="95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4FD95D-B1D6-4282-8822-D39B425EB1A7}"/>
              </a:ext>
            </a:extLst>
          </p:cNvPr>
          <p:cNvSpPr txBox="1"/>
          <p:nvPr/>
        </p:nvSpPr>
        <p:spPr>
          <a:xfrm>
            <a:off x="4400783" y="3519167"/>
            <a:ext cx="233797" cy="301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58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124BF2-90F1-490D-BE6D-0006CA4B5B72}"/>
              </a:ext>
            </a:extLst>
          </p:cNvPr>
          <p:cNvSpPr txBox="1"/>
          <p:nvPr/>
        </p:nvSpPr>
        <p:spPr>
          <a:xfrm>
            <a:off x="3944412" y="3445812"/>
            <a:ext cx="233797" cy="301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58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CF2D04-2911-49F7-8EDD-1C5E5EFA4A3B}"/>
              </a:ext>
            </a:extLst>
          </p:cNvPr>
          <p:cNvSpPr txBox="1"/>
          <p:nvPr/>
        </p:nvSpPr>
        <p:spPr>
          <a:xfrm>
            <a:off x="3317610" y="3564060"/>
            <a:ext cx="482632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rHDL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700889-DAB4-40D4-88D4-F9C5CD9E603A}"/>
              </a:ext>
            </a:extLst>
          </p:cNvPr>
          <p:cNvSpPr txBox="1"/>
          <p:nvPr/>
        </p:nvSpPr>
        <p:spPr>
          <a:xfrm>
            <a:off x="5294342" y="3535144"/>
            <a:ext cx="233797" cy="301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58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671820-8756-4C43-952B-1BF4C68F1426}"/>
              </a:ext>
            </a:extLst>
          </p:cNvPr>
          <p:cNvSpPr txBox="1"/>
          <p:nvPr/>
        </p:nvSpPr>
        <p:spPr>
          <a:xfrm>
            <a:off x="4851532" y="3441578"/>
            <a:ext cx="233797" cy="301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58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31DA72-267B-4ED5-9C08-F6535902E15C}"/>
              </a:ext>
            </a:extLst>
          </p:cNvPr>
          <p:cNvSpPr txBox="1"/>
          <p:nvPr/>
        </p:nvSpPr>
        <p:spPr>
          <a:xfrm>
            <a:off x="4851532" y="3717733"/>
            <a:ext cx="703990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1" b="1" dirty="0">
                <a:latin typeface="Arial" panose="020B0604020202020204" pitchFamily="34" charset="0"/>
                <a:cs typeface="Arial" panose="020B0604020202020204" pitchFamily="34" charset="0"/>
              </a:rPr>
              <a:t>SR-B1</a:t>
            </a:r>
            <a:endParaRPr lang="en-AU" sz="95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1D0B7F69-F392-4968-B348-E2A790F763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6813730"/>
              </p:ext>
            </p:extLst>
          </p:nvPr>
        </p:nvGraphicFramePr>
        <p:xfrm>
          <a:off x="968555" y="1769319"/>
          <a:ext cx="1841720" cy="2087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8" name="Prism 9" r:id="rId3" imgW="5727544" imgH="6492513" progId="Prism9.Document">
                  <p:embed/>
                </p:oleObj>
              </mc:Choice>
              <mc:Fallback>
                <p:oleObj name="Prism 9" r:id="rId3" imgW="5727544" imgH="6492513" progId="Prism9.Document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1D0B7F69-F392-4968-B348-E2A790F763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8555" y="1769319"/>
                        <a:ext cx="1841720" cy="20877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AB00501F-0079-43C6-AC04-BC7A5A3E4707}"/>
              </a:ext>
            </a:extLst>
          </p:cNvPr>
          <p:cNvGrpSpPr/>
          <p:nvPr/>
        </p:nvGrpSpPr>
        <p:grpSpPr>
          <a:xfrm>
            <a:off x="968555" y="1167292"/>
            <a:ext cx="1902884" cy="570529"/>
            <a:chOff x="3259354" y="1093835"/>
            <a:chExt cx="3810665" cy="1142526"/>
          </a:xfrm>
        </p:grpSpPr>
        <p:pic>
          <p:nvPicPr>
            <p:cNvPr id="21" name="Picture 20" descr="A picture containing text, white&#10;&#10;Description automatically generated">
              <a:extLst>
                <a:ext uri="{FF2B5EF4-FFF2-40B4-BE49-F238E27FC236}">
                  <a16:creationId xmlns:a16="http://schemas.microsoft.com/office/drawing/2014/main" id="{726BBF50-C26E-41CB-ABF0-5E09154C65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10" t="26889" r="24801" b="65250"/>
            <a:stretch/>
          </p:blipFill>
          <p:spPr>
            <a:xfrm>
              <a:off x="3259354" y="1093835"/>
              <a:ext cx="3806462" cy="557468"/>
            </a:xfrm>
            <a:prstGeom prst="rect">
              <a:avLst/>
            </a:prstGeom>
          </p:spPr>
        </p:pic>
        <p:pic>
          <p:nvPicPr>
            <p:cNvPr id="23" name="Picture 22" descr="A picture containing line chart&#10;&#10;Description automatically generated">
              <a:extLst>
                <a:ext uri="{FF2B5EF4-FFF2-40B4-BE49-F238E27FC236}">
                  <a16:creationId xmlns:a16="http://schemas.microsoft.com/office/drawing/2014/main" id="{F0D2F971-CF6C-4EE4-AE6D-0B37E37CED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06" t="41211" r="23186" b="50562"/>
            <a:stretch/>
          </p:blipFill>
          <p:spPr>
            <a:xfrm>
              <a:off x="3276164" y="1656528"/>
              <a:ext cx="3793855" cy="579831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5919097-95A5-43C7-9665-14DD47B420F8}"/>
                </a:ext>
              </a:extLst>
            </p:cNvPr>
            <p:cNvSpPr/>
            <p:nvPr/>
          </p:nvSpPr>
          <p:spPr>
            <a:xfrm>
              <a:off x="3259354" y="1093836"/>
              <a:ext cx="3806463" cy="1142525"/>
            </a:xfrm>
            <a:prstGeom prst="rect">
              <a:avLst/>
            </a:prstGeom>
            <a:noFill/>
            <a:ln w="952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222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91258DA-483A-4416-A5BC-351434AFB280}"/>
                </a:ext>
              </a:extLst>
            </p:cNvPr>
            <p:cNvCxnSpPr>
              <a:cxnSpLocks/>
            </p:cNvCxnSpPr>
            <p:nvPr/>
          </p:nvCxnSpPr>
          <p:spPr>
            <a:xfrm>
              <a:off x="3267759" y="1645837"/>
              <a:ext cx="3798057" cy="0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AECBBBA-BD03-4718-8CC7-7A402662978A}"/>
                </a:ext>
              </a:extLst>
            </p:cNvPr>
            <p:cNvCxnSpPr>
              <a:cxnSpLocks/>
            </p:cNvCxnSpPr>
            <p:nvPr/>
          </p:nvCxnSpPr>
          <p:spPr>
            <a:xfrm>
              <a:off x="5135595" y="1093837"/>
              <a:ext cx="4203" cy="1142523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75B13FF-BE79-4F9D-9870-C187FEE32750}"/>
              </a:ext>
            </a:extLst>
          </p:cNvPr>
          <p:cNvSpPr txBox="1"/>
          <p:nvPr/>
        </p:nvSpPr>
        <p:spPr>
          <a:xfrm rot="16200000">
            <a:off x="-152246" y="2591791"/>
            <a:ext cx="2087759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1" b="1" dirty="0">
                <a:latin typeface="Arial" panose="020B0604020202020204" pitchFamily="34" charset="0"/>
                <a:cs typeface="Arial" panose="020B0604020202020204" pitchFamily="34" charset="0"/>
              </a:rPr>
              <a:t>SR-B1 Protein </a:t>
            </a:r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Expression</a:t>
            </a:r>
          </a:p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(% vs. PLKO Control)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0F9010-8311-4C23-8C4E-4FEBAF223688}"/>
              </a:ext>
            </a:extLst>
          </p:cNvPr>
          <p:cNvSpPr txBox="1"/>
          <p:nvPr/>
        </p:nvSpPr>
        <p:spPr>
          <a:xfrm>
            <a:off x="486837" y="1201969"/>
            <a:ext cx="596906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1" b="1" dirty="0">
                <a:latin typeface="Arial" panose="020B0604020202020204" pitchFamily="34" charset="0"/>
                <a:cs typeface="Arial" panose="020B0604020202020204" pitchFamily="34" charset="0"/>
              </a:rPr>
              <a:t>SR-B1</a:t>
            </a:r>
            <a:endParaRPr lang="en-AU" sz="95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185491-0CCB-41A9-A48A-B7B4A56CCB98}"/>
              </a:ext>
            </a:extLst>
          </p:cNvPr>
          <p:cNvSpPr txBox="1"/>
          <p:nvPr/>
        </p:nvSpPr>
        <p:spPr>
          <a:xfrm>
            <a:off x="246583" y="1497595"/>
            <a:ext cx="849966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1" b="1" dirty="0">
                <a:latin typeface="Arial" panose="020B0604020202020204" pitchFamily="34" charset="0"/>
                <a:cs typeface="Arial" panose="020B0604020202020204" pitchFamily="34" charset="0"/>
              </a:rPr>
              <a:t>α-tubulin</a:t>
            </a:r>
            <a:endParaRPr lang="en-AU" sz="95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A23D76-DA05-441A-ACAC-521A42DDCDE1}"/>
              </a:ext>
            </a:extLst>
          </p:cNvPr>
          <p:cNvSpPr txBox="1"/>
          <p:nvPr/>
        </p:nvSpPr>
        <p:spPr>
          <a:xfrm>
            <a:off x="1141301" y="967266"/>
            <a:ext cx="596906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1" b="1" dirty="0">
                <a:latin typeface="Arial" panose="020B0604020202020204" pitchFamily="34" charset="0"/>
                <a:cs typeface="Arial" panose="020B0604020202020204" pitchFamily="34" charset="0"/>
              </a:rPr>
              <a:t>PLKO</a:t>
            </a:r>
            <a:endParaRPr lang="en-AU" sz="95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F7C152-9297-4642-8D48-9525F53BDAAE}"/>
              </a:ext>
            </a:extLst>
          </p:cNvPr>
          <p:cNvSpPr txBox="1"/>
          <p:nvPr/>
        </p:nvSpPr>
        <p:spPr>
          <a:xfrm>
            <a:off x="1944803" y="841793"/>
            <a:ext cx="924537" cy="384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51" b="1" dirty="0">
                <a:latin typeface="Arial" panose="020B0604020202020204" pitchFamily="34" charset="0"/>
                <a:cs typeface="Arial" panose="020B0604020202020204" pitchFamily="34" charset="0"/>
              </a:rPr>
              <a:t>SR-B1 Knockdown</a:t>
            </a:r>
            <a:endParaRPr lang="en-AU" sz="95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4C395876-5829-4152-82BC-67BF5E52EB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5772901"/>
              </p:ext>
            </p:extLst>
          </p:nvPr>
        </p:nvGraphicFramePr>
        <p:xfrm>
          <a:off x="3499352" y="1448277"/>
          <a:ext cx="2246539" cy="2180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9" name="Prism 9" r:id="rId7" imgW="6635416" imgH="6440660" progId="Prism9.Document">
                  <p:embed/>
                </p:oleObj>
              </mc:Choice>
              <mc:Fallback>
                <p:oleObj name="Prism 9" r:id="rId7" imgW="6635416" imgH="6440660" progId="Prism9.Document">
                  <p:embed/>
                  <p:pic>
                    <p:nvPicPr>
                      <p:cNvPr id="38" name="Object 37">
                        <a:extLst>
                          <a:ext uri="{FF2B5EF4-FFF2-40B4-BE49-F238E27FC236}">
                            <a16:creationId xmlns:a16="http://schemas.microsoft.com/office/drawing/2014/main" id="{4C395876-5829-4152-82BC-67BF5E52EB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99352" y="1448277"/>
                        <a:ext cx="2246539" cy="21804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6CB88A7E-7507-4311-8642-CA2A9719AB50}"/>
              </a:ext>
            </a:extLst>
          </p:cNvPr>
          <p:cNvSpPr txBox="1"/>
          <p:nvPr/>
        </p:nvSpPr>
        <p:spPr>
          <a:xfrm>
            <a:off x="190113" y="4226696"/>
            <a:ext cx="6477774" cy="1472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543"/>
              </a:spcAft>
            </a:pPr>
            <a:r>
              <a:rPr lang="en-AU" sz="1222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2. SR-B1 knockdown and the effect of </a:t>
            </a:r>
            <a:r>
              <a:rPr lang="en-AU" sz="1222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rHDL</a:t>
            </a:r>
            <a:r>
              <a:rPr lang="en-AU" sz="1222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en-AU" sz="1222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PDK4</a:t>
            </a:r>
            <a:endParaRPr lang="en-AU" sz="1087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543"/>
              </a:spcAft>
            </a:pP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HCAECs were treated with a lentivirus encoding SR-B1-targeting shRNA for 96h. HCAECs were then incubated with </a:t>
            </a:r>
            <a:r>
              <a:rPr lang="en-AU" sz="1222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rHDL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 µM) or PBS (vehicle control) for 18 h, then exposed to normal (5 mmol/L) or high (25 mmol/L) glucose conditions for 72 h. Following this, cells were exposed to </a:t>
            </a:r>
            <a:r>
              <a:rPr lang="en-AU" sz="1222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normoxia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hypoxia (1.2% O</a:t>
            </a:r>
            <a:r>
              <a:rPr lang="en-AU" sz="1222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for 6 h. (A) SR-B1 knockdown was confirmed by western blotting (n=3). (B) </a:t>
            </a:r>
            <a:r>
              <a:rPr lang="en-AU" sz="1222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PDK4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mRNA expression was measured by qPCR, with data normalised to expression of </a:t>
            </a:r>
            <a:r>
              <a:rPr lang="en-AU" sz="1222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B2M 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(n=4). Data are expressed as mean±SD.</a:t>
            </a:r>
            <a:endParaRPr lang="en-AU" sz="108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38A3A8-8B70-4D8F-AD51-BE18F6A03533}"/>
              </a:ext>
            </a:extLst>
          </p:cNvPr>
          <p:cNvSpPr txBox="1"/>
          <p:nvPr/>
        </p:nvSpPr>
        <p:spPr>
          <a:xfrm>
            <a:off x="240194" y="186085"/>
            <a:ext cx="4760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B8BFC1-A85C-4524-9831-77E101B48C23}"/>
              </a:ext>
            </a:extLst>
          </p:cNvPr>
          <p:cNvSpPr txBox="1"/>
          <p:nvPr/>
        </p:nvSpPr>
        <p:spPr>
          <a:xfrm>
            <a:off x="628399" y="813754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A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230C02-3327-46A3-A922-31F62FB585D1}"/>
              </a:ext>
            </a:extLst>
          </p:cNvPr>
          <p:cNvSpPr txBox="1"/>
          <p:nvPr/>
        </p:nvSpPr>
        <p:spPr>
          <a:xfrm>
            <a:off x="3145875" y="121818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A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586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BC2CEF6E-9B49-42F2-9097-8462840916EF}"/>
              </a:ext>
            </a:extLst>
          </p:cNvPr>
          <p:cNvSpPr txBox="1"/>
          <p:nvPr/>
        </p:nvSpPr>
        <p:spPr>
          <a:xfrm rot="16200000">
            <a:off x="601195" y="2551436"/>
            <a:ext cx="1721929" cy="53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Intracellular Lactate</a:t>
            </a:r>
          </a:p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(% vs. 5mM glucose, PBS Control)</a:t>
            </a:r>
          </a:p>
        </p:txBody>
      </p:sp>
      <p:graphicFrame>
        <p:nvGraphicFramePr>
          <p:cNvPr id="95" name="Object 94">
            <a:extLst>
              <a:ext uri="{FF2B5EF4-FFF2-40B4-BE49-F238E27FC236}">
                <a16:creationId xmlns:a16="http://schemas.microsoft.com/office/drawing/2014/main" id="{D521E746-4E0B-4C77-8BFC-642387CD4A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7794028"/>
              </p:ext>
            </p:extLst>
          </p:nvPr>
        </p:nvGraphicFramePr>
        <p:xfrm>
          <a:off x="1648465" y="2036113"/>
          <a:ext cx="1632292" cy="1563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Prism 9" r:id="rId3" imgW="5228089" imgH="5007842" progId="Prism9.Document">
                  <p:embed/>
                </p:oleObj>
              </mc:Choice>
              <mc:Fallback>
                <p:oleObj name="Prism 9" r:id="rId3" imgW="5228089" imgH="5007842" progId="Prism9.Document">
                  <p:embed/>
                  <p:pic>
                    <p:nvPicPr>
                      <p:cNvPr id="95" name="Object 94">
                        <a:extLst>
                          <a:ext uri="{FF2B5EF4-FFF2-40B4-BE49-F238E27FC236}">
                            <a16:creationId xmlns:a16="http://schemas.microsoft.com/office/drawing/2014/main" id="{D521E746-4E0B-4C77-8BFC-642387CD4A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48465" y="2036113"/>
                        <a:ext cx="1632292" cy="1563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ACEDBD6-4558-47AB-96A4-E9220D4316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35995" y="2036113"/>
          <a:ext cx="1632292" cy="1563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" name="Prism 9" r:id="rId5" imgW="5228089" imgH="5007842" progId="Prism9.Document">
                  <p:embed/>
                </p:oleObj>
              </mc:Choice>
              <mc:Fallback>
                <p:oleObj name="Prism 9" r:id="rId5" imgW="5228089" imgH="5007842" progId="Prism9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ACEDBD6-4558-47AB-96A4-E9220D4316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35995" y="2036113"/>
                        <a:ext cx="1632292" cy="1563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" name="TextBox 95">
            <a:extLst>
              <a:ext uri="{FF2B5EF4-FFF2-40B4-BE49-F238E27FC236}">
                <a16:creationId xmlns:a16="http://schemas.microsoft.com/office/drawing/2014/main" id="{108A1A78-3DD4-4F80-B440-8080123D12E6}"/>
              </a:ext>
            </a:extLst>
          </p:cNvPr>
          <p:cNvSpPr txBox="1"/>
          <p:nvPr/>
        </p:nvSpPr>
        <p:spPr>
          <a:xfrm rot="16200000">
            <a:off x="2770741" y="2595440"/>
            <a:ext cx="1721929" cy="53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Intracellular Lactate</a:t>
            </a:r>
          </a:p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(% vs. 5mM glucose, PBS Control)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F246157-2B1C-42E5-8CD6-A19F067F1B6D}"/>
              </a:ext>
            </a:extLst>
          </p:cNvPr>
          <p:cNvSpPr txBox="1"/>
          <p:nvPr/>
        </p:nvSpPr>
        <p:spPr>
          <a:xfrm>
            <a:off x="1707071" y="2011907"/>
            <a:ext cx="1721929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Normoxia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C57F713-FEBE-4710-BE2E-4128F80A16B5}"/>
              </a:ext>
            </a:extLst>
          </p:cNvPr>
          <p:cNvSpPr txBox="1"/>
          <p:nvPr/>
        </p:nvSpPr>
        <p:spPr>
          <a:xfrm>
            <a:off x="3863400" y="2011907"/>
            <a:ext cx="1721929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Hypoxia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F22F0A5-6F56-41BB-8FE2-5673A9BF4A9D}"/>
              </a:ext>
            </a:extLst>
          </p:cNvPr>
          <p:cNvGrpSpPr/>
          <p:nvPr/>
        </p:nvGrpSpPr>
        <p:grpSpPr>
          <a:xfrm>
            <a:off x="1936663" y="3523594"/>
            <a:ext cx="1351428" cy="370343"/>
            <a:chOff x="579000" y="5054331"/>
            <a:chExt cx="1989915" cy="545312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C5D98DB-4566-4828-B574-0E3F3A39779E}"/>
                </a:ext>
              </a:extLst>
            </p:cNvPr>
            <p:cNvSpPr txBox="1"/>
            <p:nvPr/>
          </p:nvSpPr>
          <p:spPr>
            <a:xfrm>
              <a:off x="1005188" y="5060515"/>
              <a:ext cx="6744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rHDL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1296A85-2E2D-4E64-A4A2-553D78A8E1FE}"/>
                </a:ext>
              </a:extLst>
            </p:cNvPr>
            <p:cNvSpPr txBox="1"/>
            <p:nvPr/>
          </p:nvSpPr>
          <p:spPr>
            <a:xfrm>
              <a:off x="862540" y="5279014"/>
              <a:ext cx="7099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5mM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4F332E1-F9F2-4C67-A6F0-C7A0906D92B0}"/>
                </a:ext>
              </a:extLst>
            </p:cNvPr>
            <p:cNvSpPr txBox="1"/>
            <p:nvPr/>
          </p:nvSpPr>
          <p:spPr>
            <a:xfrm>
              <a:off x="1648318" y="5279012"/>
              <a:ext cx="920597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25mM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5268E8E-7110-46BD-91F1-97ED8A1ECF14}"/>
                </a:ext>
              </a:extLst>
            </p:cNvPr>
            <p:cNvSpPr txBox="1"/>
            <p:nvPr/>
          </p:nvSpPr>
          <p:spPr>
            <a:xfrm>
              <a:off x="579000" y="5060515"/>
              <a:ext cx="6744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PBS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B8432C9-9756-4ED8-8380-D33074299019}"/>
                </a:ext>
              </a:extLst>
            </p:cNvPr>
            <p:cNvSpPr txBox="1"/>
            <p:nvPr/>
          </p:nvSpPr>
          <p:spPr>
            <a:xfrm>
              <a:off x="1844452" y="5054331"/>
              <a:ext cx="6744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rHDL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AAEAFA4-D6F8-4959-BF8F-902C6038F583}"/>
                </a:ext>
              </a:extLst>
            </p:cNvPr>
            <p:cNvSpPr txBox="1"/>
            <p:nvPr/>
          </p:nvSpPr>
          <p:spPr>
            <a:xfrm>
              <a:off x="1429837" y="5054331"/>
              <a:ext cx="6744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PBS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FAF319B-009F-45ED-AE6B-3AAF7BEFBD82}"/>
              </a:ext>
            </a:extLst>
          </p:cNvPr>
          <p:cNvGrpSpPr/>
          <p:nvPr/>
        </p:nvGrpSpPr>
        <p:grpSpPr>
          <a:xfrm>
            <a:off x="4100367" y="3523594"/>
            <a:ext cx="1351428" cy="370343"/>
            <a:chOff x="579000" y="5054331"/>
            <a:chExt cx="1989915" cy="54531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0B50520-22DE-4AB5-85DD-F4E2D1F3BCE5}"/>
                </a:ext>
              </a:extLst>
            </p:cNvPr>
            <p:cNvSpPr txBox="1"/>
            <p:nvPr/>
          </p:nvSpPr>
          <p:spPr>
            <a:xfrm>
              <a:off x="1005188" y="5060515"/>
              <a:ext cx="6744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rHDL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5FBD0AD-28E6-4AC1-9F81-8BEAF5FA8393}"/>
                </a:ext>
              </a:extLst>
            </p:cNvPr>
            <p:cNvSpPr txBox="1"/>
            <p:nvPr/>
          </p:nvSpPr>
          <p:spPr>
            <a:xfrm>
              <a:off x="862540" y="5279014"/>
              <a:ext cx="7099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5mM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1C554042-EE3E-4DE9-9AC3-1CC2BC9C4D94}"/>
                </a:ext>
              </a:extLst>
            </p:cNvPr>
            <p:cNvSpPr txBox="1"/>
            <p:nvPr/>
          </p:nvSpPr>
          <p:spPr>
            <a:xfrm>
              <a:off x="1648318" y="5279012"/>
              <a:ext cx="920597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25mM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9AE7A7C1-B386-47F3-B85B-011089D2650E}"/>
                </a:ext>
              </a:extLst>
            </p:cNvPr>
            <p:cNvSpPr txBox="1"/>
            <p:nvPr/>
          </p:nvSpPr>
          <p:spPr>
            <a:xfrm>
              <a:off x="579000" y="5060515"/>
              <a:ext cx="6744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PBS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2870169-30CC-4E56-B460-EC1369020999}"/>
                </a:ext>
              </a:extLst>
            </p:cNvPr>
            <p:cNvSpPr txBox="1"/>
            <p:nvPr/>
          </p:nvSpPr>
          <p:spPr>
            <a:xfrm>
              <a:off x="1844452" y="5054331"/>
              <a:ext cx="6744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rHDL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49846D21-348B-4BD9-A7B2-0F102C1D8163}"/>
                </a:ext>
              </a:extLst>
            </p:cNvPr>
            <p:cNvSpPr txBox="1"/>
            <p:nvPr/>
          </p:nvSpPr>
          <p:spPr>
            <a:xfrm>
              <a:off x="1429837" y="5054331"/>
              <a:ext cx="674446" cy="320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815" b="1" dirty="0">
                  <a:latin typeface="Arial" panose="020B0604020202020204" pitchFamily="34" charset="0"/>
                  <a:cs typeface="Arial" panose="020B0604020202020204" pitchFamily="34" charset="0"/>
                </a:rPr>
                <a:t>PBS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E087C73-9BE6-4E19-9BE9-AD29A778FDF3}"/>
              </a:ext>
            </a:extLst>
          </p:cNvPr>
          <p:cNvSpPr txBox="1"/>
          <p:nvPr/>
        </p:nvSpPr>
        <p:spPr>
          <a:xfrm>
            <a:off x="203029" y="4356074"/>
            <a:ext cx="6447726" cy="1472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543"/>
              </a:spcAft>
            </a:pPr>
            <a:r>
              <a:rPr lang="en-AU" sz="1222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3. Intracellular lactate levels </a:t>
            </a:r>
            <a:r>
              <a:rPr lang="en-AU" sz="1222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vitro</a:t>
            </a:r>
            <a:endParaRPr lang="en-AU" sz="1087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543"/>
              </a:spcAft>
            </a:pP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HCAECs were treated with rHDL (20 µM) or PBS (vehicle control) for 18 h, then treated with normal (5 mmol/L) or high (25 mmol/L) glucose conditions for 72 h. Following this, cells were exposed to normoxia or hypoxia (1.2% O</a:t>
            </a:r>
            <a:r>
              <a:rPr lang="en-AU" sz="1222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for 6 h. Cells were lysed using the Assay buffer, and the lactate content was measured using a colorimetric assay, (n=3). 5 mM PBS (white circles), 5 mM rHDL (grey circles), 25 mM PBS (red triangles), 25 mM rHDL (blue triangles). Data are expressed as mean±SD.</a:t>
            </a:r>
            <a:endParaRPr lang="en-AU" sz="108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4597D8-77D0-4E54-9739-4A037851E1A3}"/>
              </a:ext>
            </a:extLst>
          </p:cNvPr>
          <p:cNvSpPr txBox="1"/>
          <p:nvPr/>
        </p:nvSpPr>
        <p:spPr>
          <a:xfrm>
            <a:off x="240194" y="186085"/>
            <a:ext cx="4760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 1.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61638B-0C6A-49AB-96CE-074CD204FD2E}"/>
              </a:ext>
            </a:extLst>
          </p:cNvPr>
          <p:cNvSpPr txBox="1"/>
          <p:nvPr/>
        </p:nvSpPr>
        <p:spPr>
          <a:xfrm>
            <a:off x="1152196" y="166678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A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55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A picture containing looking, front, door, cat&#10;&#10;Description automatically generated">
            <a:extLst>
              <a:ext uri="{FF2B5EF4-FFF2-40B4-BE49-F238E27FC236}">
                <a16:creationId xmlns:a16="http://schemas.microsoft.com/office/drawing/2014/main" id="{748AB4CD-FC6C-4CB6-907B-633EA5CAB6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2" t="40326" r="23210" b="50539"/>
          <a:stretch/>
        </p:blipFill>
        <p:spPr>
          <a:xfrm>
            <a:off x="2257994" y="1997978"/>
            <a:ext cx="2621807" cy="285316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D84505E-D12A-4DFA-B597-B859976260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53829" y="2695930"/>
          <a:ext cx="2231734" cy="146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Prism 9" r:id="rId4" imgW="7001011" imgH="4603815" progId="Prism9.Document">
                  <p:embed/>
                </p:oleObj>
              </mc:Choice>
              <mc:Fallback>
                <p:oleObj name="Prism 9" r:id="rId4" imgW="7001011" imgH="4603815" progId="Prism9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D84505E-D12A-4DFA-B597-B859976260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53829" y="2695930"/>
                        <a:ext cx="2231734" cy="1467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14F0336-9E13-41B4-9326-C14E6E8EF3AD}"/>
              </a:ext>
            </a:extLst>
          </p:cNvPr>
          <p:cNvSpPr txBox="1"/>
          <p:nvPr/>
        </p:nvSpPr>
        <p:spPr>
          <a:xfrm rot="16200000">
            <a:off x="1424649" y="3177483"/>
            <a:ext cx="1701745" cy="531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Total FOXO1</a:t>
            </a:r>
          </a:p>
          <a:p>
            <a:pPr algn="ctr"/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(% vs. 5mM glucose, PBS Control)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33AD65-65F6-4EBE-A39B-C4C17435CA53}"/>
              </a:ext>
            </a:extLst>
          </p:cNvPr>
          <p:cNvSpPr txBox="1"/>
          <p:nvPr/>
        </p:nvSpPr>
        <p:spPr>
          <a:xfrm>
            <a:off x="2847500" y="4427435"/>
            <a:ext cx="70399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Normoxia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4D78FB-A3DD-4AFA-8471-39FBC1CAE4CA}"/>
              </a:ext>
            </a:extLst>
          </p:cNvPr>
          <p:cNvSpPr txBox="1"/>
          <p:nvPr/>
        </p:nvSpPr>
        <p:spPr>
          <a:xfrm>
            <a:off x="2761176" y="4268887"/>
            <a:ext cx="46679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2FA547-71ED-4348-9BA2-25AEDAF3D864}"/>
              </a:ext>
            </a:extLst>
          </p:cNvPr>
          <p:cNvSpPr txBox="1"/>
          <p:nvPr/>
        </p:nvSpPr>
        <p:spPr>
          <a:xfrm>
            <a:off x="3156463" y="4268887"/>
            <a:ext cx="524029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96E8AB-D65A-4B19-AA99-85CDC010978A}"/>
              </a:ext>
            </a:extLst>
          </p:cNvPr>
          <p:cNvSpPr txBox="1"/>
          <p:nvPr/>
        </p:nvSpPr>
        <p:spPr>
          <a:xfrm>
            <a:off x="2961311" y="4060617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D11271-3D8C-4CEF-B728-906541081B3D}"/>
              </a:ext>
            </a:extLst>
          </p:cNvPr>
          <p:cNvSpPr txBox="1"/>
          <p:nvPr/>
        </p:nvSpPr>
        <p:spPr>
          <a:xfrm>
            <a:off x="2760659" y="4000574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FAC0D-A383-4027-8B35-2E008D866D88}"/>
              </a:ext>
            </a:extLst>
          </p:cNvPr>
          <p:cNvSpPr txBox="1"/>
          <p:nvPr/>
        </p:nvSpPr>
        <p:spPr>
          <a:xfrm>
            <a:off x="3830995" y="4427435"/>
            <a:ext cx="70399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Hypoxia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5B07B5-3F47-4119-B761-05760B97B74E}"/>
              </a:ext>
            </a:extLst>
          </p:cNvPr>
          <p:cNvSpPr txBox="1"/>
          <p:nvPr/>
        </p:nvSpPr>
        <p:spPr>
          <a:xfrm>
            <a:off x="2311857" y="4139969"/>
            <a:ext cx="482632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rHDL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7D3952-B93F-4B8B-9C4A-C00D2E027694}"/>
              </a:ext>
            </a:extLst>
          </p:cNvPr>
          <p:cNvSpPr txBox="1"/>
          <p:nvPr/>
        </p:nvSpPr>
        <p:spPr>
          <a:xfrm>
            <a:off x="3376379" y="4056698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09711D-A3FF-4294-9DCA-4E44755EF5E5}"/>
              </a:ext>
            </a:extLst>
          </p:cNvPr>
          <p:cNvSpPr txBox="1"/>
          <p:nvPr/>
        </p:nvSpPr>
        <p:spPr>
          <a:xfrm>
            <a:off x="3175727" y="3996656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14EC9C-3391-4412-9452-725E22AC4BB6}"/>
              </a:ext>
            </a:extLst>
          </p:cNvPr>
          <p:cNvSpPr txBox="1"/>
          <p:nvPr/>
        </p:nvSpPr>
        <p:spPr>
          <a:xfrm>
            <a:off x="3716198" y="4264968"/>
            <a:ext cx="46679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03FE12-5C04-4668-9276-DB99C3D0B0FC}"/>
              </a:ext>
            </a:extLst>
          </p:cNvPr>
          <p:cNvSpPr txBox="1"/>
          <p:nvPr/>
        </p:nvSpPr>
        <p:spPr>
          <a:xfrm>
            <a:off x="4111485" y="4264968"/>
            <a:ext cx="524029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E1AE0B-CB6C-4034-B186-2937F9B60067}"/>
              </a:ext>
            </a:extLst>
          </p:cNvPr>
          <p:cNvSpPr txBox="1"/>
          <p:nvPr/>
        </p:nvSpPr>
        <p:spPr>
          <a:xfrm>
            <a:off x="3916333" y="4056698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43F7D0-25DC-4010-8ECD-8C1EA2F7662B}"/>
              </a:ext>
            </a:extLst>
          </p:cNvPr>
          <p:cNvSpPr txBox="1"/>
          <p:nvPr/>
        </p:nvSpPr>
        <p:spPr>
          <a:xfrm>
            <a:off x="3715682" y="3996656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9D245E-86C8-4DB6-B971-16102F1B7A2F}"/>
              </a:ext>
            </a:extLst>
          </p:cNvPr>
          <p:cNvSpPr txBox="1"/>
          <p:nvPr/>
        </p:nvSpPr>
        <p:spPr>
          <a:xfrm>
            <a:off x="4331401" y="4052780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C6F8E3-DF3F-4781-B271-BE2BE8C65CB0}"/>
              </a:ext>
            </a:extLst>
          </p:cNvPr>
          <p:cNvSpPr txBox="1"/>
          <p:nvPr/>
        </p:nvSpPr>
        <p:spPr>
          <a:xfrm>
            <a:off x="4130749" y="3992737"/>
            <a:ext cx="233797" cy="280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22" b="1" dirty="0"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</a:p>
        </p:txBody>
      </p:sp>
      <p:pic>
        <p:nvPicPr>
          <p:cNvPr id="45" name="Picture 44" descr="A picture containing indoor, appliance, refrigerator, sitting&#10;&#10;Description automatically generated">
            <a:extLst>
              <a:ext uri="{FF2B5EF4-FFF2-40B4-BE49-F238E27FC236}">
                <a16:creationId xmlns:a16="http://schemas.microsoft.com/office/drawing/2014/main" id="{11CC59DF-9E88-4429-A80A-88E2765BC5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8" t="29745" r="23107" b="61376"/>
          <a:stretch/>
        </p:blipFill>
        <p:spPr>
          <a:xfrm>
            <a:off x="2245408" y="1736916"/>
            <a:ext cx="2621807" cy="285316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530C6FE4-6DAF-4CF6-932F-070CEED9FC47}"/>
              </a:ext>
            </a:extLst>
          </p:cNvPr>
          <p:cNvSpPr txBox="1"/>
          <p:nvPr/>
        </p:nvSpPr>
        <p:spPr>
          <a:xfrm>
            <a:off x="1369040" y="1796766"/>
            <a:ext cx="1020140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Total FOXO1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CC64EAF-A8E7-49C9-B03C-9DD73009CFC8}"/>
              </a:ext>
            </a:extLst>
          </p:cNvPr>
          <p:cNvSpPr txBox="1"/>
          <p:nvPr/>
        </p:nvSpPr>
        <p:spPr>
          <a:xfrm>
            <a:off x="1577597" y="2020370"/>
            <a:ext cx="803212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51" b="1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-tubulin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CE200F-97F6-47CD-BCAB-F2BE88ACDBD8}"/>
              </a:ext>
            </a:extLst>
          </p:cNvPr>
          <p:cNvSpPr txBox="1"/>
          <p:nvPr/>
        </p:nvSpPr>
        <p:spPr>
          <a:xfrm>
            <a:off x="2211574" y="2283176"/>
            <a:ext cx="47776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4EA87D2-7692-400A-92B0-5C243AB92F68}"/>
              </a:ext>
            </a:extLst>
          </p:cNvPr>
          <p:cNvSpPr txBox="1"/>
          <p:nvPr/>
        </p:nvSpPr>
        <p:spPr>
          <a:xfrm>
            <a:off x="2526798" y="2278857"/>
            <a:ext cx="535325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29C25D7-F6BD-4C5C-837B-A8A02A05E5B4}"/>
              </a:ext>
            </a:extLst>
          </p:cNvPr>
          <p:cNvSpPr txBox="1"/>
          <p:nvPr/>
        </p:nvSpPr>
        <p:spPr>
          <a:xfrm>
            <a:off x="2895263" y="2283176"/>
            <a:ext cx="47776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08321B6-5260-41DD-9908-63D09E34C473}"/>
              </a:ext>
            </a:extLst>
          </p:cNvPr>
          <p:cNvSpPr txBox="1"/>
          <p:nvPr/>
        </p:nvSpPr>
        <p:spPr>
          <a:xfrm>
            <a:off x="3184166" y="2283783"/>
            <a:ext cx="535325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3D0531A-D065-4919-AC74-559A50CA6A15}"/>
              </a:ext>
            </a:extLst>
          </p:cNvPr>
          <p:cNvSpPr txBox="1"/>
          <p:nvPr/>
        </p:nvSpPr>
        <p:spPr>
          <a:xfrm>
            <a:off x="3533675" y="2278165"/>
            <a:ext cx="47776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B25991A-630F-40E8-B05A-F2CB671262C9}"/>
              </a:ext>
            </a:extLst>
          </p:cNvPr>
          <p:cNvSpPr txBox="1"/>
          <p:nvPr/>
        </p:nvSpPr>
        <p:spPr>
          <a:xfrm>
            <a:off x="3832763" y="2278165"/>
            <a:ext cx="535325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F85AD2A-FF84-43F9-8870-C92277DDBAB9}"/>
              </a:ext>
            </a:extLst>
          </p:cNvPr>
          <p:cNvSpPr txBox="1"/>
          <p:nvPr/>
        </p:nvSpPr>
        <p:spPr>
          <a:xfrm>
            <a:off x="4181223" y="2278165"/>
            <a:ext cx="477760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5mM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D2298D2-6373-494F-8969-DBFAB850C753}"/>
              </a:ext>
            </a:extLst>
          </p:cNvPr>
          <p:cNvSpPr txBox="1"/>
          <p:nvPr/>
        </p:nvSpPr>
        <p:spPr>
          <a:xfrm>
            <a:off x="4512088" y="2278164"/>
            <a:ext cx="535325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25mM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E6E0B4-1CE0-49F3-B4C4-E8FA5F851562}"/>
              </a:ext>
            </a:extLst>
          </p:cNvPr>
          <p:cNvSpPr txBox="1"/>
          <p:nvPr/>
        </p:nvSpPr>
        <p:spPr>
          <a:xfrm>
            <a:off x="2441716" y="2402247"/>
            <a:ext cx="49524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DE6468C-CDAE-4D17-A51B-9413A38A79BD}"/>
              </a:ext>
            </a:extLst>
          </p:cNvPr>
          <p:cNvSpPr txBox="1"/>
          <p:nvPr/>
        </p:nvSpPr>
        <p:spPr>
          <a:xfrm>
            <a:off x="3074894" y="2402247"/>
            <a:ext cx="49524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rHDL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38AE6C0-19DF-4EFD-808D-A92E89F0CFB4}"/>
              </a:ext>
            </a:extLst>
          </p:cNvPr>
          <p:cNvSpPr txBox="1"/>
          <p:nvPr/>
        </p:nvSpPr>
        <p:spPr>
          <a:xfrm>
            <a:off x="3719549" y="2402247"/>
            <a:ext cx="49524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67B0544-3349-4B99-B37D-50E7EC150CC0}"/>
              </a:ext>
            </a:extLst>
          </p:cNvPr>
          <p:cNvSpPr txBox="1"/>
          <p:nvPr/>
        </p:nvSpPr>
        <p:spPr>
          <a:xfrm>
            <a:off x="4352727" y="2402247"/>
            <a:ext cx="495243" cy="217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15" b="1" dirty="0">
                <a:latin typeface="Arial" panose="020B0604020202020204" pitchFamily="34" charset="0"/>
                <a:cs typeface="Arial" panose="020B0604020202020204" pitchFamily="34" charset="0"/>
              </a:rPr>
              <a:t>rHDL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A7A0B33-087F-47EB-8240-860F198100F1}"/>
              </a:ext>
            </a:extLst>
          </p:cNvPr>
          <p:cNvSpPr txBox="1"/>
          <p:nvPr/>
        </p:nvSpPr>
        <p:spPr>
          <a:xfrm>
            <a:off x="2600128" y="1532529"/>
            <a:ext cx="828871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Normoxia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D2AA8B-679D-4C4F-8766-3F26B7BE2848}"/>
              </a:ext>
            </a:extLst>
          </p:cNvPr>
          <p:cNvSpPr txBox="1"/>
          <p:nvPr/>
        </p:nvSpPr>
        <p:spPr>
          <a:xfrm>
            <a:off x="3915661" y="1533687"/>
            <a:ext cx="722386" cy="238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51" b="1" dirty="0">
                <a:latin typeface="Arial" panose="020B0604020202020204" pitchFamily="34" charset="0"/>
                <a:cs typeface="Arial" panose="020B0604020202020204" pitchFamily="34" charset="0"/>
              </a:rPr>
              <a:t>Hypoxia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14CA73B-8C5A-4F4F-B70F-E04BA345D8DD}"/>
              </a:ext>
            </a:extLst>
          </p:cNvPr>
          <p:cNvSpPr txBox="1"/>
          <p:nvPr/>
        </p:nvSpPr>
        <p:spPr>
          <a:xfrm>
            <a:off x="170637" y="5167003"/>
            <a:ext cx="6477774" cy="1472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543"/>
              </a:spcAft>
            </a:pPr>
            <a:r>
              <a:rPr lang="en-AU" sz="1222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4. Total FOXO1 expression</a:t>
            </a:r>
            <a:endParaRPr lang="en-AU" sz="1087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543"/>
              </a:spcAft>
            </a:pP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HCAECs were incubated with rHDL (20 µM) or PBS (vehicle control) for 18 h, then exposed to normal (5 mmol/L) or high (25 mmol/L) glucose conditions for 72 h. Following this, cells were exposed to normoxia or hypoxia (1.2% O</a:t>
            </a:r>
            <a:r>
              <a:rPr lang="en-AU" sz="1222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AU" sz="1222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for 6 h. Total protein expression of FOXO1 was measured using western blotting densitometry, with data normalized to α-tubulin, (n=6-8). 5 mM PBS (white circles), 5 mM rHDL (grey circles), 25 mM PBS (red triangles), 25 mM rHDL (blue triangles). Data are expressed as mean±SD.</a:t>
            </a:r>
            <a:endParaRPr lang="en-AU" sz="1087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7D5331F-BE3B-4C9D-8326-F60633790A64}"/>
              </a:ext>
            </a:extLst>
          </p:cNvPr>
          <p:cNvGrpSpPr/>
          <p:nvPr/>
        </p:nvGrpSpPr>
        <p:grpSpPr>
          <a:xfrm>
            <a:off x="2244714" y="1736916"/>
            <a:ext cx="2621807" cy="570529"/>
            <a:chOff x="3259354" y="1093836"/>
            <a:chExt cx="3806463" cy="1142525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0C5E573-5C8B-4689-A398-B15888EBEB6C}"/>
                </a:ext>
              </a:extLst>
            </p:cNvPr>
            <p:cNvSpPr/>
            <p:nvPr/>
          </p:nvSpPr>
          <p:spPr>
            <a:xfrm>
              <a:off x="3259354" y="1093836"/>
              <a:ext cx="3806463" cy="1142525"/>
            </a:xfrm>
            <a:prstGeom prst="rect">
              <a:avLst/>
            </a:prstGeom>
            <a:noFill/>
            <a:ln w="952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222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7F0CF0C-BB18-4274-92CE-D0B9F2AF5550}"/>
                </a:ext>
              </a:extLst>
            </p:cNvPr>
            <p:cNvCxnSpPr>
              <a:cxnSpLocks/>
            </p:cNvCxnSpPr>
            <p:nvPr/>
          </p:nvCxnSpPr>
          <p:spPr>
            <a:xfrm>
              <a:off x="3267759" y="1645837"/>
              <a:ext cx="3798057" cy="0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E337F00-607C-4E43-8B84-F56E071ABDDE}"/>
                </a:ext>
              </a:extLst>
            </p:cNvPr>
            <p:cNvCxnSpPr>
              <a:cxnSpLocks/>
            </p:cNvCxnSpPr>
            <p:nvPr/>
          </p:nvCxnSpPr>
          <p:spPr>
            <a:xfrm>
              <a:off x="5184762" y="1093836"/>
              <a:ext cx="4203" cy="1142523"/>
            </a:xfrm>
            <a:prstGeom prst="line">
              <a:avLst/>
            </a:prstGeom>
            <a:ln w="127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103EB76-6CE8-4922-973C-4FF7D0A0086E}"/>
              </a:ext>
            </a:extLst>
          </p:cNvPr>
          <p:cNvSpPr txBox="1"/>
          <p:nvPr/>
        </p:nvSpPr>
        <p:spPr>
          <a:xfrm>
            <a:off x="240194" y="186085"/>
            <a:ext cx="4760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DE54BB6-74A3-49C3-968B-2A444D252E23}"/>
              </a:ext>
            </a:extLst>
          </p:cNvPr>
          <p:cNvSpPr txBox="1"/>
          <p:nvPr/>
        </p:nvSpPr>
        <p:spPr>
          <a:xfrm>
            <a:off x="1880019" y="134547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A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1933</TotalTime>
  <Words>1051</Words>
  <Application>Microsoft Office PowerPoint</Application>
  <PresentationFormat>A4 Paper (210x297 mm)</PresentationFormat>
  <Paragraphs>196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Prism 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Khalia</dc:creator>
  <cp:lastModifiedBy>Christina Bursill</cp:lastModifiedBy>
  <cp:revision>16</cp:revision>
  <dcterms:created xsi:type="dcterms:W3CDTF">2021-03-30T04:41:21Z</dcterms:created>
  <dcterms:modified xsi:type="dcterms:W3CDTF">2022-05-26T04:20:50Z</dcterms:modified>
</cp:coreProperties>
</file>