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8" r:id="rId3"/>
    <p:sldId id="264" r:id="rId4"/>
    <p:sldId id="263" r:id="rId5"/>
    <p:sldId id="265" r:id="rId6"/>
    <p:sldId id="267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1064" y="-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91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137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63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54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391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47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967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00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435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159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830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28428-527D-4BC8-8CF5-AE8165FCE1DF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8BAC6-1CDE-4689-9251-300D9C1743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6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5813D4F-C547-40DA-8B99-0CC59646C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923329"/>
              </p:ext>
            </p:extLst>
          </p:nvPr>
        </p:nvGraphicFramePr>
        <p:xfrm>
          <a:off x="471488" y="759599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1204454287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3881532694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116618901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21694316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785952838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366732787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840806990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040787421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535684197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4021880224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51020656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237703809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2679591783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711103023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9000315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347350058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216431138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882256321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method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917824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325368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400214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2.724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548220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2.724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2.21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31296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3.949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83927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4.536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2.99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58378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5.426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35548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6.823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5.42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78452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7.529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03543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7.783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0.240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52162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8.360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086254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9.980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40024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11.159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59424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11.329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0.204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9564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14.195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0.265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66213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14.794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0.320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22871"/>
                  </a:ext>
                </a:extLst>
              </a:tr>
            </a:tbl>
          </a:graphicData>
        </a:graphic>
      </p:graphicFrame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6152A234-ED89-4714-BBF3-6468D9727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397492"/>
              </p:ext>
            </p:extLst>
          </p:nvPr>
        </p:nvGraphicFramePr>
        <p:xfrm>
          <a:off x="471488" y="4258449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636502116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88706965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02111034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876761024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305397072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2261066116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917978384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3844388900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597336168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313048889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3470675298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829675964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2923677414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576834659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686751290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995471769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509565181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301879932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 method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740166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18593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04353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3.341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92449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3.800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09337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3.981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22605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8.65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949856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5.123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672430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49667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6.554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1783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7.662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37983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8.438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447203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9.347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12.16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826744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9.843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9.05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141938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10.511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7355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13.577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47168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14.794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0.366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834149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97DB1CF-B0E6-499E-8AF0-095A33A32F4E}"/>
              </a:ext>
            </a:extLst>
          </p:cNvPr>
          <p:cNvSpPr txBox="1"/>
          <p:nvPr/>
        </p:nvSpPr>
        <p:spPr>
          <a:xfrm>
            <a:off x="392906" y="505683"/>
            <a:ext cx="607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S1. Gene expression stability ranking by five different algorithms on HOP-92 lung cancer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2CA1B8-129B-43C0-96CA-7FEE0D2F9954}"/>
              </a:ext>
            </a:extLst>
          </p:cNvPr>
          <p:cNvSpPr txBox="1"/>
          <p:nvPr/>
        </p:nvSpPr>
        <p:spPr>
          <a:xfrm>
            <a:off x="392906" y="4004533"/>
            <a:ext cx="607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S2. Gene expression stability ranking by five different algorithms on NCI-H322M lung cancer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6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8AAF469E-9907-43D9-A369-CE5271C698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846395"/>
              </p:ext>
            </p:extLst>
          </p:nvPr>
        </p:nvGraphicFramePr>
        <p:xfrm>
          <a:off x="471488" y="759599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1071324888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179245839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148790931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815486385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675777803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411476774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772868002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130498408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3262684743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859844777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3743918796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682890799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914866048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04277289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40032680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667647118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67277053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412619976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 method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8829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16864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1.431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9631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2.825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58420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2.993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66732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3.758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36564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3.46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55083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5.674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27295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5.885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34224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6.781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67991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7.844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033780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9.943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40542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11.298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56142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11.313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11.98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47489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12.558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161908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13.764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0.321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32584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14.794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1370565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D466F323-81BD-4343-AFE1-B78D18619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591933"/>
              </p:ext>
            </p:extLst>
          </p:nvPr>
        </p:nvGraphicFramePr>
        <p:xfrm>
          <a:off x="471488" y="4264731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1640882774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1731580306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91075821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2710258840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4095444366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530631897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043047428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880750682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432673829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377808554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257373104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468369331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671219954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209075482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995588563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653391412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697357997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2987226949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 method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857619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31220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1.320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0.009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25971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3.064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1.86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22982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4.129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55163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4.169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87201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4.543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616214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5.903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20594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6.188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96350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6.853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67938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7.702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77664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7.937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9.46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31898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9.943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806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11.304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84555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12.543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26587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13.149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79642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14.577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103649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1A93A48-A91C-49EA-8751-B7F71D5A1EE3}"/>
              </a:ext>
            </a:extLst>
          </p:cNvPr>
          <p:cNvSpPr txBox="1"/>
          <p:nvPr/>
        </p:nvSpPr>
        <p:spPr>
          <a:xfrm>
            <a:off x="392906" y="505683"/>
            <a:ext cx="607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S3. Gene expression stability ranking by five different algorithms on PC-3 prostate cancer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0EB62F9-F7DE-43A9-A89F-AE3262110778}"/>
              </a:ext>
            </a:extLst>
          </p:cNvPr>
          <p:cNvSpPr txBox="1"/>
          <p:nvPr/>
        </p:nvSpPr>
        <p:spPr>
          <a:xfrm>
            <a:off x="392906" y="4004533"/>
            <a:ext cx="607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S4. Gene expression stability ranking by five different algorithms on DU-145 prostate cancer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71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E028E628-2D53-462C-ABBA-E00F2D7F2A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223876"/>
              </p:ext>
            </p:extLst>
          </p:nvPr>
        </p:nvGraphicFramePr>
        <p:xfrm>
          <a:off x="471488" y="759599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3369086772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3649273282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895156048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691344219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094219288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733770866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516048064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14030278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2849295961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3678954026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2809355461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72658301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4215511653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008091904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902896972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2286734897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873968740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711313581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 method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234690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99232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1.516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96166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1.741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0.027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21450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3.366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42485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4.095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0.039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292822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5.232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076408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5.957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6.40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76403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6.853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4982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7.873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74288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8.801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6.89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7435188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9.728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11.72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87277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9.803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11.33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229719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59733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12.763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29593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13.194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12.47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05063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0.259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314438"/>
                  </a:ext>
                </a:extLst>
              </a:tr>
            </a:tbl>
          </a:graphicData>
        </a:graphic>
      </p:graphicFrame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8AD64C64-880F-49E9-A826-220301B86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42194"/>
              </p:ext>
            </p:extLst>
          </p:nvPr>
        </p:nvGraphicFramePr>
        <p:xfrm>
          <a:off x="471488" y="4258449"/>
          <a:ext cx="5915024" cy="2114725"/>
        </p:xfrm>
        <a:graphic>
          <a:graphicData uri="http://schemas.openxmlformats.org/drawingml/2006/table">
            <a:tbl>
              <a:tblPr/>
              <a:tblGrid>
                <a:gridCol w="429166">
                  <a:extLst>
                    <a:ext uri="{9D8B030D-6E8A-4147-A177-3AD203B41FA5}">
                      <a16:colId xmlns:a16="http://schemas.microsoft.com/office/drawing/2014/main" val="1985369879"/>
                    </a:ext>
                  </a:extLst>
                </a:gridCol>
                <a:gridCol w="491364">
                  <a:extLst>
                    <a:ext uri="{9D8B030D-6E8A-4147-A177-3AD203B41FA5}">
                      <a16:colId xmlns:a16="http://schemas.microsoft.com/office/drawing/2014/main" val="134458755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3259421640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562577641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1353952619"/>
                    </a:ext>
                  </a:extLst>
                </a:gridCol>
                <a:gridCol w="410506">
                  <a:extLst>
                    <a:ext uri="{9D8B030D-6E8A-4147-A177-3AD203B41FA5}">
                      <a16:colId xmlns:a16="http://schemas.microsoft.com/office/drawing/2014/main" val="738867485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908834302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3490420088"/>
                    </a:ext>
                  </a:extLst>
                </a:gridCol>
                <a:gridCol w="447825">
                  <a:extLst>
                    <a:ext uri="{9D8B030D-6E8A-4147-A177-3AD203B41FA5}">
                      <a16:colId xmlns:a16="http://schemas.microsoft.com/office/drawing/2014/main" val="4221913811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651855492"/>
                    </a:ext>
                  </a:extLst>
                </a:gridCol>
                <a:gridCol w="454045">
                  <a:extLst>
                    <a:ext uri="{9D8B030D-6E8A-4147-A177-3AD203B41FA5}">
                      <a16:colId xmlns:a16="http://schemas.microsoft.com/office/drawing/2014/main" val="2205936853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1311498430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1012718235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528110717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650664310"/>
                    </a:ext>
                  </a:extLst>
                </a:gridCol>
                <a:gridCol w="87077">
                  <a:extLst>
                    <a:ext uri="{9D8B030D-6E8A-4147-A177-3AD203B41FA5}">
                      <a16:colId xmlns:a16="http://schemas.microsoft.com/office/drawing/2014/main" val="522294594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418464169"/>
                    </a:ext>
                  </a:extLst>
                </a:gridCol>
                <a:gridCol w="398067">
                  <a:extLst>
                    <a:ext uri="{9D8B030D-6E8A-4147-A177-3AD203B41FA5}">
                      <a16:colId xmlns:a16="http://schemas.microsoft.com/office/drawing/2014/main" val="990249546"/>
                    </a:ext>
                  </a:extLst>
                </a:gridCol>
              </a:tblGrid>
              <a:tr h="174154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Comprehensive ranking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geNorm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BestKeeper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NormFinder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RefFinder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Δ</a:t>
                      </a: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CT method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875173"/>
                  </a:ext>
                </a:extLst>
              </a:tr>
              <a:tr h="2612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Gene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Geometric mean of ranks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 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Std Dev [+/- CP]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Stability</a:t>
                      </a:r>
                      <a:b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</a:br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value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Geomean of ranking values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Mean SD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Rank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67149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1.431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8938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B2M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2.048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3.41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706984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GUSB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2.169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0.053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1.86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85497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4.919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785407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TBP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5.426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81556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RPLP1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9153726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GAPDH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7.357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0.131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6.65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77731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PGK1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7.761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0.084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5.18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7218985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PPIA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8.688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60428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ATP5F1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8.993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10.67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6083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RPS18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9.169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0.077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0.097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9.01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6794179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YWHAZ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12.078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0.125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0.174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0.219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006451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HPRT1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12.194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0.107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11.22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0.183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12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6080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ACTB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14.000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0.155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0.263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0.237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0.368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426523"/>
                  </a:ext>
                </a:extLst>
              </a:tr>
              <a:tr h="1119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5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TFRC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0.196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0.371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0.445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15.00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0.464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15</a:t>
                      </a:r>
                    </a:p>
                  </a:txBody>
                  <a:tcPr marL="3110" marR="3110" marT="31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66573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4DFF39-8D4C-4D0F-B614-B045476352E2}"/>
              </a:ext>
            </a:extLst>
          </p:cNvPr>
          <p:cNvSpPr txBox="1"/>
          <p:nvPr/>
        </p:nvSpPr>
        <p:spPr>
          <a:xfrm>
            <a:off x="392906" y="505683"/>
            <a:ext cx="60721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S5. Gene expression stability ranking by five different algorithms on SK-MEL-5 melanoma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DD31C2B-4896-4574-AF81-B8A968BF0922}"/>
              </a:ext>
            </a:extLst>
          </p:cNvPr>
          <p:cNvSpPr txBox="1"/>
          <p:nvPr/>
        </p:nvSpPr>
        <p:spPr>
          <a:xfrm>
            <a:off x="392906" y="4004533"/>
            <a:ext cx="63698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S6. Gene expression stability ranking by five different algorithms on MDA-MB-435 melanoma cell line.</a:t>
            </a:r>
            <a:endParaRPr kumimoji="1" lang="ja-JP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943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1BECCFB-1297-4F29-B187-1812AE94FFEB}"/>
              </a:ext>
            </a:extLst>
          </p:cNvPr>
          <p:cNvSpPr txBox="1"/>
          <p:nvPr/>
        </p:nvSpPr>
        <p:spPr>
          <a:xfrm>
            <a:off x="86056" y="463535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S7. The Ct values of lung cancer-derived statin-sensitive HOP-92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5FA1D220-B6E8-43B4-8570-7BD08AA87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447451"/>
              </p:ext>
            </p:extLst>
          </p:nvPr>
        </p:nvGraphicFramePr>
        <p:xfrm>
          <a:off x="194234" y="731520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E688D7-6152-4822-ACA0-A6FA9D42A974}"/>
              </a:ext>
            </a:extLst>
          </p:cNvPr>
          <p:cNvSpPr txBox="1"/>
          <p:nvPr/>
        </p:nvSpPr>
        <p:spPr>
          <a:xfrm>
            <a:off x="86056" y="5172439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S8. The Ct values of lung cancer-derived statin-resistant NCI-H322M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 2">
            <a:extLst>
              <a:ext uri="{FF2B5EF4-FFF2-40B4-BE49-F238E27FC236}">
                <a16:creationId xmlns:a16="http://schemas.microsoft.com/office/drawing/2014/main" id="{3FB480BA-283B-4712-AC8E-589EF71BB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140968"/>
              </p:ext>
            </p:extLst>
          </p:nvPr>
        </p:nvGraphicFramePr>
        <p:xfrm>
          <a:off x="194234" y="5440424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14.88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467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1BECCFB-1297-4F29-B187-1812AE94FFEB}"/>
              </a:ext>
            </a:extLst>
          </p:cNvPr>
          <p:cNvSpPr txBox="1"/>
          <p:nvPr/>
        </p:nvSpPr>
        <p:spPr>
          <a:xfrm>
            <a:off x="86056" y="463535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S9. The Ct values of prostate cancer-derived statin-sensitive PC-3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2">
            <a:extLst>
              <a:ext uri="{FF2B5EF4-FFF2-40B4-BE49-F238E27FC236}">
                <a16:creationId xmlns:a16="http://schemas.microsoft.com/office/drawing/2014/main" id="{CFEEE29E-5618-4949-9A1C-CBAD772F1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11227"/>
              </p:ext>
            </p:extLst>
          </p:nvPr>
        </p:nvGraphicFramePr>
        <p:xfrm>
          <a:off x="194234" y="731520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08B116-C799-43B6-AB17-F66A2D9B5BEC}"/>
              </a:ext>
            </a:extLst>
          </p:cNvPr>
          <p:cNvSpPr txBox="1"/>
          <p:nvPr/>
        </p:nvSpPr>
        <p:spPr>
          <a:xfrm>
            <a:off x="86056" y="5172437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S10. The Ct values of prostate cancer-derived statin-resistant DU-145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 2">
            <a:extLst>
              <a:ext uri="{FF2B5EF4-FFF2-40B4-BE49-F238E27FC236}">
                <a16:creationId xmlns:a16="http://schemas.microsoft.com/office/drawing/2014/main" id="{82213025-62C5-46EC-B760-461D6DFC21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406063"/>
              </p:ext>
            </p:extLst>
          </p:nvPr>
        </p:nvGraphicFramePr>
        <p:xfrm>
          <a:off x="194234" y="5440422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2515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1BECCFB-1297-4F29-B187-1812AE94FFEB}"/>
              </a:ext>
            </a:extLst>
          </p:cNvPr>
          <p:cNvSpPr txBox="1"/>
          <p:nvPr/>
        </p:nvSpPr>
        <p:spPr>
          <a:xfrm>
            <a:off x="86056" y="463535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S11. The Ct values of melanoma-derived statin-sensitive SK-MEL-5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2">
            <a:extLst>
              <a:ext uri="{FF2B5EF4-FFF2-40B4-BE49-F238E27FC236}">
                <a16:creationId xmlns:a16="http://schemas.microsoft.com/office/drawing/2014/main" id="{CFEEE29E-5618-4949-9A1C-CBAD772F1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888874"/>
              </p:ext>
            </p:extLst>
          </p:nvPr>
        </p:nvGraphicFramePr>
        <p:xfrm>
          <a:off x="194234" y="731520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25.24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BBFBBC-A2B5-4FE5-9D81-A892F5691FD3}"/>
              </a:ext>
            </a:extLst>
          </p:cNvPr>
          <p:cNvSpPr txBox="1"/>
          <p:nvPr/>
        </p:nvSpPr>
        <p:spPr>
          <a:xfrm>
            <a:off x="86056" y="5172440"/>
            <a:ext cx="6685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S12. The Ct values of melanoma-derived statin-sensitive MDA-MB-435 cells</a:t>
            </a:r>
            <a:endParaRPr kumimoji="1"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 2">
            <a:extLst>
              <a:ext uri="{FF2B5EF4-FFF2-40B4-BE49-F238E27FC236}">
                <a16:creationId xmlns:a16="http://schemas.microsoft.com/office/drawing/2014/main" id="{FD3FA481-4E86-4B0C-AB16-DED23CE81C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75238"/>
              </p:ext>
            </p:extLst>
          </p:nvPr>
        </p:nvGraphicFramePr>
        <p:xfrm>
          <a:off x="194234" y="5440425"/>
          <a:ext cx="6469537" cy="4008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685">
                  <a:extLst>
                    <a:ext uri="{9D8B030D-6E8A-4147-A177-3AD203B41FA5}">
                      <a16:colId xmlns:a16="http://schemas.microsoft.com/office/drawing/2014/main" val="2556176162"/>
                    </a:ext>
                  </a:extLst>
                </a:gridCol>
                <a:gridCol w="401637">
                  <a:extLst>
                    <a:ext uri="{9D8B030D-6E8A-4147-A177-3AD203B41FA5}">
                      <a16:colId xmlns:a16="http://schemas.microsoft.com/office/drawing/2014/main" val="373714739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28580898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411425665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783075738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11106985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97947068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8163220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1642000036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519538503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625088190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498959899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075113024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830243392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79272911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279488127"/>
                    </a:ext>
                  </a:extLst>
                </a:gridCol>
                <a:gridCol w="386081">
                  <a:extLst>
                    <a:ext uri="{9D8B030D-6E8A-4147-A177-3AD203B41FA5}">
                      <a16:colId xmlns:a16="http://schemas.microsoft.com/office/drawing/2014/main" val="3120555685"/>
                    </a:ext>
                  </a:extLst>
                </a:gridCol>
              </a:tblGrid>
              <a:tr h="244185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Reference gene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041290"/>
                  </a:ext>
                </a:extLst>
              </a:tr>
              <a:tr h="171124"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ATP5F1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TFRC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YWHAZ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RPLP0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RPLP2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HPRT1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B2M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RPS18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TBP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PGK1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PPIA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GAPDH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GUSB</a:t>
                      </a:r>
                      <a:endParaRPr lang="en-US" sz="8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80467"/>
                  </a:ext>
                </a:extLst>
              </a:tr>
              <a:tr h="171124">
                <a:tc rowSpan="21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Concentration of atorvastatin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4499200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862822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37979255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94758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621590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56486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577846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674202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62974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197303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17.67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444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48752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15.19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9858488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42350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22.05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85377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311382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18.31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96293591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21.92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78392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pPr algn="ctr" fontAlgn="ctr"/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19.65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076926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(2)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9027994"/>
                  </a:ext>
                </a:extLst>
              </a:tr>
              <a:tr h="17112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95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µM (3)</a:t>
                      </a:r>
                      <a:endParaRPr lang="en-US" sz="9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20.01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21.81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24.08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19.75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17.32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16.30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8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23.98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399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90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3752</Words>
  <Application>Microsoft Office PowerPoint</Application>
  <PresentationFormat>A4 210 x 297 mm</PresentationFormat>
  <Paragraphs>3426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Tomoko Warita</dc:creator>
  <cp:lastModifiedBy>Warita Katsuhiko</cp:lastModifiedBy>
  <cp:revision>81</cp:revision>
  <dcterms:created xsi:type="dcterms:W3CDTF">2022-03-02T05:38:16Z</dcterms:created>
  <dcterms:modified xsi:type="dcterms:W3CDTF">2022-03-23T05:03:50Z</dcterms:modified>
</cp:coreProperties>
</file>