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8" r:id="rId3"/>
    <p:sldId id="266" r:id="rId4"/>
  </p:sldIdLst>
  <p:sldSz cx="6858000" cy="9906000" type="A4"/>
  <p:notesSz cx="6742113" cy="98758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2"/>
  </p:normalViewPr>
  <p:slideViewPr>
    <p:cSldViewPr snapToGrid="0">
      <p:cViewPr>
        <p:scale>
          <a:sx n="73" d="100"/>
          <a:sy n="73" d="100"/>
        </p:scale>
        <p:origin x="18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77F6-D9B7-4A80-A18D-0D642E9B4634}" type="datetimeFigureOut">
              <a:rPr lang="tr-TR" smtClean="0"/>
              <a:t>29.05.2022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5FAE6-E3A4-49AC-A87C-6E47886952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2430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77F6-D9B7-4A80-A18D-0D642E9B4634}" type="datetimeFigureOut">
              <a:rPr lang="tr-TR" smtClean="0"/>
              <a:t>29.05.2022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5FAE6-E3A4-49AC-A87C-6E47886952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23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77F6-D9B7-4A80-A18D-0D642E9B4634}" type="datetimeFigureOut">
              <a:rPr lang="tr-TR" smtClean="0"/>
              <a:t>29.05.2022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5FAE6-E3A4-49AC-A87C-6E47886952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177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77F6-D9B7-4A80-A18D-0D642E9B4634}" type="datetimeFigureOut">
              <a:rPr lang="tr-TR" smtClean="0"/>
              <a:t>29.05.2022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5FAE6-E3A4-49AC-A87C-6E47886952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8601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77F6-D9B7-4A80-A18D-0D642E9B4634}" type="datetimeFigureOut">
              <a:rPr lang="tr-TR" smtClean="0"/>
              <a:t>29.05.2022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5FAE6-E3A4-49AC-A87C-6E47886952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8092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77F6-D9B7-4A80-A18D-0D642E9B4634}" type="datetimeFigureOut">
              <a:rPr lang="tr-TR" smtClean="0"/>
              <a:t>29.05.2022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5FAE6-E3A4-49AC-A87C-6E47886952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912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77F6-D9B7-4A80-A18D-0D642E9B4634}" type="datetimeFigureOut">
              <a:rPr lang="tr-TR" smtClean="0"/>
              <a:t>29.05.2022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5FAE6-E3A4-49AC-A87C-6E47886952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2558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77F6-D9B7-4A80-A18D-0D642E9B4634}" type="datetimeFigureOut">
              <a:rPr lang="tr-TR" smtClean="0"/>
              <a:t>29.05.2022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5FAE6-E3A4-49AC-A87C-6E47886952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9750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77F6-D9B7-4A80-A18D-0D642E9B4634}" type="datetimeFigureOut">
              <a:rPr lang="tr-TR" smtClean="0"/>
              <a:t>29.05.2022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5FAE6-E3A4-49AC-A87C-6E47886952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658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77F6-D9B7-4A80-A18D-0D642E9B4634}" type="datetimeFigureOut">
              <a:rPr lang="tr-TR" smtClean="0"/>
              <a:t>29.05.2022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5FAE6-E3A4-49AC-A87C-6E47886952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6786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77F6-D9B7-4A80-A18D-0D642E9B4634}" type="datetimeFigureOut">
              <a:rPr lang="tr-TR" smtClean="0"/>
              <a:t>29.05.2022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5FAE6-E3A4-49AC-A87C-6E47886952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4942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677F6-D9B7-4A80-A18D-0D642E9B4634}" type="datetimeFigureOut">
              <a:rPr lang="tr-TR" smtClean="0"/>
              <a:t>29.05.2022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5FAE6-E3A4-49AC-A87C-6E47886952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6876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yalcin@uludag.edu.t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57349" y="2708025"/>
            <a:ext cx="5915025" cy="1914702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tr-TR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Upregulation</a:t>
            </a:r>
            <a:r>
              <a:rPr lang="tr-T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  <a:t>of Dual-</a:t>
            </a:r>
            <a:r>
              <a:rPr lang="tr-TR" sz="1000" dirty="0" err="1">
                <a:latin typeface="Arial" panose="020B0604020202020204" pitchFamily="34" charset="0"/>
                <a:cs typeface="Arial" panose="020B0604020202020204" pitchFamily="34" charset="0"/>
              </a:rPr>
              <a:t>Specificity</a:t>
            </a:r>
            <a: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  <a:t> Phosphatase-26 is </a:t>
            </a:r>
            <a:r>
              <a:rPr lang="tr-TR" sz="1000" dirty="0" err="1">
                <a:latin typeface="Arial" panose="020B0604020202020204" pitchFamily="34" charset="0"/>
                <a:cs typeface="Arial" panose="020B0604020202020204" pitchFamily="34" charset="0"/>
              </a:rPr>
              <a:t>Required</a:t>
            </a:r>
            <a: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000" dirty="0" err="1">
                <a:latin typeface="Arial" panose="020B0604020202020204" pitchFamily="34" charset="0"/>
                <a:cs typeface="Arial" panose="020B0604020202020204" pitchFamily="34" charset="0"/>
              </a:rPr>
              <a:t>Transforming</a:t>
            </a:r>
            <a: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000" dirty="0" err="1">
                <a:latin typeface="Arial" panose="020B0604020202020204" pitchFamily="34" charset="0"/>
                <a:cs typeface="Arial" panose="020B0604020202020204" pitchFamily="34" charset="0"/>
              </a:rPr>
              <a:t>Growth</a:t>
            </a:r>
            <a: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000" dirty="0" err="1">
                <a:latin typeface="Arial" panose="020B0604020202020204" pitchFamily="34" charset="0"/>
                <a:cs typeface="Arial" panose="020B0604020202020204" pitchFamily="34" charset="0"/>
              </a:rPr>
              <a:t>Factor</a:t>
            </a:r>
            <a: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  <a:t> β1(TGFβ1)-</a:t>
            </a:r>
            <a:r>
              <a:rPr lang="tr-TR" sz="1000" dirty="0" err="1">
                <a:latin typeface="Arial" panose="020B0604020202020204" pitchFamily="34" charset="0"/>
                <a:cs typeface="Arial" panose="020B0604020202020204" pitchFamily="34" charset="0"/>
              </a:rPr>
              <a:t>induced</a:t>
            </a:r>
            <a: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000" dirty="0" err="1">
                <a:latin typeface="Arial" panose="020B0604020202020204" pitchFamily="34" charset="0"/>
                <a:cs typeface="Arial" panose="020B0604020202020204" pitchFamily="34" charset="0"/>
              </a:rPr>
              <a:t>Epithelial-Mesenchymal</a:t>
            </a:r>
            <a: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000" dirty="0" err="1">
                <a:latin typeface="Arial" panose="020B0604020202020204" pitchFamily="34" charset="0"/>
                <a:cs typeface="Arial" panose="020B0604020202020204" pitchFamily="34" charset="0"/>
              </a:rPr>
              <a:t>Transition</a:t>
            </a:r>
            <a: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  <a:t> in A549 </a:t>
            </a:r>
            <a:r>
              <a:rPr lang="tr-TR" sz="10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  <a:t> PANC1 </a:t>
            </a:r>
            <a:r>
              <a:rPr lang="tr-TR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Cells</a:t>
            </a:r>
            <a:r>
              <a:rPr lang="tr-T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1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1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Molecular</a:t>
            </a:r>
            <a:r>
              <a:rPr lang="tr-TR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Biology</a:t>
            </a:r>
            <a:r>
              <a:rPr lang="tr-TR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Reports</a:t>
            </a:r>
            <a:r>
              <a:rPr lang="tr-TR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Sabire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GULER</a:t>
            </a:r>
            <a:r>
              <a:rPr lang="tr-TR" sz="1000" baseline="30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Berrin </a:t>
            </a:r>
            <a:r>
              <a:rPr lang="tr-TR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Zik</a:t>
            </a:r>
            <a:r>
              <a:rPr lang="tr-TR" sz="1000" baseline="30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tr-TR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Abdullah </a:t>
            </a:r>
            <a:r>
              <a:rPr lang="tr-TR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Yalcin</a:t>
            </a:r>
            <a:r>
              <a:rPr lang="tr-TR" sz="1000" baseline="30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tr-TR" sz="10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 </a:t>
            </a:r>
            <a:b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b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tr-TR" sz="1000" baseline="30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tr-TR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Department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of </a:t>
            </a:r>
            <a:r>
              <a:rPr lang="tr-TR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Histology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&amp; </a:t>
            </a:r>
            <a:r>
              <a:rPr lang="tr-TR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Embryology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School of </a:t>
            </a:r>
            <a:r>
              <a:rPr lang="tr-TR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Veterinary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Medicine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Bursa </a:t>
            </a:r>
            <a:r>
              <a:rPr lang="tr-TR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Uludag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University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Bursa, 16059, </a:t>
            </a:r>
            <a:r>
              <a:rPr lang="tr-TR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Turkey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tr-TR" sz="1000" baseline="30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tr-TR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Department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of </a:t>
            </a:r>
            <a:r>
              <a:rPr lang="tr-TR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Biochemistry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School of </a:t>
            </a:r>
            <a:r>
              <a:rPr lang="tr-TR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Veterinary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Medicine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Bursa </a:t>
            </a:r>
            <a:r>
              <a:rPr lang="tr-TR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Uludag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University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Bursa, 16059, </a:t>
            </a:r>
            <a:r>
              <a:rPr lang="tr-TR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Turkey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b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 </a:t>
            </a:r>
            <a:r>
              <a:rPr lang="tr-TR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Corresponding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author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Department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of </a:t>
            </a:r>
            <a:r>
              <a:rPr lang="tr-TR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Biochemistry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School of </a:t>
            </a:r>
            <a:r>
              <a:rPr lang="tr-TR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Veterinary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Medicine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Bursa </a:t>
            </a:r>
            <a:r>
              <a:rPr lang="tr-TR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Uludag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Universitesi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Bursa, 16059, </a:t>
            </a:r>
            <a:r>
              <a:rPr lang="tr-TR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Turkey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b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E-mail </a:t>
            </a:r>
            <a:r>
              <a:rPr lang="tr-TR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address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tr-TR" sz="1000" u="sng" dirty="0">
                <a:solidFill>
                  <a:srgbClr val="0563C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ayalcin@uludag.edu.tr</a:t>
            </a:r>
            <a:r>
              <a:rPr lang="tr-TR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762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00050" y="439088"/>
            <a:ext cx="60388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b="1" dirty="0" smtClean="0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SI: </a:t>
            </a:r>
            <a:r>
              <a:rPr lang="tr-TR" dirty="0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TGFβ1 </a:t>
            </a:r>
            <a:r>
              <a:rPr lang="tr-TR" dirty="0" err="1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causes</a:t>
            </a:r>
            <a:r>
              <a:rPr lang="tr-TR" dirty="0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changes</a:t>
            </a:r>
            <a:r>
              <a:rPr lang="tr-TR" dirty="0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in </a:t>
            </a:r>
            <a:r>
              <a:rPr lang="tr-TR" dirty="0" err="1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tr-TR" dirty="0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expression</a:t>
            </a:r>
            <a:r>
              <a:rPr lang="tr-TR" dirty="0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of </a:t>
            </a:r>
            <a:r>
              <a:rPr lang="tr-TR" dirty="0" err="1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DUSPs</a:t>
            </a:r>
            <a:r>
              <a:rPr lang="tr-TR" dirty="0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dirty="0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Real-time </a:t>
            </a:r>
            <a:r>
              <a:rPr lang="tr-TR" dirty="0" err="1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qPCR</a:t>
            </a:r>
            <a:r>
              <a:rPr lang="tr-TR" dirty="0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analyses</a:t>
            </a:r>
            <a:r>
              <a:rPr lang="tr-TR" dirty="0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were</a:t>
            </a:r>
            <a:r>
              <a:rPr lang="tr-TR" dirty="0" smtClean="0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conducted</a:t>
            </a:r>
            <a:r>
              <a:rPr lang="tr-TR" dirty="0" smtClean="0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for</a:t>
            </a:r>
            <a:r>
              <a:rPr lang="tr-TR" dirty="0" smtClean="0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determine</a:t>
            </a:r>
            <a:r>
              <a:rPr lang="tr-TR" dirty="0" smtClean="0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tr-TR" dirty="0" smtClean="0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effect</a:t>
            </a:r>
            <a:r>
              <a:rPr lang="tr-TR" dirty="0" smtClean="0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of TGFβ1 on </a:t>
            </a:r>
            <a:r>
              <a:rPr lang="tr-TR" dirty="0" err="1" smtClean="0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expressions</a:t>
            </a:r>
            <a:r>
              <a:rPr lang="tr-TR" dirty="0" smtClean="0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of </a:t>
            </a:r>
            <a:r>
              <a:rPr lang="tr-TR" dirty="0" err="1" smtClean="0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typical</a:t>
            </a:r>
            <a:r>
              <a:rPr lang="tr-TR" dirty="0" smtClean="0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tr-TR" dirty="0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atypical</a:t>
            </a:r>
            <a:r>
              <a:rPr lang="tr-TR" dirty="0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DUSPs</a:t>
            </a:r>
            <a:r>
              <a:rPr lang="tr-TR" dirty="0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in PANC1 </a:t>
            </a:r>
            <a:r>
              <a:rPr lang="tr-TR" dirty="0" err="1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cells</a:t>
            </a:r>
            <a:r>
              <a:rPr lang="tr-TR" dirty="0">
                <a:solidFill>
                  <a:srgbClr val="2E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108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90" y="315310"/>
            <a:ext cx="6587715" cy="9065173"/>
          </a:xfrm>
        </p:spPr>
      </p:pic>
    </p:spTree>
    <p:extLst>
      <p:ext uri="{BB962C8B-B14F-4D97-AF65-F5344CB8AC3E}">
        <p14:creationId xmlns:p14="http://schemas.microsoft.com/office/powerpoint/2010/main" val="129961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6018</TotalTime>
  <Words>53</Words>
  <Application>Microsoft Office PowerPoint</Application>
  <PresentationFormat>A4 Kağıt (210x297 mm)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Teması</vt:lpstr>
      <vt:lpstr>Upregulation of Dual-Specificity Phosphatase-26 is Required for Transforming Growth Factor β1(TGFβ1)-induced Epithelial-Mesenchymal Transition in A549 and PANC1 Cells  Molecular Biology Reports   Sabire GULERa, Berrin Zika, and Abdullah Yalcinb,*    aDepartment of Histology &amp; Embryology, School of Veterinary Medicine, Bursa Uludag University, Bursa, 16059, Turkey bDepartment of Biochemistry, School of Veterinary Medicine, Bursa Uludag University, Bursa, 16059, Turkey   * Corresponding author. Department of Biochemistry, School of Veterinary Medicine, Bursa Uludag Universitesi, Bursa, 16059, Turkey. E-mail address: ayalcin@uludag.edu.tr  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sabire peker</dc:creator>
  <cp:lastModifiedBy>Casper</cp:lastModifiedBy>
  <cp:revision>49</cp:revision>
  <cp:lastPrinted>2022-04-06T12:28:20Z</cp:lastPrinted>
  <dcterms:created xsi:type="dcterms:W3CDTF">2022-03-31T09:12:53Z</dcterms:created>
  <dcterms:modified xsi:type="dcterms:W3CDTF">2022-05-29T09:30:58Z</dcterms:modified>
</cp:coreProperties>
</file>