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"/>
  </p:notesMasterIdLst>
  <p:sldIdLst>
    <p:sldId id="317" r:id="rId2"/>
    <p:sldId id="313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hammad Hoque" initials="MH" lastIdx="1" clrIdx="0">
    <p:extLst>
      <p:ext uri="{19B8F6BF-5375-455C-9EA6-DF929625EA0E}">
        <p15:presenceInfo xmlns:p15="http://schemas.microsoft.com/office/powerpoint/2012/main" userId="S-1-5-21-1214440339-484763869-725345543-506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0066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262" autoAdjust="0"/>
    <p:restoredTop sz="99137" autoAdjust="0"/>
  </p:normalViewPr>
  <p:slideViewPr>
    <p:cSldViewPr>
      <p:cViewPr varScale="1">
        <p:scale>
          <a:sx n="110" d="100"/>
          <a:sy n="110" d="100"/>
        </p:scale>
        <p:origin x="193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34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10" Type="http://schemas.microsoft.com/office/2016/11/relationships/changesInfo" Target="changesInfos/changesInfo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nokawa Yoshikuni" userId="7ae32b07ef489669" providerId="LiveId" clId="{53878CF0-6C7D-4008-90CF-F093026E9A79}"/>
    <pc:docChg chg="delSld">
      <pc:chgData name="Inokawa Yoshikuni" userId="7ae32b07ef489669" providerId="LiveId" clId="{53878CF0-6C7D-4008-90CF-F093026E9A79}" dt="2022-05-24T10:03:29.693" v="0" actId="2696"/>
      <pc:docMkLst>
        <pc:docMk/>
      </pc:docMkLst>
      <pc:sldChg chg="del">
        <pc:chgData name="Inokawa Yoshikuni" userId="7ae32b07ef489669" providerId="LiveId" clId="{53878CF0-6C7D-4008-90CF-F093026E9A79}" dt="2022-05-24T10:03:29.693" v="0" actId="2696"/>
        <pc:sldMkLst>
          <pc:docMk/>
          <pc:sldMk cId="1429779581" sldId="31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496909-7112-46C8-9CF9-636A3D115A51}" type="datetimeFigureOut">
              <a:rPr lang="en-US" smtClean="0"/>
              <a:t>5/24/2022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43B42-39D1-4816-B775-2CF44150C0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444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56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280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926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426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65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017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07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509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814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191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121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図 32" descr="グラフ, 折れ線グラフ&#10;&#10;自動的に生成された説明">
            <a:extLst>
              <a:ext uri="{FF2B5EF4-FFF2-40B4-BE49-F238E27FC236}">
                <a16:creationId xmlns:a16="http://schemas.microsoft.com/office/drawing/2014/main" id="{EB3771E1-0A84-4936-BD89-42EF1BA48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6193" y="1222714"/>
            <a:ext cx="2167947" cy="1834416"/>
          </a:xfrm>
          <a:prstGeom prst="rect">
            <a:avLst/>
          </a:prstGeom>
        </p:spPr>
      </p:pic>
      <p:pic>
        <p:nvPicPr>
          <p:cNvPr id="31" name="図 30" descr="グラフ, 折れ線グラフ&#10;&#10;自動的に生成された説明">
            <a:extLst>
              <a:ext uri="{FF2B5EF4-FFF2-40B4-BE49-F238E27FC236}">
                <a16:creationId xmlns:a16="http://schemas.microsoft.com/office/drawing/2014/main" id="{9BCD52DC-4798-47DB-936E-1C940E26C8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1946" y="1235128"/>
            <a:ext cx="2160054" cy="1827737"/>
          </a:xfrm>
          <a:prstGeom prst="rect">
            <a:avLst/>
          </a:prstGeom>
        </p:spPr>
      </p:pic>
      <p:pic>
        <p:nvPicPr>
          <p:cNvPr id="27" name="図 26" descr="グラフ, 折れ線グラフ&#10;&#10;自動的に生成された説明">
            <a:extLst>
              <a:ext uri="{FF2B5EF4-FFF2-40B4-BE49-F238E27FC236}">
                <a16:creationId xmlns:a16="http://schemas.microsoft.com/office/drawing/2014/main" id="{53816211-FB3D-4440-A8CB-65BC73EC77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500" y="1235128"/>
            <a:ext cx="2188431" cy="1851749"/>
          </a:xfrm>
          <a:prstGeom prst="rect">
            <a:avLst/>
          </a:prstGeom>
        </p:spPr>
      </p:pic>
      <p:pic>
        <p:nvPicPr>
          <p:cNvPr id="25" name="図 24" descr="グラフ, 折れ線グラフ&#10;&#10;自動的に生成された説明">
            <a:extLst>
              <a:ext uri="{FF2B5EF4-FFF2-40B4-BE49-F238E27FC236}">
                <a16:creationId xmlns:a16="http://schemas.microsoft.com/office/drawing/2014/main" id="{8BAE9619-9EEA-4C6D-BDDC-B0FEDF840E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6573" y="4090220"/>
            <a:ext cx="2188430" cy="1851748"/>
          </a:xfrm>
          <a:prstGeom prst="rect">
            <a:avLst/>
          </a:prstGeom>
        </p:spPr>
      </p:pic>
      <p:pic>
        <p:nvPicPr>
          <p:cNvPr id="23" name="図 22" descr="グラフ, 折れ線グラフ&#10;&#10;自動的に生成された説明">
            <a:extLst>
              <a:ext uri="{FF2B5EF4-FFF2-40B4-BE49-F238E27FC236}">
                <a16:creationId xmlns:a16="http://schemas.microsoft.com/office/drawing/2014/main" id="{0EE0AB10-215A-46CF-93CB-E9AFB5450F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500" y="4094935"/>
            <a:ext cx="2188431" cy="1851749"/>
          </a:xfrm>
          <a:prstGeom prst="rect">
            <a:avLst/>
          </a:prstGeom>
        </p:spPr>
      </p:pic>
      <p:pic>
        <p:nvPicPr>
          <p:cNvPr id="13" name="図 12" descr="グラフ, 折れ線グラフ&#10;&#10;自動的に生成された説明">
            <a:extLst>
              <a:ext uri="{FF2B5EF4-FFF2-40B4-BE49-F238E27FC236}">
                <a16:creationId xmlns:a16="http://schemas.microsoft.com/office/drawing/2014/main" id="{40C81333-5105-48E2-A2BC-FBE1929D19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42937" y="4096048"/>
            <a:ext cx="2188431" cy="1851749"/>
          </a:xfrm>
          <a:prstGeom prst="rect">
            <a:avLst/>
          </a:prstGeom>
        </p:spPr>
      </p:pic>
      <p:pic>
        <p:nvPicPr>
          <p:cNvPr id="11" name="図 10" descr="グラフ, 折れ線グラフ&#10;&#10;自動的に生成された説明">
            <a:extLst>
              <a:ext uri="{FF2B5EF4-FFF2-40B4-BE49-F238E27FC236}">
                <a16:creationId xmlns:a16="http://schemas.microsoft.com/office/drawing/2014/main" id="{549043BB-9D8B-4A4C-9DEB-F86A070697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95219" y="4094936"/>
            <a:ext cx="2188430" cy="1851748"/>
          </a:xfrm>
          <a:prstGeom prst="rect">
            <a:avLst/>
          </a:prstGeom>
        </p:spPr>
      </p:pic>
      <p:pic>
        <p:nvPicPr>
          <p:cNvPr id="9" name="図 8" descr="グラフ, 折れ線グラフ&#10;&#10;自動的に生成された説明">
            <a:extLst>
              <a:ext uri="{FF2B5EF4-FFF2-40B4-BE49-F238E27FC236}">
                <a16:creationId xmlns:a16="http://schemas.microsoft.com/office/drawing/2014/main" id="{BD12D7CF-BE1A-466D-9946-1135CAE251F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40124" y="1222713"/>
            <a:ext cx="2167947" cy="1834416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3429000" cy="487362"/>
          </a:xfrm>
        </p:spPr>
        <p:txBody>
          <a:bodyPr>
            <a:noAutofit/>
          </a:bodyPr>
          <a:lstStyle/>
          <a:p>
            <a:pPr algn="l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S1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463535" y="798605"/>
            <a:ext cx="8397740" cy="3163061"/>
            <a:chOff x="239840" y="884172"/>
            <a:chExt cx="8648143" cy="3163061"/>
          </a:xfrm>
        </p:grpSpPr>
        <p:sp>
          <p:nvSpPr>
            <p:cNvPr id="5" name="TextBox 4"/>
            <p:cNvSpPr txBox="1"/>
            <p:nvPr/>
          </p:nvSpPr>
          <p:spPr>
            <a:xfrm>
              <a:off x="239840" y="884172"/>
              <a:ext cx="848620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          </a:t>
              </a:r>
              <a:r>
                <a:rPr lang="en-US" sz="1600" i="1" dirty="0">
                  <a:latin typeface="Arial" panose="020B0604020202020204" pitchFamily="34" charset="0"/>
                  <a:cs typeface="Arial" panose="020B0604020202020204" pitchFamily="34" charset="0"/>
                </a:rPr>
                <a:t>AGTR1                     CSGALNACT2                    </a:t>
              </a:r>
              <a:r>
                <a:rPr lang="ja-JP" altLang="en-US" sz="1600" i="1" dirty="0">
                  <a:latin typeface="Arial" panose="020B0604020202020204" pitchFamily="34" charset="0"/>
                  <a:cs typeface="Arial" panose="020B0604020202020204" pitchFamily="34" charset="0"/>
                </a:rPr>
                <a:t>　</a:t>
              </a:r>
              <a:r>
                <a:rPr lang="en-US" sz="1600" i="1" dirty="0">
                  <a:latin typeface="Arial" panose="020B0604020202020204" pitchFamily="34" charset="0"/>
                  <a:cs typeface="Arial" panose="020B0604020202020204" pitchFamily="34" charset="0"/>
                </a:rPr>
                <a:t>DAPK                             FHIT</a:t>
              </a:r>
              <a:endParaRPr lang="en-US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01782" y="3677901"/>
              <a:ext cx="848620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</a:t>
              </a:r>
              <a:r>
                <a:rPr lang="en-US" sz="1600" i="1" dirty="0">
                  <a:latin typeface="Arial" panose="020B0604020202020204" pitchFamily="34" charset="0"/>
                  <a:cs typeface="Arial" panose="020B0604020202020204" pitchFamily="34" charset="0"/>
                </a:rPr>
                <a:t>GULP1                         RASSF1</a:t>
              </a:r>
              <a:r>
                <a:rPr lang="en-US" altLang="ja-JP" sz="1600" i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r>
                <a:rPr lang="en-US" sz="1600" i="1" dirty="0">
                  <a:latin typeface="Arial" panose="020B0604020202020204" pitchFamily="34" charset="0"/>
                  <a:cs typeface="Arial" panose="020B0604020202020204" pitchFamily="34" charset="0"/>
                </a:rPr>
                <a:t>                          TIMP3                           </a:t>
              </a:r>
              <a:r>
                <a:rPr lang="ja-JP" altLang="en-US" sz="1600" i="1" dirty="0">
                  <a:latin typeface="Arial" panose="020B0604020202020204" pitchFamily="34" charset="0"/>
                  <a:cs typeface="Arial" panose="020B0604020202020204" pitchFamily="34" charset="0"/>
                </a:rPr>
                <a:t>　 </a:t>
              </a:r>
              <a:r>
                <a:rPr lang="en-US" sz="1600" i="1" dirty="0">
                  <a:latin typeface="Arial" panose="020B0604020202020204" pitchFamily="34" charset="0"/>
                  <a:cs typeface="Arial" panose="020B0604020202020204" pitchFamily="34" charset="0"/>
                </a:rPr>
                <a:t>VGF</a:t>
              </a:r>
              <a:endParaRPr lang="en-US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3AD13AF-2BF6-4CC3-941F-09D677375844}"/>
              </a:ext>
            </a:extLst>
          </p:cNvPr>
          <p:cNvSpPr txBox="1"/>
          <p:nvPr/>
        </p:nvSpPr>
        <p:spPr>
          <a:xfrm>
            <a:off x="1175186" y="2367826"/>
            <a:ext cx="8474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AUC:0.735</a:t>
            </a:r>
            <a:endParaRPr kumimoji="1" lang="ja-JP" altLang="en-US" sz="1200" dirty="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96419B31-1496-4C86-9CCD-427663BE1940}"/>
              </a:ext>
            </a:extLst>
          </p:cNvPr>
          <p:cNvSpPr txBox="1"/>
          <p:nvPr/>
        </p:nvSpPr>
        <p:spPr>
          <a:xfrm>
            <a:off x="3408424" y="2376519"/>
            <a:ext cx="8474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AUC:0.520</a:t>
            </a:r>
            <a:endParaRPr kumimoji="1" lang="ja-JP" altLang="en-US" sz="1200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94E71F4-F87E-44C6-AA0E-CE58CAB07784}"/>
              </a:ext>
            </a:extLst>
          </p:cNvPr>
          <p:cNvSpPr txBox="1"/>
          <p:nvPr/>
        </p:nvSpPr>
        <p:spPr>
          <a:xfrm>
            <a:off x="5568478" y="2361906"/>
            <a:ext cx="8474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AUC:0.636</a:t>
            </a:r>
            <a:endParaRPr kumimoji="1" lang="ja-JP" altLang="en-US" sz="1200" dirty="0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38FFD55-C705-4636-96AC-1254E0BB0A2F}"/>
              </a:ext>
            </a:extLst>
          </p:cNvPr>
          <p:cNvSpPr txBox="1"/>
          <p:nvPr/>
        </p:nvSpPr>
        <p:spPr>
          <a:xfrm>
            <a:off x="7736425" y="2375714"/>
            <a:ext cx="8474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AUC:0.735</a:t>
            </a:r>
            <a:endParaRPr kumimoji="1" lang="ja-JP" altLang="en-US" sz="1200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3584F0A0-8EC7-4E27-9367-8D368EABBF51}"/>
              </a:ext>
            </a:extLst>
          </p:cNvPr>
          <p:cNvSpPr txBox="1"/>
          <p:nvPr/>
        </p:nvSpPr>
        <p:spPr>
          <a:xfrm>
            <a:off x="1205871" y="5257800"/>
            <a:ext cx="8474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AUC:0.558</a:t>
            </a:r>
            <a:endParaRPr kumimoji="1" lang="ja-JP" altLang="en-US" sz="1200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8D253BE8-789B-4D05-8821-F9E8A1A2E300}"/>
              </a:ext>
            </a:extLst>
          </p:cNvPr>
          <p:cNvSpPr txBox="1"/>
          <p:nvPr/>
        </p:nvSpPr>
        <p:spPr>
          <a:xfrm>
            <a:off x="3408424" y="5257800"/>
            <a:ext cx="8474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AUC:0.511</a:t>
            </a:r>
            <a:endParaRPr kumimoji="1" lang="ja-JP" altLang="en-US" sz="1200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F26CB00-93E9-4CF3-84AD-55DEBD71A40D}"/>
              </a:ext>
            </a:extLst>
          </p:cNvPr>
          <p:cNvSpPr txBox="1"/>
          <p:nvPr/>
        </p:nvSpPr>
        <p:spPr>
          <a:xfrm>
            <a:off x="5664497" y="5257799"/>
            <a:ext cx="8474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AUC:0.546</a:t>
            </a:r>
            <a:endParaRPr kumimoji="1" lang="ja-JP" altLang="en-US" sz="1200" dirty="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781A4E84-7D82-40DC-A679-F58A4973E86A}"/>
              </a:ext>
            </a:extLst>
          </p:cNvPr>
          <p:cNvSpPr txBox="1"/>
          <p:nvPr/>
        </p:nvSpPr>
        <p:spPr>
          <a:xfrm>
            <a:off x="7852928" y="5257799"/>
            <a:ext cx="8474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AUC:0.603</a:t>
            </a:r>
            <a:endParaRPr kumimoji="1"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984687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図 20">
            <a:extLst>
              <a:ext uri="{FF2B5EF4-FFF2-40B4-BE49-F238E27FC236}">
                <a16:creationId xmlns:a16="http://schemas.microsoft.com/office/drawing/2014/main" id="{47BD7719-5A12-4E52-8B1B-BAAFE8F899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1285" y="4239275"/>
            <a:ext cx="2728031" cy="1883065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CCF46E67-4BEE-4D98-9C3F-223FDF5FA6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8683" y="4229234"/>
            <a:ext cx="2784576" cy="1922096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22D98FD0-3B47-4D5D-8D34-60E4AD2005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289" y="4196194"/>
            <a:ext cx="2818856" cy="1945758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14B1C5EF-D244-45EE-8661-A2275171E4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1285" y="1094553"/>
            <a:ext cx="2683846" cy="1852566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A2C18986-69B1-4F97-B1C7-FF2A69B24D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45191" y="1078809"/>
            <a:ext cx="2727009" cy="1882360"/>
          </a:xfrm>
          <a:prstGeom prst="rect">
            <a:avLst/>
          </a:prstGeom>
        </p:spPr>
      </p:pic>
      <p:sp>
        <p:nvSpPr>
          <p:cNvPr id="2" name="Title 1"/>
          <p:cNvSpPr txBox="1">
            <a:spLocks/>
          </p:cNvSpPr>
          <p:nvPr/>
        </p:nvSpPr>
        <p:spPr>
          <a:xfrm>
            <a:off x="152401" y="104854"/>
            <a:ext cx="3352799" cy="487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S2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1" y="678242"/>
            <a:ext cx="89915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i="1" dirty="0">
                <a:latin typeface="Arial" panose="020B0604020202020204" pitchFamily="34" charset="0"/>
                <a:cs typeface="Arial" panose="020B0604020202020204" pitchFamily="34" charset="0"/>
              </a:rPr>
              <a:t>AGTR1/FHIT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 methylation (</a:t>
            </a:r>
            <a:r>
              <a:rPr lang="en-US" altLang="ja-JP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Positive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 vs </a:t>
            </a:r>
            <a:r>
              <a:rPr lang="en-US" altLang="ja-JP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Negative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)     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ge  (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&lt;60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vs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&gt;60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)                                   Alcohol history 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ja-JP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vs</a:t>
            </a:r>
            <a:r>
              <a:rPr lang="en-US" altLang="ja-JP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9 unknown)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18043" y="4774988"/>
            <a:ext cx="914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P&lt;0.001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06192" y="1788728"/>
            <a:ext cx="914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P=0.003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924800" y="1664882"/>
            <a:ext cx="914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P&lt;0.001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48993" y="4774988"/>
            <a:ext cx="914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P=0.004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91400" y="4827102"/>
            <a:ext cx="914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P&lt;0.001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B0286C9-4DCD-4CB2-808C-12C4D9C92939}"/>
              </a:ext>
            </a:extLst>
          </p:cNvPr>
          <p:cNvSpPr txBox="1"/>
          <p:nvPr/>
        </p:nvSpPr>
        <p:spPr>
          <a:xfrm>
            <a:off x="3408683" y="2980309"/>
            <a:ext cx="28825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00" dirty="0">
                <a:solidFill>
                  <a:srgbClr val="FF0000"/>
                </a:solidFill>
              </a:rPr>
              <a:t>&lt;60    57      41     26      20      13       7        5   </a:t>
            </a:r>
          </a:p>
          <a:p>
            <a:r>
              <a:rPr kumimoji="1" lang="en-US" altLang="ja-JP" sz="1100" dirty="0">
                <a:solidFill>
                  <a:srgbClr val="0070C0"/>
                </a:solidFill>
              </a:rPr>
              <a:t>&gt;60    37      19     14       7        4         4        2</a:t>
            </a:r>
            <a:endParaRPr kumimoji="1" lang="ja-JP" altLang="en-US" sz="1100" dirty="0">
              <a:solidFill>
                <a:srgbClr val="0070C0"/>
              </a:solidFill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A05DA6CA-0764-4ADB-9E21-FD5F4C57E4F5}"/>
              </a:ext>
            </a:extLst>
          </p:cNvPr>
          <p:cNvSpPr txBox="1"/>
          <p:nvPr/>
        </p:nvSpPr>
        <p:spPr>
          <a:xfrm>
            <a:off x="6291203" y="2991372"/>
            <a:ext cx="27477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00" dirty="0">
                <a:solidFill>
                  <a:srgbClr val="FF0000"/>
                </a:solidFill>
              </a:rPr>
              <a:t>No     37      30      24     15       11       8        5   </a:t>
            </a:r>
          </a:p>
          <a:p>
            <a:r>
              <a:rPr kumimoji="1" lang="en-US" altLang="ja-JP" sz="1100" dirty="0">
                <a:solidFill>
                  <a:srgbClr val="0070C0"/>
                </a:solidFill>
              </a:rPr>
              <a:t>Yes    48      21      11       6        2         2        2</a:t>
            </a:r>
            <a:endParaRPr kumimoji="1" lang="ja-JP" altLang="en-US" sz="1100" dirty="0">
              <a:solidFill>
                <a:srgbClr val="0070C0"/>
              </a:solidFill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F9DD6D14-7044-4A7A-8DFD-F04F3B3A8E50}"/>
              </a:ext>
            </a:extLst>
          </p:cNvPr>
          <p:cNvSpPr txBox="1"/>
          <p:nvPr/>
        </p:nvSpPr>
        <p:spPr>
          <a:xfrm>
            <a:off x="98411" y="6078578"/>
            <a:ext cx="313098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solidFill>
                  <a:srgbClr val="0070C0"/>
                </a:solidFill>
              </a:rPr>
              <a:t>Positive</a:t>
            </a:r>
            <a:r>
              <a:rPr kumimoji="1" lang="en-US" altLang="ja-JP" sz="1100" dirty="0">
                <a:solidFill>
                  <a:srgbClr val="FF0000"/>
                </a:solidFill>
              </a:rPr>
              <a:t>    </a:t>
            </a:r>
            <a:r>
              <a:rPr kumimoji="1" lang="en-US" altLang="ja-JP" sz="1100" dirty="0">
                <a:solidFill>
                  <a:srgbClr val="0070C0"/>
                </a:solidFill>
              </a:rPr>
              <a:t>50       40      29       19      12        8         5   </a:t>
            </a:r>
          </a:p>
          <a:p>
            <a:r>
              <a:rPr kumimoji="1" lang="en-US" altLang="ja-JP" sz="1100" dirty="0">
                <a:solidFill>
                  <a:srgbClr val="FF0000"/>
                </a:solidFill>
              </a:rPr>
              <a:t>Negative  44       19      11        8         5       </a:t>
            </a:r>
            <a:r>
              <a:rPr kumimoji="1" lang="ja-JP" altLang="en-US" sz="1100" dirty="0">
                <a:solidFill>
                  <a:srgbClr val="FF0000"/>
                </a:solidFill>
              </a:rPr>
              <a:t> </a:t>
            </a:r>
            <a:r>
              <a:rPr kumimoji="1" lang="en-US" altLang="ja-JP" sz="1100" dirty="0">
                <a:solidFill>
                  <a:srgbClr val="FF0000"/>
                </a:solidFill>
              </a:rPr>
              <a:t> 3         2</a:t>
            </a:r>
            <a:endParaRPr kumimoji="1" lang="ja-JP" altLang="en-US" sz="1100" dirty="0">
              <a:solidFill>
                <a:srgbClr val="FF0000"/>
              </a:solidFill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71656A3A-28F0-4E53-AC49-BF74E1CCBE19}"/>
              </a:ext>
            </a:extLst>
          </p:cNvPr>
          <p:cNvSpPr txBox="1"/>
          <p:nvPr/>
        </p:nvSpPr>
        <p:spPr>
          <a:xfrm>
            <a:off x="3132434" y="6078578"/>
            <a:ext cx="309892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solidFill>
                  <a:srgbClr val="0070C0"/>
                </a:solidFill>
              </a:rPr>
              <a:t>Positive</a:t>
            </a:r>
            <a:r>
              <a:rPr kumimoji="1" lang="en-US" altLang="ja-JP" sz="1100" dirty="0">
                <a:solidFill>
                  <a:srgbClr val="FF0000"/>
                </a:solidFill>
              </a:rPr>
              <a:t>    </a:t>
            </a:r>
            <a:r>
              <a:rPr kumimoji="1" lang="en-US" altLang="ja-JP" sz="1100" dirty="0">
                <a:solidFill>
                  <a:srgbClr val="0070C0"/>
                </a:solidFill>
              </a:rPr>
              <a:t>47       34      25      14        9        6         5   </a:t>
            </a:r>
          </a:p>
          <a:p>
            <a:r>
              <a:rPr kumimoji="1" lang="en-US" altLang="ja-JP" sz="1100" dirty="0">
                <a:solidFill>
                  <a:srgbClr val="FF0000"/>
                </a:solidFill>
              </a:rPr>
              <a:t>Negative  42       19      12      12        7        4         2</a:t>
            </a:r>
            <a:endParaRPr kumimoji="1" lang="ja-JP" altLang="en-US" sz="1100" dirty="0">
              <a:solidFill>
                <a:srgbClr val="FF0000"/>
              </a:solidFill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79A3C4C3-91E7-44A0-BAC1-93B2029F6E23}"/>
              </a:ext>
            </a:extLst>
          </p:cNvPr>
          <p:cNvSpPr txBox="1"/>
          <p:nvPr/>
        </p:nvSpPr>
        <p:spPr>
          <a:xfrm>
            <a:off x="6054181" y="6054222"/>
            <a:ext cx="289855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solidFill>
                  <a:srgbClr val="FF0000"/>
                </a:solidFill>
              </a:rPr>
              <a:t>Negative  29      24       18      12      7         4        2</a:t>
            </a:r>
          </a:p>
          <a:p>
            <a:r>
              <a:rPr kumimoji="1" lang="en-US" altLang="ja-JP" sz="1100" dirty="0">
                <a:solidFill>
                  <a:srgbClr val="0070C0"/>
                </a:solidFill>
              </a:rPr>
              <a:t>Positive    25       9         7        7        5         3        2</a:t>
            </a:r>
            <a:endParaRPr kumimoji="1" lang="ja-JP" altLang="en-US" sz="1100" dirty="0">
              <a:solidFill>
                <a:srgbClr val="0070C0"/>
              </a:solidFill>
            </a:endParaRPr>
          </a:p>
        </p:txBody>
      </p:sp>
      <p:sp>
        <p:nvSpPr>
          <p:cNvPr id="22" name="TextBox 2">
            <a:extLst>
              <a:ext uri="{FF2B5EF4-FFF2-40B4-BE49-F238E27FC236}">
                <a16:creationId xmlns:a16="http://schemas.microsoft.com/office/drawing/2014/main" id="{F6EA2363-1CA2-4018-BDA8-A978AA01CD79}"/>
              </a:ext>
            </a:extLst>
          </p:cNvPr>
          <p:cNvSpPr txBox="1"/>
          <p:nvPr/>
        </p:nvSpPr>
        <p:spPr>
          <a:xfrm>
            <a:off x="808583" y="3873663"/>
            <a:ext cx="83027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HPV (</a:t>
            </a:r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Positive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vs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Negative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)                  p16 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ja-JP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Positive</a:t>
            </a:r>
            <a:r>
              <a:rPr lang="en-US" altLang="ja-JP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vs</a:t>
            </a:r>
            <a:r>
              <a:rPr lang="en-US" altLang="ja-JP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Negative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5 unknown)       RB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altLang="ja-JP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Negative 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vs</a:t>
            </a:r>
            <a:r>
              <a:rPr lang="en-US" altLang="ja-JP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Positive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, 40 unknown)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B1664D3A-5162-4802-880B-B243AC3561A1}"/>
              </a:ext>
            </a:extLst>
          </p:cNvPr>
          <p:cNvSpPr txBox="1"/>
          <p:nvPr/>
        </p:nvSpPr>
        <p:spPr>
          <a:xfrm>
            <a:off x="211224" y="2978699"/>
            <a:ext cx="294664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solidFill>
                  <a:srgbClr val="0070C0"/>
                </a:solidFill>
              </a:rPr>
              <a:t>Positive</a:t>
            </a:r>
            <a:r>
              <a:rPr kumimoji="1" lang="en-US" altLang="ja-JP" sz="1100" dirty="0">
                <a:solidFill>
                  <a:srgbClr val="FF0000"/>
                </a:solidFill>
              </a:rPr>
              <a:t>    </a:t>
            </a:r>
            <a:r>
              <a:rPr kumimoji="1" lang="en-US" altLang="ja-JP" sz="1100" dirty="0">
                <a:solidFill>
                  <a:srgbClr val="0070C0"/>
                </a:solidFill>
              </a:rPr>
              <a:t>80     50      38      24      17      10       6   </a:t>
            </a:r>
          </a:p>
          <a:p>
            <a:r>
              <a:rPr kumimoji="1" lang="en-US" altLang="ja-JP" sz="1100" dirty="0">
                <a:solidFill>
                  <a:srgbClr val="FF0000"/>
                </a:solidFill>
              </a:rPr>
              <a:t>Negative  14      7        3         3        2        0        0</a:t>
            </a:r>
            <a:endParaRPr kumimoji="1" lang="ja-JP" altLang="en-US" sz="1100" dirty="0">
              <a:solidFill>
                <a:srgbClr val="FF0000"/>
              </a:solidFill>
            </a:endParaRPr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F4B311A7-B26E-4203-B2C8-B6BBDECE11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1" y="1099419"/>
            <a:ext cx="2694422" cy="1859866"/>
          </a:xfrm>
          <a:prstGeom prst="rect">
            <a:avLst/>
          </a:prstGeom>
        </p:spPr>
      </p:pic>
      <p:sp>
        <p:nvSpPr>
          <p:cNvPr id="26" name="TextBox 8">
            <a:extLst>
              <a:ext uri="{FF2B5EF4-FFF2-40B4-BE49-F238E27FC236}">
                <a16:creationId xmlns:a16="http://schemas.microsoft.com/office/drawing/2014/main" id="{D4C1A593-A891-4C17-AC17-634B0C73FCB5}"/>
              </a:ext>
            </a:extLst>
          </p:cNvPr>
          <p:cNvSpPr txBox="1"/>
          <p:nvPr/>
        </p:nvSpPr>
        <p:spPr>
          <a:xfrm>
            <a:off x="1524000" y="1752038"/>
            <a:ext cx="914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P=0.047</a:t>
            </a:r>
          </a:p>
        </p:txBody>
      </p:sp>
    </p:spTree>
    <p:extLst>
      <p:ext uri="{BB962C8B-B14F-4D97-AF65-F5344CB8AC3E}">
        <p14:creationId xmlns:p14="http://schemas.microsoft.com/office/powerpoint/2010/main" val="31227563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10325</TotalTime>
  <Words>206</Words>
  <Application>Microsoft Office PowerPoint</Application>
  <PresentationFormat>画面に合わせる (4:3)</PresentationFormat>
  <Paragraphs>32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Office Theme</vt:lpstr>
      <vt:lpstr>Supplementary Figure S1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Correlation of HPV and epigenetic markers in head and neck SCC</dc:title>
  <dc:creator>maromaro h</dc:creator>
  <cp:lastModifiedBy>Inokawa Yoshikuni</cp:lastModifiedBy>
  <cp:revision>589</cp:revision>
  <dcterms:created xsi:type="dcterms:W3CDTF">2006-08-16T00:00:00Z</dcterms:created>
  <dcterms:modified xsi:type="dcterms:W3CDTF">2022-05-24T10:03:31Z</dcterms:modified>
</cp:coreProperties>
</file>