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61" r:id="rId2"/>
    <p:sldId id="260" r:id="rId3"/>
    <p:sldId id="263" r:id="rId4"/>
    <p:sldId id="265" r:id="rId5"/>
    <p:sldId id="267" r:id="rId6"/>
    <p:sldId id="266" r:id="rId7"/>
    <p:sldId id="268" r:id="rId8"/>
    <p:sldId id="270" r:id="rId9"/>
    <p:sldId id="271" r:id="rId10"/>
    <p:sldId id="272" r:id="rId11"/>
    <p:sldId id="27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7D0096"/>
    <a:srgbClr val="0000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029" autoAdjust="0"/>
  </p:normalViewPr>
  <p:slideViewPr>
    <p:cSldViewPr snapToGrid="0">
      <p:cViewPr varScale="1">
        <p:scale>
          <a:sx n="112" d="100"/>
          <a:sy n="112" d="100"/>
        </p:scale>
        <p:origin x="15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35F935-6F79-429A-9F8B-1B9DE3984DDA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E51DA3-9D38-4A8A-A822-FE10DBCB4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360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F0B9-94B4-43C5-B501-9934D8870250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4276F-1832-4674-8DD7-680754C47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890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F0B9-94B4-43C5-B501-9934D8870250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4276F-1832-4674-8DD7-680754C47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132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F0B9-94B4-43C5-B501-9934D8870250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4276F-1832-4674-8DD7-680754C47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198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F0B9-94B4-43C5-B501-9934D8870250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4276F-1832-4674-8DD7-680754C47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491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F0B9-94B4-43C5-B501-9934D8870250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4276F-1832-4674-8DD7-680754C47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889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F0B9-94B4-43C5-B501-9934D8870250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4276F-1832-4674-8DD7-680754C47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55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F0B9-94B4-43C5-B501-9934D8870250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4276F-1832-4674-8DD7-680754C47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58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F0B9-94B4-43C5-B501-9934D8870250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4276F-1832-4674-8DD7-680754C47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217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F0B9-94B4-43C5-B501-9934D8870250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4276F-1832-4674-8DD7-680754C47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097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F0B9-94B4-43C5-B501-9934D8870250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4276F-1832-4674-8DD7-680754C47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50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F0B9-94B4-43C5-B501-9934D8870250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4276F-1832-4674-8DD7-680754C47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275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BF0B9-94B4-43C5-B501-9934D8870250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B4276F-1832-4674-8DD7-680754C47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298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6DB787E5-B202-46BA-BF16-791B943A8779}"/>
              </a:ext>
            </a:extLst>
          </p:cNvPr>
          <p:cNvGrpSpPr/>
          <p:nvPr/>
        </p:nvGrpSpPr>
        <p:grpSpPr>
          <a:xfrm>
            <a:off x="572883" y="1460921"/>
            <a:ext cx="4186531" cy="4559728"/>
            <a:chOff x="336616" y="814130"/>
            <a:chExt cx="5911504" cy="5111235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0F693FD3-0552-405E-A28A-EE92068E26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62404" y="1390723"/>
              <a:ext cx="1742149" cy="4531776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7E0C1A0-DAB7-4C50-967E-CCFD82D3B4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533" b="355"/>
            <a:stretch/>
          </p:blipFill>
          <p:spPr>
            <a:xfrm>
              <a:off x="336616" y="1409773"/>
              <a:ext cx="1801812" cy="4515592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922B99D-072F-41BE-A3C4-68232F0F5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28529" y="1400249"/>
              <a:ext cx="1857497" cy="4523684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A5FDCD5-FA7C-44BC-B15C-3A2E4377E0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4472"/>
            <a:stretch/>
          </p:blipFill>
          <p:spPr>
            <a:xfrm>
              <a:off x="740507" y="1033536"/>
              <a:ext cx="1499521" cy="373063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43963D1-8F5A-4ACC-967F-3D79881C9E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4472"/>
            <a:stretch/>
          </p:blipFill>
          <p:spPr>
            <a:xfrm>
              <a:off x="2762333" y="1017660"/>
              <a:ext cx="1499521" cy="37306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3713C19-BB81-445C-95E6-51CEC1A43D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4472"/>
            <a:stretch/>
          </p:blipFill>
          <p:spPr>
            <a:xfrm>
              <a:off x="4748599" y="1033536"/>
              <a:ext cx="1499521" cy="37306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F05A4FC-0B12-44AB-8C0A-3841C311BCE0}"/>
                </a:ext>
              </a:extLst>
            </p:cNvPr>
            <p:cNvSpPr txBox="1"/>
            <p:nvPr/>
          </p:nvSpPr>
          <p:spPr>
            <a:xfrm>
              <a:off x="1399593" y="825903"/>
              <a:ext cx="603590" cy="2932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E4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50DA44B-705D-4894-8221-FC4CF0661854}"/>
                </a:ext>
              </a:extLst>
            </p:cNvPr>
            <p:cNvSpPr txBox="1"/>
            <p:nvPr/>
          </p:nvSpPr>
          <p:spPr>
            <a:xfrm>
              <a:off x="787036" y="825903"/>
              <a:ext cx="603590" cy="2932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E5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BECD19B-5439-446B-B67A-5BFC50346C3C}"/>
                </a:ext>
              </a:extLst>
            </p:cNvPr>
            <p:cNvSpPr txBox="1"/>
            <p:nvPr/>
          </p:nvSpPr>
          <p:spPr>
            <a:xfrm>
              <a:off x="3429386" y="825903"/>
              <a:ext cx="603590" cy="2932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E4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AB4192B-CFA0-4C89-B6E6-1B3B2356E631}"/>
                </a:ext>
              </a:extLst>
            </p:cNvPr>
            <p:cNvSpPr txBox="1"/>
            <p:nvPr/>
          </p:nvSpPr>
          <p:spPr>
            <a:xfrm>
              <a:off x="2825796" y="825903"/>
              <a:ext cx="603590" cy="2932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E5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1085094-91A9-45A6-80E7-6256F23B6E99}"/>
                </a:ext>
              </a:extLst>
            </p:cNvPr>
            <p:cNvSpPr txBox="1"/>
            <p:nvPr/>
          </p:nvSpPr>
          <p:spPr>
            <a:xfrm>
              <a:off x="5393485" y="814130"/>
              <a:ext cx="603590" cy="2932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E4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4009AED-642F-4120-AD75-E3190BEB3CAD}"/>
                </a:ext>
              </a:extLst>
            </p:cNvPr>
            <p:cNvSpPr txBox="1"/>
            <p:nvPr/>
          </p:nvSpPr>
          <p:spPr>
            <a:xfrm>
              <a:off x="4789895" y="814130"/>
              <a:ext cx="603590" cy="2932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E5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8B5B586-D2AB-44FA-9432-C075CF9EA6D3}"/>
              </a:ext>
            </a:extLst>
          </p:cNvPr>
          <p:cNvSpPr txBox="1"/>
          <p:nvPr/>
        </p:nvSpPr>
        <p:spPr>
          <a:xfrm>
            <a:off x="7788514" y="1545045"/>
            <a:ext cx="6527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CLK1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16D817-8AB7-46A9-B83D-21049A4AA0DE}"/>
              </a:ext>
            </a:extLst>
          </p:cNvPr>
          <p:cNvSpPr/>
          <p:nvPr/>
        </p:nvSpPr>
        <p:spPr>
          <a:xfrm>
            <a:off x="2190157" y="933405"/>
            <a:ext cx="7441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CRC18P</a:t>
            </a:r>
            <a:endParaRPr lang="en-US" sz="1100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5F6441-1A86-479A-90A8-CB33797F6065}"/>
              </a:ext>
            </a:extLst>
          </p:cNvPr>
          <p:cNvSpPr/>
          <p:nvPr/>
        </p:nvSpPr>
        <p:spPr>
          <a:xfrm>
            <a:off x="2404104" y="1171418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B4C6C5-B30A-45D1-8804-3B4BDB3B3E09}"/>
              </a:ext>
            </a:extLst>
          </p:cNvPr>
          <p:cNvSpPr/>
          <p:nvPr/>
        </p:nvSpPr>
        <p:spPr>
          <a:xfrm>
            <a:off x="1054286" y="1195015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NC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0996484-A1BF-44F5-8201-535B649B2BD6}"/>
              </a:ext>
            </a:extLst>
          </p:cNvPr>
          <p:cNvSpPr/>
          <p:nvPr/>
        </p:nvSpPr>
        <p:spPr>
          <a:xfrm>
            <a:off x="3772989" y="1202106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MC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0090B98-C924-4E46-A630-CC0B38447CBD}"/>
              </a:ext>
            </a:extLst>
          </p:cNvPr>
          <p:cNvCxnSpPr/>
          <p:nvPr/>
        </p:nvCxnSpPr>
        <p:spPr>
          <a:xfrm>
            <a:off x="947936" y="1140732"/>
            <a:ext cx="34757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6653B5E3-0269-4B3E-A5F8-C12713CB1814}"/>
              </a:ext>
            </a:extLst>
          </p:cNvPr>
          <p:cNvSpPr/>
          <p:nvPr/>
        </p:nvSpPr>
        <p:spPr>
          <a:xfrm>
            <a:off x="5856274" y="914903"/>
            <a:ext cx="7441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CRC10P</a:t>
            </a:r>
            <a:endParaRPr lang="en-US" sz="1100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6767757-3C9E-4C91-AEA4-553E612B2080}"/>
              </a:ext>
            </a:extLst>
          </p:cNvPr>
          <p:cNvSpPr/>
          <p:nvPr/>
        </p:nvSpPr>
        <p:spPr>
          <a:xfrm>
            <a:off x="6649214" y="1202106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8403971-C7F4-4DFE-A334-36B1DF326AF0}"/>
              </a:ext>
            </a:extLst>
          </p:cNvPr>
          <p:cNvSpPr/>
          <p:nvPr/>
        </p:nvSpPr>
        <p:spPr>
          <a:xfrm>
            <a:off x="5297611" y="1171419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NC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36423E5-683B-4F87-A45F-BCB7512D9460}"/>
              </a:ext>
            </a:extLst>
          </p:cNvPr>
          <p:cNvCxnSpPr>
            <a:cxnSpLocks/>
          </p:cNvCxnSpPr>
          <p:nvPr/>
        </p:nvCxnSpPr>
        <p:spPr>
          <a:xfrm>
            <a:off x="5188107" y="1171419"/>
            <a:ext cx="21080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E7F5979-3030-4152-B98D-075AE5620653}"/>
              </a:ext>
            </a:extLst>
          </p:cNvPr>
          <p:cNvSpPr txBox="1"/>
          <p:nvPr/>
        </p:nvSpPr>
        <p:spPr>
          <a:xfrm>
            <a:off x="263560" y="119526"/>
            <a:ext cx="8730538" cy="528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Figure S1. RNA-seq read coverage of CLK1 exon 4 and 5 (E4, E5) for all samples in CRC18P and CRC10P datasets. E4 showed more inclusion in CRC and MC samples (labeled in red). 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A70C48D-CA57-4A1E-8571-E0DE1ED763D5}"/>
              </a:ext>
            </a:extLst>
          </p:cNvPr>
          <p:cNvCxnSpPr/>
          <p:nvPr/>
        </p:nvCxnSpPr>
        <p:spPr>
          <a:xfrm flipH="1">
            <a:off x="7807197" y="1460922"/>
            <a:ext cx="651954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74E93FBA-AAF1-43F5-BF21-87B192E2BB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8163" y="2053548"/>
            <a:ext cx="1206887" cy="29718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6B84FCC-35EA-42AD-977A-47A81A570B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565"/>
          <a:stretch/>
        </p:blipFill>
        <p:spPr>
          <a:xfrm>
            <a:off x="6300975" y="2065608"/>
            <a:ext cx="1388873" cy="295974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43961E4-A996-4288-8727-7D8A5BA4E73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472"/>
          <a:stretch/>
        </p:blipFill>
        <p:spPr>
          <a:xfrm>
            <a:off x="5142064" y="1675260"/>
            <a:ext cx="1061962" cy="332808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BC76CC7-8402-4644-9652-116D98EA997C}"/>
              </a:ext>
            </a:extLst>
          </p:cNvPr>
          <p:cNvSpPr txBox="1"/>
          <p:nvPr/>
        </p:nvSpPr>
        <p:spPr>
          <a:xfrm>
            <a:off x="5598773" y="1479528"/>
            <a:ext cx="4274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BD1F27F-72BB-4383-92E7-86DCFE04E39C}"/>
              </a:ext>
            </a:extLst>
          </p:cNvPr>
          <p:cNvSpPr txBox="1"/>
          <p:nvPr/>
        </p:nvSpPr>
        <p:spPr>
          <a:xfrm>
            <a:off x="5171310" y="1479528"/>
            <a:ext cx="4274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E5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6A7692EF-430A-4AD0-9849-5C9999896F5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472"/>
          <a:stretch/>
        </p:blipFill>
        <p:spPr>
          <a:xfrm>
            <a:off x="6561525" y="1674203"/>
            <a:ext cx="1061962" cy="332808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25462D5B-0EB4-45B4-87C7-54311C224213}"/>
              </a:ext>
            </a:extLst>
          </p:cNvPr>
          <p:cNvSpPr txBox="1"/>
          <p:nvPr/>
        </p:nvSpPr>
        <p:spPr>
          <a:xfrm>
            <a:off x="7018234" y="1478471"/>
            <a:ext cx="4274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BF845F2-A76C-44DA-8DF7-26DD533F82C9}"/>
              </a:ext>
            </a:extLst>
          </p:cNvPr>
          <p:cNvSpPr txBox="1"/>
          <p:nvPr/>
        </p:nvSpPr>
        <p:spPr>
          <a:xfrm>
            <a:off x="6590771" y="1478471"/>
            <a:ext cx="4274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E5</a:t>
            </a:r>
          </a:p>
        </p:txBody>
      </p:sp>
    </p:spTree>
    <p:extLst>
      <p:ext uri="{BB962C8B-B14F-4D97-AF65-F5344CB8AC3E}">
        <p14:creationId xmlns:p14="http://schemas.microsoft.com/office/powerpoint/2010/main" val="1714134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FDC153F-1B3C-4CEE-B1C2-3AA725442D4B}"/>
              </a:ext>
            </a:extLst>
          </p:cNvPr>
          <p:cNvSpPr txBox="1"/>
          <p:nvPr/>
        </p:nvSpPr>
        <p:spPr>
          <a:xfrm>
            <a:off x="7689849" y="1519515"/>
            <a:ext cx="8915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COL6A3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E1DD028-95F4-44EA-B70C-28ED500E3E51}"/>
              </a:ext>
            </a:extLst>
          </p:cNvPr>
          <p:cNvGrpSpPr/>
          <p:nvPr/>
        </p:nvGrpSpPr>
        <p:grpSpPr>
          <a:xfrm>
            <a:off x="556277" y="1349887"/>
            <a:ext cx="4128426" cy="4371554"/>
            <a:chOff x="727726" y="219648"/>
            <a:chExt cx="7193720" cy="4371554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F7C4014-5C6D-4D02-A1FF-8CB17FAAA56A}"/>
                </a:ext>
              </a:extLst>
            </p:cNvPr>
            <p:cNvGrpSpPr/>
            <p:nvPr/>
          </p:nvGrpSpPr>
          <p:grpSpPr>
            <a:xfrm>
              <a:off x="727726" y="428631"/>
              <a:ext cx="7063724" cy="4162571"/>
              <a:chOff x="161925" y="66681"/>
              <a:chExt cx="8888698" cy="4689251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id="{03C740D6-BD6D-4B49-97A0-C48AE464345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649" b="471"/>
              <a:stretch/>
            </p:blipFill>
            <p:spPr>
              <a:xfrm>
                <a:off x="3196943" y="361950"/>
                <a:ext cx="2750114" cy="4389278"/>
              </a:xfrm>
              <a:prstGeom prst="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</p:pic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30C975D0-213F-4A6D-AA65-27075A978DE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b="416"/>
              <a:stretch/>
            </p:blipFill>
            <p:spPr>
              <a:xfrm>
                <a:off x="6248657" y="327023"/>
                <a:ext cx="2684206" cy="4428909"/>
              </a:xfrm>
              <a:prstGeom prst="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6E9983DB-067E-4404-BCD6-A73F0B67DD0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416"/>
              <a:stretch/>
            </p:blipFill>
            <p:spPr>
              <a:xfrm>
                <a:off x="161925" y="327022"/>
                <a:ext cx="2787935" cy="4428910"/>
              </a:xfrm>
              <a:prstGeom prst="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6459EDC7-01F4-422D-A0CD-5A384657108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916" b="4717"/>
              <a:stretch/>
            </p:blipFill>
            <p:spPr>
              <a:xfrm>
                <a:off x="3206749" y="97631"/>
                <a:ext cx="2787935" cy="233361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E24913DD-D17B-4571-86DC-6E56561F25C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916" b="4717"/>
              <a:stretch/>
            </p:blipFill>
            <p:spPr>
              <a:xfrm>
                <a:off x="165099" y="66681"/>
                <a:ext cx="2787935" cy="233361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A59A0A7A-DDF8-4C73-8507-A174A84EF24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916" b="4717"/>
              <a:stretch/>
            </p:blipFill>
            <p:spPr>
              <a:xfrm>
                <a:off x="6262688" y="76196"/>
                <a:ext cx="2787935" cy="233361"/>
              </a:xfrm>
              <a:prstGeom prst="rect">
                <a:avLst/>
              </a:prstGeom>
            </p:spPr>
          </p:pic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20610B2-16FC-42F8-8E80-E36B77E9F414}"/>
                </a:ext>
              </a:extLst>
            </p:cNvPr>
            <p:cNvSpPr txBox="1"/>
            <p:nvPr/>
          </p:nvSpPr>
          <p:spPr>
            <a:xfrm>
              <a:off x="2266096" y="219648"/>
              <a:ext cx="80780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E6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526EAAD-BB9F-4CD1-B6DA-8C8242321B0F}"/>
                </a:ext>
              </a:extLst>
            </p:cNvPr>
            <p:cNvSpPr txBox="1"/>
            <p:nvPr/>
          </p:nvSpPr>
          <p:spPr>
            <a:xfrm>
              <a:off x="1319974" y="223070"/>
              <a:ext cx="80780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E7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B3A20AE-5C39-4319-ABF2-E70383653629}"/>
                </a:ext>
              </a:extLst>
            </p:cNvPr>
            <p:cNvSpPr txBox="1"/>
            <p:nvPr/>
          </p:nvSpPr>
          <p:spPr>
            <a:xfrm>
              <a:off x="4709862" y="258471"/>
              <a:ext cx="80780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E6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BA99690-00C2-4870-9262-63F466E827DD}"/>
                </a:ext>
              </a:extLst>
            </p:cNvPr>
            <p:cNvSpPr txBox="1"/>
            <p:nvPr/>
          </p:nvSpPr>
          <p:spPr>
            <a:xfrm>
              <a:off x="3763739" y="261893"/>
              <a:ext cx="80780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E7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5999823-07C2-49D3-9ED9-769CF789A0EF}"/>
                </a:ext>
              </a:extLst>
            </p:cNvPr>
            <p:cNvSpPr txBox="1"/>
            <p:nvPr/>
          </p:nvSpPr>
          <p:spPr>
            <a:xfrm>
              <a:off x="7113637" y="241080"/>
              <a:ext cx="80780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E6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96B282A-91D3-478A-84B8-5A70D357629C}"/>
                </a:ext>
              </a:extLst>
            </p:cNvPr>
            <p:cNvSpPr txBox="1"/>
            <p:nvPr/>
          </p:nvSpPr>
          <p:spPr>
            <a:xfrm>
              <a:off x="6167513" y="244502"/>
              <a:ext cx="80780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E7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D75D73D8-6476-4C33-B86D-48D10F14EB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8324" y="1808355"/>
            <a:ext cx="1194145" cy="293245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002A28-919F-474E-98F1-D23E8EEF682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713"/>
          <a:stretch/>
        </p:blipFill>
        <p:spPr>
          <a:xfrm>
            <a:off x="6335311" y="1808355"/>
            <a:ext cx="1156102" cy="290219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A7B3DD7-5776-4FBA-835E-1E2D40ADF1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16" b="4717"/>
          <a:stretch/>
        </p:blipFill>
        <p:spPr>
          <a:xfrm>
            <a:off x="4865780" y="1586344"/>
            <a:ext cx="1271479" cy="20715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A243E79-0AAC-46C3-B8C0-F51201CD653C}"/>
              </a:ext>
            </a:extLst>
          </p:cNvPr>
          <p:cNvSpPr txBox="1"/>
          <p:nvPr/>
        </p:nvSpPr>
        <p:spPr>
          <a:xfrm>
            <a:off x="5748267" y="1390347"/>
            <a:ext cx="4635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0AF185-74BA-4100-AA5E-E0B147FCA15D}"/>
              </a:ext>
            </a:extLst>
          </p:cNvPr>
          <p:cNvSpPr txBox="1"/>
          <p:nvPr/>
        </p:nvSpPr>
        <p:spPr>
          <a:xfrm>
            <a:off x="5205293" y="1393769"/>
            <a:ext cx="4635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E7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7F9013B-89D8-402E-9036-7ADCCFD2294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16" b="4717"/>
          <a:stretch/>
        </p:blipFill>
        <p:spPr>
          <a:xfrm>
            <a:off x="6283207" y="1584707"/>
            <a:ext cx="1271479" cy="20715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BEDC9FA-FF51-4B1A-AC00-465637CAC097}"/>
              </a:ext>
            </a:extLst>
          </p:cNvPr>
          <p:cNvSpPr txBox="1"/>
          <p:nvPr/>
        </p:nvSpPr>
        <p:spPr>
          <a:xfrm>
            <a:off x="7165694" y="1388710"/>
            <a:ext cx="4635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1B0BD56-A797-4ADB-AE51-0B571A546F1C}"/>
              </a:ext>
            </a:extLst>
          </p:cNvPr>
          <p:cNvSpPr txBox="1"/>
          <p:nvPr/>
        </p:nvSpPr>
        <p:spPr>
          <a:xfrm>
            <a:off x="6622720" y="1392132"/>
            <a:ext cx="4635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E7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F262A1-21F6-42BF-A061-AA00D3C838AF}"/>
              </a:ext>
            </a:extLst>
          </p:cNvPr>
          <p:cNvSpPr/>
          <p:nvPr/>
        </p:nvSpPr>
        <p:spPr>
          <a:xfrm>
            <a:off x="2190157" y="933405"/>
            <a:ext cx="7441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CRC18P</a:t>
            </a:r>
            <a:endParaRPr lang="en-US" sz="1100" b="1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1DC2D44-F582-497B-A780-ECFDC11851D8}"/>
              </a:ext>
            </a:extLst>
          </p:cNvPr>
          <p:cNvSpPr/>
          <p:nvPr/>
        </p:nvSpPr>
        <p:spPr>
          <a:xfrm>
            <a:off x="2361418" y="1171419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812B9E3-03B0-4C5F-9C13-018C682295D1}"/>
              </a:ext>
            </a:extLst>
          </p:cNvPr>
          <p:cNvSpPr/>
          <p:nvPr/>
        </p:nvSpPr>
        <p:spPr>
          <a:xfrm>
            <a:off x="1054265" y="1171419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NC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F077798-6BA5-4ACA-A630-F987D5F78334}"/>
              </a:ext>
            </a:extLst>
          </p:cNvPr>
          <p:cNvSpPr/>
          <p:nvPr/>
        </p:nvSpPr>
        <p:spPr>
          <a:xfrm>
            <a:off x="3756401" y="1171419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MC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B2EF5E6-FB03-4200-9B35-B954C0EBF5D1}"/>
              </a:ext>
            </a:extLst>
          </p:cNvPr>
          <p:cNvCxnSpPr/>
          <p:nvPr/>
        </p:nvCxnSpPr>
        <p:spPr>
          <a:xfrm>
            <a:off x="947936" y="1140732"/>
            <a:ext cx="34757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DCECB4F7-4D90-45FC-A99F-E5FCC1E4ACD8}"/>
              </a:ext>
            </a:extLst>
          </p:cNvPr>
          <p:cNvSpPr/>
          <p:nvPr/>
        </p:nvSpPr>
        <p:spPr>
          <a:xfrm>
            <a:off x="5856274" y="914903"/>
            <a:ext cx="7441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CRC10P</a:t>
            </a:r>
            <a:endParaRPr lang="en-US" sz="1100" b="1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A03FB9-AADF-4A24-B3CC-3D57F5FCE450}"/>
              </a:ext>
            </a:extLst>
          </p:cNvPr>
          <p:cNvSpPr/>
          <p:nvPr/>
        </p:nvSpPr>
        <p:spPr>
          <a:xfrm>
            <a:off x="6649214" y="1171419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F5BC68E-CF13-4B2E-9FFB-C7992CF79460}"/>
              </a:ext>
            </a:extLst>
          </p:cNvPr>
          <p:cNvSpPr/>
          <p:nvPr/>
        </p:nvSpPr>
        <p:spPr>
          <a:xfrm>
            <a:off x="5297611" y="1171419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NC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728B799-B67F-43C0-8A0F-B6B7943E0221}"/>
              </a:ext>
            </a:extLst>
          </p:cNvPr>
          <p:cNvCxnSpPr>
            <a:cxnSpLocks/>
          </p:cNvCxnSpPr>
          <p:nvPr/>
        </p:nvCxnSpPr>
        <p:spPr>
          <a:xfrm>
            <a:off x="5188107" y="1171419"/>
            <a:ext cx="21080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E121FACD-B29B-4F0C-8635-2C580FC7D33C}"/>
              </a:ext>
            </a:extLst>
          </p:cNvPr>
          <p:cNvSpPr txBox="1"/>
          <p:nvPr/>
        </p:nvSpPr>
        <p:spPr>
          <a:xfrm>
            <a:off x="107918" y="33412"/>
            <a:ext cx="8751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Figure S2. RNA-seq read coverage of COL6A3 exon 6 and 7 (E6, E7) for all samples in CRC18P and CRC10P datasets. E6 showed more inclusion in CRC and MC samples (labeled in red). 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194ACAE-EA04-493D-BBD6-2EF810D7D88F}"/>
              </a:ext>
            </a:extLst>
          </p:cNvPr>
          <p:cNvCxnSpPr/>
          <p:nvPr/>
        </p:nvCxnSpPr>
        <p:spPr>
          <a:xfrm flipH="1">
            <a:off x="7807197" y="1460922"/>
            <a:ext cx="651954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6865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4D95E1-F7C1-48F0-AAA0-DEB9D9063F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5" r="660" b="355"/>
          <a:stretch/>
        </p:blipFill>
        <p:spPr>
          <a:xfrm>
            <a:off x="3032128" y="1318604"/>
            <a:ext cx="2204922" cy="307145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E2A08E-D5E8-4547-86ED-B307575FF3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8" b="418"/>
          <a:stretch/>
        </p:blipFill>
        <p:spPr>
          <a:xfrm>
            <a:off x="742949" y="1318603"/>
            <a:ext cx="2188209" cy="3058607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86D2C2-D91E-4679-B9F3-ABEEA5E7445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79"/>
          <a:stretch/>
        </p:blipFill>
        <p:spPr>
          <a:xfrm>
            <a:off x="5384801" y="1296379"/>
            <a:ext cx="2209800" cy="307145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C96626-3146-4181-B9FF-70113B54ED3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66" t="36585" r="1" b="3658"/>
          <a:stretch/>
        </p:blipFill>
        <p:spPr>
          <a:xfrm>
            <a:off x="1317624" y="826478"/>
            <a:ext cx="1597145" cy="4667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87F190-DFEB-4804-B8C0-5C0E2F5F694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66" t="36585" r="1" b="3658"/>
          <a:stretch/>
        </p:blipFill>
        <p:spPr>
          <a:xfrm>
            <a:off x="3611330" y="832828"/>
            <a:ext cx="1597145" cy="4667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5B25BD-5BE6-4D46-9303-973E8C87196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66" t="36585" r="1" b="3658"/>
          <a:stretch/>
        </p:blipFill>
        <p:spPr>
          <a:xfrm>
            <a:off x="5962186" y="807430"/>
            <a:ext cx="1597145" cy="466725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6BF78B6-B262-4A8A-A83B-CABD7964896B}"/>
              </a:ext>
            </a:extLst>
          </p:cNvPr>
          <p:cNvGrpSpPr/>
          <p:nvPr/>
        </p:nvGrpSpPr>
        <p:grpSpPr>
          <a:xfrm>
            <a:off x="1156131" y="612507"/>
            <a:ext cx="1976807" cy="297795"/>
            <a:chOff x="1156131" y="370229"/>
            <a:chExt cx="1976807" cy="29779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157B8B0-DFB4-4FB1-84FA-540555F240E8}"/>
                </a:ext>
              </a:extLst>
            </p:cNvPr>
            <p:cNvSpPr txBox="1"/>
            <p:nvPr/>
          </p:nvSpPr>
          <p:spPr>
            <a:xfrm>
              <a:off x="1156131" y="406414"/>
              <a:ext cx="35779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E5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D65B4D1-7917-42CB-9506-E2C4BE5497D3}"/>
                </a:ext>
              </a:extLst>
            </p:cNvPr>
            <p:cNvSpPr txBox="1"/>
            <p:nvPr/>
          </p:nvSpPr>
          <p:spPr>
            <a:xfrm>
              <a:off x="2696600" y="406414"/>
              <a:ext cx="43633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E16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A7C36F1-A499-40E2-889A-2F75D701767C}"/>
                </a:ext>
              </a:extLst>
            </p:cNvPr>
            <p:cNvSpPr txBox="1"/>
            <p:nvPr/>
          </p:nvSpPr>
          <p:spPr>
            <a:xfrm>
              <a:off x="2267632" y="370229"/>
              <a:ext cx="56137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V8-10</a:t>
              </a:r>
            </a:p>
          </p:txBody>
        </p:sp>
        <p:sp>
          <p:nvSpPr>
            <p:cNvPr id="13" name="Left Brace 12">
              <a:extLst>
                <a:ext uri="{FF2B5EF4-FFF2-40B4-BE49-F238E27FC236}">
                  <a16:creationId xmlns:a16="http://schemas.microsoft.com/office/drawing/2014/main" id="{37D5DF52-2B69-407E-AE4A-D48F518ACDCF}"/>
                </a:ext>
              </a:extLst>
            </p:cNvPr>
            <p:cNvSpPr/>
            <p:nvPr/>
          </p:nvSpPr>
          <p:spPr>
            <a:xfrm rot="5400000">
              <a:off x="2518906" y="476030"/>
              <a:ext cx="49301" cy="214841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2151A35-25E9-4B52-B1CB-7BE36A9F6EA2}"/>
              </a:ext>
            </a:extLst>
          </p:cNvPr>
          <p:cNvGrpSpPr/>
          <p:nvPr/>
        </p:nvGrpSpPr>
        <p:grpSpPr>
          <a:xfrm>
            <a:off x="3450074" y="626782"/>
            <a:ext cx="1976807" cy="297795"/>
            <a:chOff x="1156131" y="370229"/>
            <a:chExt cx="1976807" cy="29779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0863A0A-3B5A-43CF-A863-49316D217A08}"/>
                </a:ext>
              </a:extLst>
            </p:cNvPr>
            <p:cNvSpPr txBox="1"/>
            <p:nvPr/>
          </p:nvSpPr>
          <p:spPr>
            <a:xfrm>
              <a:off x="1156131" y="406414"/>
              <a:ext cx="35779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E5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29D9A0C-2CB7-4362-AE08-475681D821BF}"/>
                </a:ext>
              </a:extLst>
            </p:cNvPr>
            <p:cNvSpPr txBox="1"/>
            <p:nvPr/>
          </p:nvSpPr>
          <p:spPr>
            <a:xfrm>
              <a:off x="2696600" y="406414"/>
              <a:ext cx="43633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E16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8F8640F-D1BE-4E44-A12B-68D8D6086652}"/>
                </a:ext>
              </a:extLst>
            </p:cNvPr>
            <p:cNvSpPr txBox="1"/>
            <p:nvPr/>
          </p:nvSpPr>
          <p:spPr>
            <a:xfrm>
              <a:off x="2267632" y="370229"/>
              <a:ext cx="56137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V8-10</a:t>
              </a:r>
            </a:p>
          </p:txBody>
        </p:sp>
        <p:sp>
          <p:nvSpPr>
            <p:cNvPr id="19" name="Left Brace 18">
              <a:extLst>
                <a:ext uri="{FF2B5EF4-FFF2-40B4-BE49-F238E27FC236}">
                  <a16:creationId xmlns:a16="http://schemas.microsoft.com/office/drawing/2014/main" id="{77162244-718E-4102-9DE6-60721AE125D0}"/>
                </a:ext>
              </a:extLst>
            </p:cNvPr>
            <p:cNvSpPr/>
            <p:nvPr/>
          </p:nvSpPr>
          <p:spPr>
            <a:xfrm rot="5400000">
              <a:off x="2518906" y="476030"/>
              <a:ext cx="49301" cy="214841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36F0AB6-8CA1-405E-B587-49B951962004}"/>
              </a:ext>
            </a:extLst>
          </p:cNvPr>
          <p:cNvGrpSpPr/>
          <p:nvPr/>
        </p:nvGrpSpPr>
        <p:grpSpPr>
          <a:xfrm>
            <a:off x="5803299" y="589438"/>
            <a:ext cx="1976807" cy="297795"/>
            <a:chOff x="1156131" y="370229"/>
            <a:chExt cx="1976807" cy="29779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8FA8A96-9C5E-43FD-8A75-6E4D8280401A}"/>
                </a:ext>
              </a:extLst>
            </p:cNvPr>
            <p:cNvSpPr txBox="1"/>
            <p:nvPr/>
          </p:nvSpPr>
          <p:spPr>
            <a:xfrm>
              <a:off x="1156131" y="406414"/>
              <a:ext cx="35779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E5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59A777C-B960-45CC-9E52-166E1397D7F9}"/>
                </a:ext>
              </a:extLst>
            </p:cNvPr>
            <p:cNvSpPr txBox="1"/>
            <p:nvPr/>
          </p:nvSpPr>
          <p:spPr>
            <a:xfrm>
              <a:off x="2696600" y="406414"/>
              <a:ext cx="43633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E16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05D00E7-0638-46F2-B974-5EE75A791BA7}"/>
                </a:ext>
              </a:extLst>
            </p:cNvPr>
            <p:cNvSpPr txBox="1"/>
            <p:nvPr/>
          </p:nvSpPr>
          <p:spPr>
            <a:xfrm>
              <a:off x="2267632" y="370229"/>
              <a:ext cx="56137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V8-10</a:t>
              </a:r>
            </a:p>
          </p:txBody>
        </p:sp>
        <p:sp>
          <p:nvSpPr>
            <p:cNvPr id="24" name="Left Brace 23">
              <a:extLst>
                <a:ext uri="{FF2B5EF4-FFF2-40B4-BE49-F238E27FC236}">
                  <a16:creationId xmlns:a16="http://schemas.microsoft.com/office/drawing/2014/main" id="{130721A4-17A2-4378-A3B3-D891C1D67449}"/>
                </a:ext>
              </a:extLst>
            </p:cNvPr>
            <p:cNvSpPr/>
            <p:nvPr/>
          </p:nvSpPr>
          <p:spPr>
            <a:xfrm rot="5400000">
              <a:off x="2518906" y="476030"/>
              <a:ext cx="49301" cy="214841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721FB6AC-6A26-4476-8438-259C9C0C2D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000" y="4442433"/>
            <a:ext cx="2204922" cy="175985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1F48F72-5EE2-4D9F-B948-A9374D8E80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32128" y="4455542"/>
            <a:ext cx="2165982" cy="175985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ACAF985-C636-4471-8185-B2265235D0A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1295"/>
          <a:stretch/>
        </p:blipFill>
        <p:spPr>
          <a:xfrm>
            <a:off x="726238" y="6259808"/>
            <a:ext cx="2204921" cy="53789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BC5D155-8E9B-45F4-9D89-5A346B39FE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32127" y="6259808"/>
            <a:ext cx="2176347" cy="5321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EA7985F-CDAF-4DCB-BFDB-351591704D59}"/>
              </a:ext>
            </a:extLst>
          </p:cNvPr>
          <p:cNvSpPr/>
          <p:nvPr/>
        </p:nvSpPr>
        <p:spPr>
          <a:xfrm>
            <a:off x="55283" y="1265169"/>
            <a:ext cx="7441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CRC18P</a:t>
            </a:r>
            <a:endParaRPr lang="en-US" sz="1100" b="1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A770F2B-BA66-4AB6-80AE-602EDDF73248}"/>
              </a:ext>
            </a:extLst>
          </p:cNvPr>
          <p:cNvSpPr/>
          <p:nvPr/>
        </p:nvSpPr>
        <p:spPr>
          <a:xfrm>
            <a:off x="40722" y="4388999"/>
            <a:ext cx="7441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CRC10P</a:t>
            </a:r>
            <a:endParaRPr lang="en-US" sz="1100" b="1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F54EC0F-292F-43A3-BC64-22196D3B19A0}"/>
              </a:ext>
            </a:extLst>
          </p:cNvPr>
          <p:cNvSpPr/>
          <p:nvPr/>
        </p:nvSpPr>
        <p:spPr>
          <a:xfrm>
            <a:off x="94557" y="6202289"/>
            <a:ext cx="66556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CRC3P</a:t>
            </a:r>
            <a:endParaRPr lang="en-US" sz="1100" b="1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E13ACCC-A5EB-4BEE-AF95-51DA9B11FB23}"/>
              </a:ext>
            </a:extLst>
          </p:cNvPr>
          <p:cNvSpPr/>
          <p:nvPr/>
        </p:nvSpPr>
        <p:spPr>
          <a:xfrm>
            <a:off x="4059133" y="373981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7456AB4-368A-450A-9F7B-93FCA824B7C8}"/>
              </a:ext>
            </a:extLst>
          </p:cNvPr>
          <p:cNvSpPr/>
          <p:nvPr/>
        </p:nvSpPr>
        <p:spPr>
          <a:xfrm>
            <a:off x="1734758" y="373981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NC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C25370B-9057-47B4-BA6E-6F77EC28465B}"/>
              </a:ext>
            </a:extLst>
          </p:cNvPr>
          <p:cNvSpPr/>
          <p:nvPr/>
        </p:nvSpPr>
        <p:spPr>
          <a:xfrm>
            <a:off x="6406762" y="373981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MC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A5760C1-BAA1-488C-8209-F08F8460E72F}"/>
              </a:ext>
            </a:extLst>
          </p:cNvPr>
          <p:cNvSpPr txBox="1"/>
          <p:nvPr/>
        </p:nvSpPr>
        <p:spPr>
          <a:xfrm>
            <a:off x="175415" y="-38339"/>
            <a:ext cx="8698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Figure S3. RNA-seq read coverage of CD44 exon 5 to exon 16 for all samples in CRC18P, CRC10P and CRC3P datasets. Exons v8-10 showed more inclusion in CRC and MC samples (labeled in red). 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45B67A8-113B-4242-AA0F-E646EFB9562A}"/>
              </a:ext>
            </a:extLst>
          </p:cNvPr>
          <p:cNvCxnSpPr>
            <a:cxnSpLocks/>
          </p:cNvCxnSpPr>
          <p:nvPr/>
        </p:nvCxnSpPr>
        <p:spPr>
          <a:xfrm flipV="1">
            <a:off x="410035" y="732063"/>
            <a:ext cx="657613" cy="861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5E9F7DC0-1464-48D1-ABC4-7E2A269712C3}"/>
              </a:ext>
            </a:extLst>
          </p:cNvPr>
          <p:cNvSpPr/>
          <p:nvPr/>
        </p:nvSpPr>
        <p:spPr>
          <a:xfrm>
            <a:off x="375768" y="467755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CD44</a:t>
            </a:r>
          </a:p>
        </p:txBody>
      </p:sp>
    </p:spTree>
    <p:extLst>
      <p:ext uri="{BB962C8B-B14F-4D97-AF65-F5344CB8AC3E}">
        <p14:creationId xmlns:p14="http://schemas.microsoft.com/office/powerpoint/2010/main" val="242762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D3ADDF-0A0A-475A-B0F0-86D4369058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51"/>
          <a:stretch/>
        </p:blipFill>
        <p:spPr>
          <a:xfrm>
            <a:off x="3713380" y="1242620"/>
            <a:ext cx="2210243" cy="322241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2FA4D0A-8874-4998-AA7E-3B0C478D83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5328" r="2149" b="1"/>
          <a:stretch/>
        </p:blipFill>
        <p:spPr>
          <a:xfrm>
            <a:off x="1249149" y="837405"/>
            <a:ext cx="1876716" cy="3787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3801BD-940A-49E3-88CF-B93597EF8E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51"/>
          <a:stretch/>
        </p:blipFill>
        <p:spPr>
          <a:xfrm>
            <a:off x="1249150" y="1242621"/>
            <a:ext cx="2212828" cy="322241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D2FA29-E6D1-4C0A-839B-B443AC50D84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-1" b="528"/>
          <a:stretch/>
        </p:blipFill>
        <p:spPr>
          <a:xfrm>
            <a:off x="6182479" y="1230345"/>
            <a:ext cx="2228339" cy="322688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1B1054-A2C4-4F00-BD2D-BF6F4B2CF8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5328" r="2149" b="1"/>
          <a:stretch/>
        </p:blipFill>
        <p:spPr>
          <a:xfrm>
            <a:off x="3713379" y="837405"/>
            <a:ext cx="1876716" cy="3787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31B01A-60DE-4192-9933-49DEA6096E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5328" r="2149" b="1"/>
          <a:stretch/>
        </p:blipFill>
        <p:spPr>
          <a:xfrm>
            <a:off x="6177609" y="837404"/>
            <a:ext cx="1876716" cy="3787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F2C6F6-CBAB-43FE-BC9E-A84AF8A82D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6565" y="4584963"/>
            <a:ext cx="2205332" cy="206146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3671E3A-7155-4D4A-BE4D-D6AB7BF195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0795" y="4584963"/>
            <a:ext cx="2212828" cy="203520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851593E-1334-4CD8-AFD3-A4284A6B97F0}"/>
              </a:ext>
            </a:extLst>
          </p:cNvPr>
          <p:cNvSpPr/>
          <p:nvPr/>
        </p:nvSpPr>
        <p:spPr>
          <a:xfrm>
            <a:off x="238846" y="689110"/>
            <a:ext cx="9188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ARHGEF9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43181AB-8179-413B-9A89-E5879C549F7C}"/>
              </a:ext>
            </a:extLst>
          </p:cNvPr>
          <p:cNvCxnSpPr>
            <a:cxnSpLocks/>
          </p:cNvCxnSpPr>
          <p:nvPr/>
        </p:nvCxnSpPr>
        <p:spPr>
          <a:xfrm flipV="1">
            <a:off x="439287" y="1011311"/>
            <a:ext cx="657613" cy="861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4157AE1-6666-41D6-8C6C-281590BF3A5D}"/>
              </a:ext>
            </a:extLst>
          </p:cNvPr>
          <p:cNvSpPr txBox="1"/>
          <p:nvPr/>
        </p:nvSpPr>
        <p:spPr>
          <a:xfrm>
            <a:off x="1127336" y="623030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E1a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3E28F9-E7E2-48A0-8A94-0160DEF7FF9E}"/>
              </a:ext>
            </a:extLst>
          </p:cNvPr>
          <p:cNvSpPr txBox="1"/>
          <p:nvPr/>
        </p:nvSpPr>
        <p:spPr>
          <a:xfrm>
            <a:off x="1813539" y="828625"/>
            <a:ext cx="4443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E1b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E360F4-AD46-4A01-ADE8-B5D991597EC0}"/>
              </a:ext>
            </a:extLst>
          </p:cNvPr>
          <p:cNvSpPr txBox="1"/>
          <p:nvPr/>
        </p:nvSpPr>
        <p:spPr>
          <a:xfrm>
            <a:off x="2875218" y="624395"/>
            <a:ext cx="3577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45CA5E-4298-4D70-8F65-17BA9F855F4D}"/>
              </a:ext>
            </a:extLst>
          </p:cNvPr>
          <p:cNvSpPr/>
          <p:nvPr/>
        </p:nvSpPr>
        <p:spPr>
          <a:xfrm>
            <a:off x="554932" y="1182863"/>
            <a:ext cx="7441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CRC18P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40BA0CC-CF91-44A5-B63A-DC87848AE182}"/>
              </a:ext>
            </a:extLst>
          </p:cNvPr>
          <p:cNvSpPr/>
          <p:nvPr/>
        </p:nvSpPr>
        <p:spPr>
          <a:xfrm>
            <a:off x="552348" y="4513915"/>
            <a:ext cx="7441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CRC10P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514BA8-9ABF-4C83-B86E-83ADF400C952}"/>
              </a:ext>
            </a:extLst>
          </p:cNvPr>
          <p:cNvSpPr txBox="1"/>
          <p:nvPr/>
        </p:nvSpPr>
        <p:spPr>
          <a:xfrm>
            <a:off x="3595563" y="623030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DC19DF-988F-4CFC-84F3-02A29C323221}"/>
              </a:ext>
            </a:extLst>
          </p:cNvPr>
          <p:cNvSpPr txBox="1"/>
          <p:nvPr/>
        </p:nvSpPr>
        <p:spPr>
          <a:xfrm>
            <a:off x="4281766" y="828625"/>
            <a:ext cx="4443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E1b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FFA74A-A64B-47EA-AFBD-7B7A40E2C4B7}"/>
              </a:ext>
            </a:extLst>
          </p:cNvPr>
          <p:cNvSpPr txBox="1"/>
          <p:nvPr/>
        </p:nvSpPr>
        <p:spPr>
          <a:xfrm>
            <a:off x="5343445" y="624395"/>
            <a:ext cx="3577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A216BC-8A66-4F38-A6EF-9077A4391920}"/>
              </a:ext>
            </a:extLst>
          </p:cNvPr>
          <p:cNvSpPr txBox="1"/>
          <p:nvPr/>
        </p:nvSpPr>
        <p:spPr>
          <a:xfrm>
            <a:off x="6037662" y="623030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A965890-6933-4FD8-9BA9-31D8AB4733ED}"/>
              </a:ext>
            </a:extLst>
          </p:cNvPr>
          <p:cNvSpPr txBox="1"/>
          <p:nvPr/>
        </p:nvSpPr>
        <p:spPr>
          <a:xfrm>
            <a:off x="6723865" y="828625"/>
            <a:ext cx="4443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E1b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C00E839-ADE1-4CCA-BCB0-752AA93AC0DD}"/>
              </a:ext>
            </a:extLst>
          </p:cNvPr>
          <p:cNvSpPr txBox="1"/>
          <p:nvPr/>
        </p:nvSpPr>
        <p:spPr>
          <a:xfrm>
            <a:off x="7785544" y="624395"/>
            <a:ext cx="3577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CA20023-6DF3-47C5-ADBA-303E9B2E3AD1}"/>
              </a:ext>
            </a:extLst>
          </p:cNvPr>
          <p:cNvSpPr txBox="1"/>
          <p:nvPr/>
        </p:nvSpPr>
        <p:spPr>
          <a:xfrm>
            <a:off x="175415" y="-38339"/>
            <a:ext cx="8968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Figure S4. RNA-seq read coverage of ARHGEF9 alternative first exons in CRC18P and CRC10P datasets. Exon E1a showed more exclusion/downregulation in CRC and MC samples (labeled in blue).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9E672A6-C6D9-4436-A090-5A7E888F546A}"/>
              </a:ext>
            </a:extLst>
          </p:cNvPr>
          <p:cNvSpPr/>
          <p:nvPr/>
        </p:nvSpPr>
        <p:spPr>
          <a:xfrm>
            <a:off x="4335335" y="409728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4C0F930-3031-467E-ADA9-4B651F72E7D7}"/>
              </a:ext>
            </a:extLst>
          </p:cNvPr>
          <p:cNvSpPr/>
          <p:nvPr/>
        </p:nvSpPr>
        <p:spPr>
          <a:xfrm>
            <a:off x="2010960" y="409728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NC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CB56837-57F1-4FE6-AA44-2597B699CDA4}"/>
              </a:ext>
            </a:extLst>
          </p:cNvPr>
          <p:cNvSpPr/>
          <p:nvPr/>
        </p:nvSpPr>
        <p:spPr>
          <a:xfrm>
            <a:off x="6682964" y="409728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MC</a:t>
            </a:r>
          </a:p>
        </p:txBody>
      </p:sp>
    </p:spTree>
    <p:extLst>
      <p:ext uri="{BB962C8B-B14F-4D97-AF65-F5344CB8AC3E}">
        <p14:creationId xmlns:p14="http://schemas.microsoft.com/office/powerpoint/2010/main" val="439802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2368A52-1BE5-4319-8FBB-FEED79E72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638" y="1115409"/>
            <a:ext cx="2557792" cy="357743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3B77D6-D085-4A1B-96EE-38E3B7F37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333" y="1129757"/>
            <a:ext cx="2534832" cy="356472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9C8E22-0CA1-489B-BD01-165C132E34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2463" y="1115409"/>
            <a:ext cx="2479727" cy="356472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624309-415C-4A1E-8374-B627F4ABB4A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817"/>
          <a:stretch/>
        </p:blipFill>
        <p:spPr>
          <a:xfrm>
            <a:off x="807334" y="4817572"/>
            <a:ext cx="2534832" cy="199522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8625C9-1B93-481A-BE93-BFDF12CB65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9414" y="4817572"/>
            <a:ext cx="2544016" cy="196981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096FABF-411C-4288-A714-4FC1B23B81AE}"/>
              </a:ext>
            </a:extLst>
          </p:cNvPr>
          <p:cNvSpPr/>
          <p:nvPr/>
        </p:nvSpPr>
        <p:spPr>
          <a:xfrm>
            <a:off x="96389" y="1115409"/>
            <a:ext cx="7441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CRC18P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2C3B32-F602-4E71-BE69-9A5681349937}"/>
              </a:ext>
            </a:extLst>
          </p:cNvPr>
          <p:cNvSpPr/>
          <p:nvPr/>
        </p:nvSpPr>
        <p:spPr>
          <a:xfrm>
            <a:off x="70338" y="4708830"/>
            <a:ext cx="7441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CRC10P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A14B769-52A3-49C6-AA09-2A4BE87ECFD0}"/>
              </a:ext>
            </a:extLst>
          </p:cNvPr>
          <p:cNvGrpSpPr/>
          <p:nvPr/>
        </p:nvGrpSpPr>
        <p:grpSpPr>
          <a:xfrm>
            <a:off x="1255761" y="632698"/>
            <a:ext cx="2270254" cy="468363"/>
            <a:chOff x="1215233" y="160164"/>
            <a:chExt cx="2270254" cy="468363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21A1B7-2E67-476A-B208-8FD2C49CBAB1}"/>
                </a:ext>
              </a:extLst>
            </p:cNvPr>
            <p:cNvGrpSpPr/>
            <p:nvPr/>
          </p:nvGrpSpPr>
          <p:grpSpPr>
            <a:xfrm>
              <a:off x="1215233" y="160164"/>
              <a:ext cx="2270254" cy="468363"/>
              <a:chOff x="939008" y="174512"/>
              <a:chExt cx="2270254" cy="468363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1C582BE6-893A-45C1-B091-E7E240BA627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t="13666"/>
              <a:stretch/>
            </p:blipFill>
            <p:spPr>
              <a:xfrm>
                <a:off x="939008" y="461963"/>
                <a:ext cx="2080215" cy="180912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0C74D07-0827-4484-AF64-1874F07885DF}"/>
                  </a:ext>
                </a:extLst>
              </p:cNvPr>
              <p:cNvSpPr txBox="1"/>
              <p:nvPr/>
            </p:nvSpPr>
            <p:spPr>
              <a:xfrm>
                <a:off x="1102128" y="269613"/>
                <a:ext cx="43633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E1a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DB2F3E3-2FFE-45C5-9304-4B8F9A1D9B63}"/>
                  </a:ext>
                </a:extLst>
              </p:cNvPr>
              <p:cNvSpPr txBox="1"/>
              <p:nvPr/>
            </p:nvSpPr>
            <p:spPr>
              <a:xfrm>
                <a:off x="2764910" y="184221"/>
                <a:ext cx="44435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E1b</a:t>
                </a:r>
              </a:p>
            </p:txBody>
          </p: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A20207F7-9E56-49B9-BC6A-61585D7ADE3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708583" y="380722"/>
                <a:ext cx="126142" cy="76365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83DB331-4C6D-47F7-8B71-3E9A95396697}"/>
                  </a:ext>
                </a:extLst>
              </p:cNvPr>
              <p:cNvSpPr txBox="1"/>
              <p:nvPr/>
            </p:nvSpPr>
            <p:spPr>
              <a:xfrm>
                <a:off x="1960590" y="267763"/>
                <a:ext cx="43633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E2a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F1E12BE-D7D5-4227-9828-BB1B89223D84}"/>
                  </a:ext>
                </a:extLst>
              </p:cNvPr>
              <p:cNvSpPr txBox="1"/>
              <p:nvPr/>
            </p:nvSpPr>
            <p:spPr>
              <a:xfrm>
                <a:off x="2392037" y="174512"/>
                <a:ext cx="43633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E3a</a:t>
                </a:r>
              </a:p>
            </p:txBody>
          </p:sp>
        </p:grp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DD8892A8-1750-4FFE-B36A-2867DBD483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65930" y="371158"/>
              <a:ext cx="91031" cy="16054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AADE8B4-DC86-4677-8EE7-F98DED5FD7B0}"/>
              </a:ext>
            </a:extLst>
          </p:cNvPr>
          <p:cNvGrpSpPr/>
          <p:nvPr/>
        </p:nvGrpSpPr>
        <p:grpSpPr>
          <a:xfrm>
            <a:off x="3876748" y="616566"/>
            <a:ext cx="2243335" cy="468363"/>
            <a:chOff x="1215233" y="160164"/>
            <a:chExt cx="2243335" cy="468363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475888BD-6B03-41CE-AA1C-0D1507FC0F52}"/>
                </a:ext>
              </a:extLst>
            </p:cNvPr>
            <p:cNvGrpSpPr/>
            <p:nvPr/>
          </p:nvGrpSpPr>
          <p:grpSpPr>
            <a:xfrm>
              <a:off x="1215233" y="160164"/>
              <a:ext cx="2243335" cy="468363"/>
              <a:chOff x="939008" y="174512"/>
              <a:chExt cx="2243335" cy="468363"/>
            </a:xfrm>
          </p:grpSpPr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3D332FAA-BE7E-4F8C-A280-A361B874BEF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t="13666"/>
              <a:stretch/>
            </p:blipFill>
            <p:spPr>
              <a:xfrm>
                <a:off x="939008" y="461963"/>
                <a:ext cx="2080215" cy="180912"/>
              </a:xfrm>
              <a:prstGeom prst="rect">
                <a:avLst/>
              </a:prstGeom>
            </p:spPr>
          </p:pic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004E922-3367-4D4A-80D9-691C2F8A31C9}"/>
                  </a:ext>
                </a:extLst>
              </p:cNvPr>
              <p:cNvSpPr txBox="1"/>
              <p:nvPr/>
            </p:nvSpPr>
            <p:spPr>
              <a:xfrm>
                <a:off x="1102128" y="269613"/>
                <a:ext cx="43633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E1a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6F2D5AC-3DE7-4A9C-B1A5-6E416E8128A3}"/>
                  </a:ext>
                </a:extLst>
              </p:cNvPr>
              <p:cNvSpPr txBox="1"/>
              <p:nvPr/>
            </p:nvSpPr>
            <p:spPr>
              <a:xfrm>
                <a:off x="2737991" y="182362"/>
                <a:ext cx="44435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E1b</a:t>
                </a:r>
              </a:p>
            </p:txBody>
          </p: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D984DED0-DF36-4E5A-847D-7263B427A3A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708583" y="380722"/>
                <a:ext cx="126142" cy="76365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7497D52-67D4-46F8-AF7B-51B115121E20}"/>
                  </a:ext>
                </a:extLst>
              </p:cNvPr>
              <p:cNvSpPr txBox="1"/>
              <p:nvPr/>
            </p:nvSpPr>
            <p:spPr>
              <a:xfrm>
                <a:off x="1960590" y="267763"/>
                <a:ext cx="43633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E2a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32FCB5D-52D9-4F43-B90F-BA81AE347376}"/>
                  </a:ext>
                </a:extLst>
              </p:cNvPr>
              <p:cNvSpPr txBox="1"/>
              <p:nvPr/>
            </p:nvSpPr>
            <p:spPr>
              <a:xfrm>
                <a:off x="2392037" y="174512"/>
                <a:ext cx="43633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E3a</a:t>
                </a:r>
              </a:p>
            </p:txBody>
          </p:sp>
        </p:grp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E74822AD-A62F-4982-A774-23835A4341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54885" y="389147"/>
              <a:ext cx="91031" cy="160543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D473C30-1DEC-432B-99F9-058EEF602565}"/>
              </a:ext>
            </a:extLst>
          </p:cNvPr>
          <p:cNvGrpSpPr/>
          <p:nvPr/>
        </p:nvGrpSpPr>
        <p:grpSpPr>
          <a:xfrm>
            <a:off x="6566608" y="622572"/>
            <a:ext cx="2243335" cy="468363"/>
            <a:chOff x="1215233" y="160164"/>
            <a:chExt cx="2243335" cy="468363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E5A8D58C-9C00-4AD0-85DE-3515E7488439}"/>
                </a:ext>
              </a:extLst>
            </p:cNvPr>
            <p:cNvGrpSpPr/>
            <p:nvPr/>
          </p:nvGrpSpPr>
          <p:grpSpPr>
            <a:xfrm>
              <a:off x="1215233" y="160164"/>
              <a:ext cx="2243335" cy="468363"/>
              <a:chOff x="939008" y="174512"/>
              <a:chExt cx="2243335" cy="468363"/>
            </a:xfrm>
          </p:grpSpPr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A3FFF7BA-E877-4EFC-A76F-68864E16CEA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t="13666"/>
              <a:stretch/>
            </p:blipFill>
            <p:spPr>
              <a:xfrm>
                <a:off x="939008" y="461963"/>
                <a:ext cx="2080215" cy="180912"/>
              </a:xfrm>
              <a:prstGeom prst="rect">
                <a:avLst/>
              </a:prstGeom>
            </p:spPr>
          </p:pic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6FA80FE-45B1-4393-A484-2EEDD790FD6A}"/>
                  </a:ext>
                </a:extLst>
              </p:cNvPr>
              <p:cNvSpPr txBox="1"/>
              <p:nvPr/>
            </p:nvSpPr>
            <p:spPr>
              <a:xfrm>
                <a:off x="1102128" y="269613"/>
                <a:ext cx="43633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E1a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D5E0B6A-8155-4B9B-B42E-8BF46DB30972}"/>
                  </a:ext>
                </a:extLst>
              </p:cNvPr>
              <p:cNvSpPr txBox="1"/>
              <p:nvPr/>
            </p:nvSpPr>
            <p:spPr>
              <a:xfrm>
                <a:off x="2737991" y="182362"/>
                <a:ext cx="44435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E1b</a:t>
                </a:r>
              </a:p>
            </p:txBody>
          </p: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B1DFC0F3-2D6F-4CFB-82BD-FC3B9FAC5B9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708583" y="380722"/>
                <a:ext cx="126142" cy="76365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C915F1A0-97AE-4E44-BCBA-3F938DC51DA4}"/>
                  </a:ext>
                </a:extLst>
              </p:cNvPr>
              <p:cNvSpPr txBox="1"/>
              <p:nvPr/>
            </p:nvSpPr>
            <p:spPr>
              <a:xfrm>
                <a:off x="1960590" y="267763"/>
                <a:ext cx="43633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E2a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BFDCC496-9FB9-40C3-B301-A0823EA1A8DE}"/>
                  </a:ext>
                </a:extLst>
              </p:cNvPr>
              <p:cNvSpPr txBox="1"/>
              <p:nvPr/>
            </p:nvSpPr>
            <p:spPr>
              <a:xfrm>
                <a:off x="2392037" y="174512"/>
                <a:ext cx="43633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E3a</a:t>
                </a:r>
              </a:p>
            </p:txBody>
          </p:sp>
        </p:grp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BC294E60-ED78-4674-BF51-26EE17790A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57266" y="384385"/>
              <a:ext cx="91031" cy="160543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DB3ACD04-43F6-4A0D-9B13-6306AC84FE3C}"/>
              </a:ext>
            </a:extLst>
          </p:cNvPr>
          <p:cNvSpPr/>
          <p:nvPr/>
        </p:nvSpPr>
        <p:spPr>
          <a:xfrm>
            <a:off x="367224" y="587041"/>
            <a:ext cx="7120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HKDC1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B95D06CC-7478-4141-A00B-7CA37F1BFFED}"/>
              </a:ext>
            </a:extLst>
          </p:cNvPr>
          <p:cNvCxnSpPr>
            <a:cxnSpLocks/>
          </p:cNvCxnSpPr>
          <p:nvPr/>
        </p:nvCxnSpPr>
        <p:spPr>
          <a:xfrm flipV="1">
            <a:off x="464893" y="833551"/>
            <a:ext cx="657613" cy="861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264C91AE-6DC5-46C9-A20D-1B7E99A66086}"/>
              </a:ext>
            </a:extLst>
          </p:cNvPr>
          <p:cNvSpPr/>
          <p:nvPr/>
        </p:nvSpPr>
        <p:spPr>
          <a:xfrm>
            <a:off x="4476132" y="420665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DB8D11D-DB9B-455F-9DBD-B454F2F5D1B9}"/>
              </a:ext>
            </a:extLst>
          </p:cNvPr>
          <p:cNvSpPr/>
          <p:nvPr/>
        </p:nvSpPr>
        <p:spPr>
          <a:xfrm>
            <a:off x="1842400" y="415903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NC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729E549-2294-468B-AB5B-5D53E3E2EC27}"/>
              </a:ext>
            </a:extLst>
          </p:cNvPr>
          <p:cNvSpPr/>
          <p:nvPr/>
        </p:nvSpPr>
        <p:spPr>
          <a:xfrm>
            <a:off x="7261911" y="420665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MC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BF40166-FE00-49A3-A0F2-1BA56D2B173F}"/>
              </a:ext>
            </a:extLst>
          </p:cNvPr>
          <p:cNvSpPr txBox="1"/>
          <p:nvPr/>
        </p:nvSpPr>
        <p:spPr>
          <a:xfrm>
            <a:off x="175415" y="-38339"/>
            <a:ext cx="8968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Figure S5. RNA-seq read coverage of HKDC1 alternative first exons in CRC18P and CRC10P datasets. Exons E1a, E2a and E3a showed more inclusion/upregulation in CRC and MC samples (labeled in red). </a:t>
            </a:r>
          </a:p>
        </p:txBody>
      </p:sp>
    </p:spTree>
    <p:extLst>
      <p:ext uri="{BB962C8B-B14F-4D97-AF65-F5344CB8AC3E}">
        <p14:creationId xmlns:p14="http://schemas.microsoft.com/office/powerpoint/2010/main" val="139631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D8FE3C-DCAA-4B7B-BBA9-3AEF93C18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175" y="1556499"/>
            <a:ext cx="2341024" cy="326587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F8C5B37-2605-4612-B472-E65E11FF51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251" y="1549450"/>
            <a:ext cx="2377440" cy="327755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19F3DA-05A3-42A9-B10D-DC96DA7FF2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8683" y="1556499"/>
            <a:ext cx="2403451" cy="328339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48A915-E38A-4009-B8E9-DD92839FEA5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9505"/>
          <a:stretch/>
        </p:blipFill>
        <p:spPr>
          <a:xfrm>
            <a:off x="675251" y="4959353"/>
            <a:ext cx="2377440" cy="182865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8356BC-7B2F-461C-846A-BDB6413C9EC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018"/>
          <a:stretch/>
        </p:blipFill>
        <p:spPr>
          <a:xfrm>
            <a:off x="3220175" y="4940212"/>
            <a:ext cx="2341024" cy="181696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E28C24-7DB4-4EA3-82CF-A4C1851B3EC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8219"/>
          <a:stretch/>
        </p:blipFill>
        <p:spPr>
          <a:xfrm>
            <a:off x="1200360" y="746162"/>
            <a:ext cx="1838263" cy="762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C689C75-238E-47AA-98F5-931F82263B06}"/>
              </a:ext>
            </a:extLst>
          </p:cNvPr>
          <p:cNvSpPr/>
          <p:nvPr/>
        </p:nvSpPr>
        <p:spPr>
          <a:xfrm>
            <a:off x="2584" y="1470062"/>
            <a:ext cx="7441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CRC18P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2D52D2-37D2-4E60-98C8-898ED2013930}"/>
              </a:ext>
            </a:extLst>
          </p:cNvPr>
          <p:cNvSpPr/>
          <p:nvPr/>
        </p:nvSpPr>
        <p:spPr>
          <a:xfrm>
            <a:off x="0" y="4801114"/>
            <a:ext cx="7441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CRC10P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DF6EFE2-1774-47BF-9636-14043463AC6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8219"/>
          <a:stretch/>
        </p:blipFill>
        <p:spPr>
          <a:xfrm>
            <a:off x="3722936" y="772014"/>
            <a:ext cx="1838263" cy="762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59FD167-569D-40A2-85EC-BD77FFAB717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8219"/>
          <a:stretch/>
        </p:blipFill>
        <p:spPr>
          <a:xfrm>
            <a:off x="6245512" y="774298"/>
            <a:ext cx="1838263" cy="762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6D102FB-6F3F-477D-991C-449B46726316}"/>
              </a:ext>
            </a:extLst>
          </p:cNvPr>
          <p:cNvSpPr txBox="1"/>
          <p:nvPr/>
        </p:nvSpPr>
        <p:spPr>
          <a:xfrm>
            <a:off x="1683153" y="536483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E1a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E11770-94E3-4BB5-BF60-E10040525F03}"/>
              </a:ext>
            </a:extLst>
          </p:cNvPr>
          <p:cNvSpPr txBox="1"/>
          <p:nvPr/>
        </p:nvSpPr>
        <p:spPr>
          <a:xfrm>
            <a:off x="2350977" y="528863"/>
            <a:ext cx="4443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E1b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4CDB4D-0BC0-440D-A40E-CDC947DC5868}"/>
              </a:ext>
            </a:extLst>
          </p:cNvPr>
          <p:cNvSpPr txBox="1"/>
          <p:nvPr/>
        </p:nvSpPr>
        <p:spPr>
          <a:xfrm>
            <a:off x="2694367" y="549248"/>
            <a:ext cx="3577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09A7A0D-57C3-496B-A6F5-EDD5D4D55229}"/>
              </a:ext>
            </a:extLst>
          </p:cNvPr>
          <p:cNvSpPr txBox="1"/>
          <p:nvPr/>
        </p:nvSpPr>
        <p:spPr>
          <a:xfrm>
            <a:off x="4243734" y="577384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951B741-7C3C-4B5B-B06F-3B4EEE1B9068}"/>
              </a:ext>
            </a:extLst>
          </p:cNvPr>
          <p:cNvSpPr txBox="1"/>
          <p:nvPr/>
        </p:nvSpPr>
        <p:spPr>
          <a:xfrm>
            <a:off x="4911558" y="546904"/>
            <a:ext cx="4443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E1b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8B3894-728F-4A4D-BF80-5DD16C8E7D98}"/>
              </a:ext>
            </a:extLst>
          </p:cNvPr>
          <p:cNvSpPr txBox="1"/>
          <p:nvPr/>
        </p:nvSpPr>
        <p:spPr>
          <a:xfrm>
            <a:off x="5254948" y="590149"/>
            <a:ext cx="3577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F66F1FB-937A-4E17-9B7A-CB2188DDD3F7}"/>
              </a:ext>
            </a:extLst>
          </p:cNvPr>
          <p:cNvSpPr txBox="1"/>
          <p:nvPr/>
        </p:nvSpPr>
        <p:spPr>
          <a:xfrm>
            <a:off x="6713145" y="566676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830906-89AF-412C-9E55-9C18C7498A32}"/>
              </a:ext>
            </a:extLst>
          </p:cNvPr>
          <p:cNvSpPr txBox="1"/>
          <p:nvPr/>
        </p:nvSpPr>
        <p:spPr>
          <a:xfrm>
            <a:off x="7380969" y="520956"/>
            <a:ext cx="4443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E1b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27573EC-5F33-43F0-9EFE-ACB8468990D4}"/>
              </a:ext>
            </a:extLst>
          </p:cNvPr>
          <p:cNvSpPr txBox="1"/>
          <p:nvPr/>
        </p:nvSpPr>
        <p:spPr>
          <a:xfrm>
            <a:off x="7724359" y="579441"/>
            <a:ext cx="3577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C680444-AEDE-4226-97FA-ED33940A8990}"/>
              </a:ext>
            </a:extLst>
          </p:cNvPr>
          <p:cNvSpPr/>
          <p:nvPr/>
        </p:nvSpPr>
        <p:spPr>
          <a:xfrm>
            <a:off x="288976" y="713259"/>
            <a:ext cx="7040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CHEK1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DDECFCC-CF31-4E9E-93A1-3A874DAB13AB}"/>
              </a:ext>
            </a:extLst>
          </p:cNvPr>
          <p:cNvCxnSpPr>
            <a:cxnSpLocks/>
          </p:cNvCxnSpPr>
          <p:nvPr/>
        </p:nvCxnSpPr>
        <p:spPr>
          <a:xfrm flipV="1">
            <a:off x="386645" y="959769"/>
            <a:ext cx="657613" cy="861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B2953A8-CC98-4D69-B934-10495B84A86A}"/>
              </a:ext>
            </a:extLst>
          </p:cNvPr>
          <p:cNvSpPr txBox="1"/>
          <p:nvPr/>
        </p:nvSpPr>
        <p:spPr>
          <a:xfrm>
            <a:off x="175415" y="-38339"/>
            <a:ext cx="8968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Figure S6. RNA-seq read coverage of CHEK1 alternative first exons in CRC18P and CRC10P datasets. Exon E1a showed more exclusion/downregulation in CRC and MC samples (labeled in blue).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2D48420-7F64-4B01-9B20-A7B94EE48125}"/>
              </a:ext>
            </a:extLst>
          </p:cNvPr>
          <p:cNvSpPr/>
          <p:nvPr/>
        </p:nvSpPr>
        <p:spPr>
          <a:xfrm>
            <a:off x="4304024" y="375548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217340E-FF08-41EA-BDCF-C998CDDE53DC}"/>
              </a:ext>
            </a:extLst>
          </p:cNvPr>
          <p:cNvSpPr/>
          <p:nvPr/>
        </p:nvSpPr>
        <p:spPr>
          <a:xfrm>
            <a:off x="1919689" y="375548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NC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2459B0E-84D0-4D62-BA50-EED291E326C3}"/>
              </a:ext>
            </a:extLst>
          </p:cNvPr>
          <p:cNvSpPr/>
          <p:nvPr/>
        </p:nvSpPr>
        <p:spPr>
          <a:xfrm>
            <a:off x="6966446" y="375548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MC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D8145E8-458C-4797-A317-B5CA59C60194}"/>
              </a:ext>
            </a:extLst>
          </p:cNvPr>
          <p:cNvCxnSpPr>
            <a:cxnSpLocks/>
          </p:cNvCxnSpPr>
          <p:nvPr/>
        </p:nvCxnSpPr>
        <p:spPr>
          <a:xfrm flipH="1" flipV="1">
            <a:off x="2601702" y="691360"/>
            <a:ext cx="1" cy="55404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92A862B-0E57-4DB8-8CC7-1290B303BF4C}"/>
              </a:ext>
            </a:extLst>
          </p:cNvPr>
          <p:cNvCxnSpPr>
            <a:cxnSpLocks/>
          </p:cNvCxnSpPr>
          <p:nvPr/>
        </p:nvCxnSpPr>
        <p:spPr>
          <a:xfrm flipH="1" flipV="1">
            <a:off x="5099673" y="701702"/>
            <a:ext cx="1" cy="55404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DD2D56A-8DEA-4068-8722-BBDE20C406DD}"/>
              </a:ext>
            </a:extLst>
          </p:cNvPr>
          <p:cNvCxnSpPr>
            <a:cxnSpLocks/>
          </p:cNvCxnSpPr>
          <p:nvPr/>
        </p:nvCxnSpPr>
        <p:spPr>
          <a:xfrm flipH="1" flipV="1">
            <a:off x="7617116" y="677709"/>
            <a:ext cx="1" cy="55404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098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38FE96-E4D6-4618-A757-165BE84AE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8371" y="1961651"/>
            <a:ext cx="2714450" cy="293469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77628B-A4A0-49E2-BCD3-A56E098D9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686" y="1961651"/>
            <a:ext cx="2672973" cy="293469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6A6402-C9A7-4ACD-A24A-4B7F29EEAE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2533" y="1966882"/>
            <a:ext cx="2696016" cy="292946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8AA717-A6F2-4044-A1CD-35C51D3014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686" y="4970517"/>
            <a:ext cx="2705233" cy="162166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C9A5D7-D730-48DA-A25E-165CF5708F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8371" y="4970518"/>
            <a:ext cx="2686799" cy="161643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5409A2B6-2C0A-4B6F-BCAB-B2D866C6AC75}"/>
              </a:ext>
            </a:extLst>
          </p:cNvPr>
          <p:cNvGrpSpPr/>
          <p:nvPr/>
        </p:nvGrpSpPr>
        <p:grpSpPr>
          <a:xfrm>
            <a:off x="976985" y="674888"/>
            <a:ext cx="2378024" cy="1267974"/>
            <a:chOff x="901332" y="124450"/>
            <a:chExt cx="2378024" cy="126797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7421C66-2E6A-4956-A9C8-D4989AB6A0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3667"/>
            <a:stretch/>
          </p:blipFill>
          <p:spPr>
            <a:xfrm>
              <a:off x="901332" y="438150"/>
              <a:ext cx="2378024" cy="95427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49B0409-E4AA-4ADB-AB49-1E6C8DE46AA6}"/>
                </a:ext>
              </a:extLst>
            </p:cNvPr>
            <p:cNvSpPr txBox="1"/>
            <p:nvPr/>
          </p:nvSpPr>
          <p:spPr>
            <a:xfrm>
              <a:off x="993431" y="233176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1D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DB6A823-52D5-4EFE-8C58-CFA4F6E575C9}"/>
                </a:ext>
              </a:extLst>
            </p:cNvPr>
            <p:cNvSpPr txBox="1"/>
            <p:nvPr/>
          </p:nvSpPr>
          <p:spPr>
            <a:xfrm>
              <a:off x="2713363" y="124450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1A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D7315E2B-4276-4386-9C45-75AA2B9C13A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35539" y="335261"/>
              <a:ext cx="61661" cy="648989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1B64F6A-0FDA-46F2-B68E-78CD5B16E0BC}"/>
              </a:ext>
            </a:extLst>
          </p:cNvPr>
          <p:cNvGrpSpPr/>
          <p:nvPr/>
        </p:nvGrpSpPr>
        <p:grpSpPr>
          <a:xfrm>
            <a:off x="3767146" y="665102"/>
            <a:ext cx="2378024" cy="1267974"/>
            <a:chOff x="901332" y="124450"/>
            <a:chExt cx="2378024" cy="1267974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EF4E9A7-AA89-43BE-92DB-6B365BAEFE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3667"/>
            <a:stretch/>
          </p:blipFill>
          <p:spPr>
            <a:xfrm>
              <a:off x="901332" y="438150"/>
              <a:ext cx="2378024" cy="95427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DBEAAB6-B5C7-4BEA-8B3D-36D6D1696AE6}"/>
                </a:ext>
              </a:extLst>
            </p:cNvPr>
            <p:cNvSpPr txBox="1"/>
            <p:nvPr/>
          </p:nvSpPr>
          <p:spPr>
            <a:xfrm>
              <a:off x="993431" y="233176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1D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6E3EFAF-5E9C-44B3-844A-37B296C1DE29}"/>
                </a:ext>
              </a:extLst>
            </p:cNvPr>
            <p:cNvSpPr txBox="1"/>
            <p:nvPr/>
          </p:nvSpPr>
          <p:spPr>
            <a:xfrm>
              <a:off x="2713363" y="124450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1A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1C65D8F9-E483-46C8-8071-6B7E7D298B8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35539" y="335261"/>
              <a:ext cx="61661" cy="648989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07A6397-C66F-4394-BD1F-BDE2E20A2A46}"/>
              </a:ext>
            </a:extLst>
          </p:cNvPr>
          <p:cNvGrpSpPr/>
          <p:nvPr/>
        </p:nvGrpSpPr>
        <p:grpSpPr>
          <a:xfrm>
            <a:off x="6600525" y="674888"/>
            <a:ext cx="2378024" cy="1267974"/>
            <a:chOff x="901332" y="124450"/>
            <a:chExt cx="2378024" cy="1267974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06244DD5-5DF2-4EAB-8F63-541B4D952A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3667"/>
            <a:stretch/>
          </p:blipFill>
          <p:spPr>
            <a:xfrm>
              <a:off x="901332" y="438150"/>
              <a:ext cx="2378024" cy="954274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8D364A9-4FDA-4E4A-BF00-F4CB5877C74B}"/>
                </a:ext>
              </a:extLst>
            </p:cNvPr>
            <p:cNvSpPr txBox="1"/>
            <p:nvPr/>
          </p:nvSpPr>
          <p:spPr>
            <a:xfrm>
              <a:off x="993431" y="233176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1D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E8B64AA-29EF-4EDD-9B60-D55C8C5BC130}"/>
                </a:ext>
              </a:extLst>
            </p:cNvPr>
            <p:cNvSpPr txBox="1"/>
            <p:nvPr/>
          </p:nvSpPr>
          <p:spPr>
            <a:xfrm>
              <a:off x="2713363" y="124450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1A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5E881BB0-BE19-4DA6-B466-6A6C20B121F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35539" y="335261"/>
              <a:ext cx="61661" cy="648989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B9AC2597-256B-483F-9977-A75CDFD812D6}"/>
              </a:ext>
            </a:extLst>
          </p:cNvPr>
          <p:cNvSpPr/>
          <p:nvPr/>
        </p:nvSpPr>
        <p:spPr>
          <a:xfrm>
            <a:off x="13777" y="1849896"/>
            <a:ext cx="7441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CRC18P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3FF7B4C-4A63-47B3-93D5-D294EE653BF0}"/>
              </a:ext>
            </a:extLst>
          </p:cNvPr>
          <p:cNvSpPr/>
          <p:nvPr/>
        </p:nvSpPr>
        <p:spPr>
          <a:xfrm>
            <a:off x="0" y="4896348"/>
            <a:ext cx="7441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CRC10P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EB35C45-DEAB-4D9B-A963-1700642667F1}"/>
              </a:ext>
            </a:extLst>
          </p:cNvPr>
          <p:cNvSpPr/>
          <p:nvPr/>
        </p:nvSpPr>
        <p:spPr>
          <a:xfrm>
            <a:off x="173618" y="1045224"/>
            <a:ext cx="6960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HNF4A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4073733-02E8-4039-A911-B0C8DF02C060}"/>
              </a:ext>
            </a:extLst>
          </p:cNvPr>
          <p:cNvCxnSpPr>
            <a:cxnSpLocks/>
          </p:cNvCxnSpPr>
          <p:nvPr/>
        </p:nvCxnSpPr>
        <p:spPr>
          <a:xfrm flipV="1">
            <a:off x="217777" y="1291734"/>
            <a:ext cx="657613" cy="861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AA040731-0A30-4D0B-92D0-703AE73094B3}"/>
              </a:ext>
            </a:extLst>
          </p:cNvPr>
          <p:cNvSpPr/>
          <p:nvPr/>
        </p:nvSpPr>
        <p:spPr>
          <a:xfrm>
            <a:off x="4564275" y="523030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68CA67C-9DAC-4024-A850-F0F11A6BCC9C}"/>
              </a:ext>
            </a:extLst>
          </p:cNvPr>
          <p:cNvSpPr/>
          <p:nvPr/>
        </p:nvSpPr>
        <p:spPr>
          <a:xfrm>
            <a:off x="1930543" y="518268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NC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DE40FBD-3E7F-4BA1-BF86-7A37E22BB787}"/>
              </a:ext>
            </a:extLst>
          </p:cNvPr>
          <p:cNvSpPr/>
          <p:nvPr/>
        </p:nvSpPr>
        <p:spPr>
          <a:xfrm>
            <a:off x="7350054" y="523030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MC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670D9FE-F973-48D1-982C-BAB89EBFDB6C}"/>
              </a:ext>
            </a:extLst>
          </p:cNvPr>
          <p:cNvSpPr txBox="1"/>
          <p:nvPr/>
        </p:nvSpPr>
        <p:spPr>
          <a:xfrm>
            <a:off x="86809" y="53998"/>
            <a:ext cx="8970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Figure S7. RNA-seq read coverage of HNF4A alternative first exons in CRC18P and CRC10P datasets. Exon 1A showed more exclusion/downregulation in CRC and MC samples (labeled in blue). </a:t>
            </a:r>
          </a:p>
        </p:txBody>
      </p:sp>
    </p:spTree>
    <p:extLst>
      <p:ext uri="{BB962C8B-B14F-4D97-AF65-F5344CB8AC3E}">
        <p14:creationId xmlns:p14="http://schemas.microsoft.com/office/powerpoint/2010/main" val="1796373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390772-DCA5-482A-A016-B4319DA86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839" y="2115288"/>
            <a:ext cx="2241559" cy="334756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F733402-1CCC-4FF8-B088-8E1B08AAA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0528" y="2096435"/>
            <a:ext cx="2241559" cy="334756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385CC2-44ED-42C3-82B3-5E4A09EB64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6217" y="2096434"/>
            <a:ext cx="2241559" cy="333554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3D1E4D-3CC9-4BDF-AAB5-0D096E446E3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931" b="1640"/>
          <a:stretch/>
        </p:blipFill>
        <p:spPr>
          <a:xfrm>
            <a:off x="1229946" y="1241104"/>
            <a:ext cx="2114550" cy="8376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2FA9A5F-B6FA-4EAC-9A2C-401E5640A492}"/>
              </a:ext>
            </a:extLst>
          </p:cNvPr>
          <p:cNvSpPr/>
          <p:nvPr/>
        </p:nvSpPr>
        <p:spPr>
          <a:xfrm>
            <a:off x="352805" y="1437638"/>
            <a:ext cx="8146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/>
              <a:t>SERPINA1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58CD1E9-12C2-45D8-B1ED-681FB7640300}"/>
              </a:ext>
            </a:extLst>
          </p:cNvPr>
          <p:cNvCxnSpPr>
            <a:cxnSpLocks/>
          </p:cNvCxnSpPr>
          <p:nvPr/>
        </p:nvCxnSpPr>
        <p:spPr>
          <a:xfrm flipV="1">
            <a:off x="396964" y="1684148"/>
            <a:ext cx="657613" cy="861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EB1B086E-245F-4DCD-9B25-91DB16CA5F00}"/>
              </a:ext>
            </a:extLst>
          </p:cNvPr>
          <p:cNvSpPr/>
          <p:nvPr/>
        </p:nvSpPr>
        <p:spPr>
          <a:xfrm>
            <a:off x="4474307" y="813948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814E46-F238-4059-BBC0-986B940BD8DD}"/>
              </a:ext>
            </a:extLst>
          </p:cNvPr>
          <p:cNvSpPr/>
          <p:nvPr/>
        </p:nvSpPr>
        <p:spPr>
          <a:xfrm>
            <a:off x="1868367" y="807398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NC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3183D9-2207-4767-AA56-358CFA8FB9E7}"/>
              </a:ext>
            </a:extLst>
          </p:cNvPr>
          <p:cNvSpPr/>
          <p:nvPr/>
        </p:nvSpPr>
        <p:spPr>
          <a:xfrm>
            <a:off x="6839248" y="801969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MC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F327593-C790-43FA-9FCF-6C13EB5DB00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931" b="1640"/>
          <a:stretch/>
        </p:blipFill>
        <p:spPr>
          <a:xfrm>
            <a:off x="3627120" y="1241103"/>
            <a:ext cx="2135527" cy="8376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885FF1C-66FD-4DA3-ACAD-74C43FDB6FC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931" b="1640"/>
          <a:stretch/>
        </p:blipFill>
        <p:spPr>
          <a:xfrm>
            <a:off x="6076217" y="1241103"/>
            <a:ext cx="2135526" cy="83767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0FCD35F-5C0F-4666-ACD1-E88D07654460}"/>
              </a:ext>
            </a:extLst>
          </p:cNvPr>
          <p:cNvSpPr txBox="1"/>
          <p:nvPr/>
        </p:nvSpPr>
        <p:spPr>
          <a:xfrm>
            <a:off x="1152832" y="1110298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E1a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0B1C535-7E11-46B5-BBBB-9F2FB885D0EE}"/>
              </a:ext>
            </a:extLst>
          </p:cNvPr>
          <p:cNvSpPr txBox="1"/>
          <p:nvPr/>
        </p:nvSpPr>
        <p:spPr>
          <a:xfrm>
            <a:off x="1608618" y="1043796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E1b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001EF6-6AE1-419E-9CB2-62DAF5FF3E37}"/>
              </a:ext>
            </a:extLst>
          </p:cNvPr>
          <p:cNvSpPr txBox="1"/>
          <p:nvPr/>
        </p:nvSpPr>
        <p:spPr>
          <a:xfrm>
            <a:off x="2847511" y="1043796"/>
            <a:ext cx="3577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C78A84-1E64-45A1-8E5B-F2B5D247CC5D}"/>
              </a:ext>
            </a:extLst>
          </p:cNvPr>
          <p:cNvSpPr txBox="1"/>
          <p:nvPr/>
        </p:nvSpPr>
        <p:spPr>
          <a:xfrm>
            <a:off x="3563046" y="1110298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E1a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9906FA-4B56-4EFC-BBFD-B29EFD967E4B}"/>
              </a:ext>
            </a:extLst>
          </p:cNvPr>
          <p:cNvSpPr txBox="1"/>
          <p:nvPr/>
        </p:nvSpPr>
        <p:spPr>
          <a:xfrm>
            <a:off x="4003592" y="1043796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E1b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A66E01-F37F-4942-9D8C-8A09B6D988F0}"/>
              </a:ext>
            </a:extLst>
          </p:cNvPr>
          <p:cNvSpPr txBox="1"/>
          <p:nvPr/>
        </p:nvSpPr>
        <p:spPr>
          <a:xfrm>
            <a:off x="5257725" y="1043796"/>
            <a:ext cx="3577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8091DC6-2D92-4CA6-A0FD-D25668E62283}"/>
              </a:ext>
            </a:extLst>
          </p:cNvPr>
          <p:cNvSpPr txBox="1"/>
          <p:nvPr/>
        </p:nvSpPr>
        <p:spPr>
          <a:xfrm>
            <a:off x="5995042" y="1110298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8AB0B17-933A-4210-A88B-70BEB9E5D13A}"/>
              </a:ext>
            </a:extLst>
          </p:cNvPr>
          <p:cNvSpPr txBox="1"/>
          <p:nvPr/>
        </p:nvSpPr>
        <p:spPr>
          <a:xfrm>
            <a:off x="6450828" y="1043796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E1b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E1EDE26-0ED8-4668-9338-52B6E6D63860}"/>
              </a:ext>
            </a:extLst>
          </p:cNvPr>
          <p:cNvSpPr txBox="1"/>
          <p:nvPr/>
        </p:nvSpPr>
        <p:spPr>
          <a:xfrm>
            <a:off x="7689721" y="1043796"/>
            <a:ext cx="3577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79F4262-5DA2-4BE9-80CA-CC0A118A16D7}"/>
              </a:ext>
            </a:extLst>
          </p:cNvPr>
          <p:cNvSpPr txBox="1"/>
          <p:nvPr/>
        </p:nvSpPr>
        <p:spPr>
          <a:xfrm>
            <a:off x="173618" y="77766"/>
            <a:ext cx="8636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Figure S8. RNA-seq read coverage of SERPINA1 exon 1 to exon 4 in CRC18P dataset. Exon E1a showed more exclusion/downregulation in MC samples (labeled in blue).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E81F233-77B6-44AB-8372-53946C109118}"/>
              </a:ext>
            </a:extLst>
          </p:cNvPr>
          <p:cNvSpPr/>
          <p:nvPr/>
        </p:nvSpPr>
        <p:spPr>
          <a:xfrm>
            <a:off x="408718" y="2047036"/>
            <a:ext cx="7441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CRC18P</a:t>
            </a:r>
          </a:p>
        </p:txBody>
      </p:sp>
    </p:spTree>
    <p:extLst>
      <p:ext uri="{BB962C8B-B14F-4D97-AF65-F5344CB8AC3E}">
        <p14:creationId xmlns:p14="http://schemas.microsoft.com/office/powerpoint/2010/main" val="2549302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B7ECEB-F9E9-4E4B-8C67-1D9F27FE25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5" t="533" r="-1" b="466"/>
          <a:stretch/>
        </p:blipFill>
        <p:spPr>
          <a:xfrm>
            <a:off x="3578700" y="1981432"/>
            <a:ext cx="2250831" cy="405237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D4DCF9-E97C-4335-9B4C-3A4C7BE4EF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19"/>
          <a:stretch/>
        </p:blipFill>
        <p:spPr>
          <a:xfrm>
            <a:off x="1448891" y="1441640"/>
            <a:ext cx="1986940" cy="4875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B0EF65-8F13-43D7-B717-36A23234CF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49"/>
          <a:stretch/>
        </p:blipFill>
        <p:spPr>
          <a:xfrm>
            <a:off x="1167452" y="1943332"/>
            <a:ext cx="2246950" cy="409047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E69EC2-962C-4806-9C71-578CAC972BF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37"/>
          <a:stretch/>
        </p:blipFill>
        <p:spPr>
          <a:xfrm>
            <a:off x="5993829" y="1962382"/>
            <a:ext cx="2250831" cy="407142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ADB714-1646-4240-8361-6C659920D3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19"/>
          <a:stretch/>
        </p:blipFill>
        <p:spPr>
          <a:xfrm>
            <a:off x="3852117" y="1470048"/>
            <a:ext cx="1986940" cy="4875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4BB660-302D-4463-B3AF-B7AF0C6B9D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19"/>
          <a:stretch/>
        </p:blipFill>
        <p:spPr>
          <a:xfrm>
            <a:off x="6273455" y="1451165"/>
            <a:ext cx="1986940" cy="48756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6D1687E-3F29-41C8-8876-53242BAFCCF0}"/>
              </a:ext>
            </a:extLst>
          </p:cNvPr>
          <p:cNvSpPr/>
          <p:nvPr/>
        </p:nvSpPr>
        <p:spPr>
          <a:xfrm>
            <a:off x="465461" y="1424327"/>
            <a:ext cx="6014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/>
              <a:t>CALD1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3CA1DB3-9787-4255-B2DF-FD8FFD6B6237}"/>
              </a:ext>
            </a:extLst>
          </p:cNvPr>
          <p:cNvCxnSpPr>
            <a:cxnSpLocks/>
          </p:cNvCxnSpPr>
          <p:nvPr/>
        </p:nvCxnSpPr>
        <p:spPr>
          <a:xfrm flipV="1">
            <a:off x="509620" y="1670837"/>
            <a:ext cx="657613" cy="861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15C156B3-36EE-4F09-A2ED-52F53635E8D3}"/>
              </a:ext>
            </a:extLst>
          </p:cNvPr>
          <p:cNvSpPr/>
          <p:nvPr/>
        </p:nvSpPr>
        <p:spPr>
          <a:xfrm>
            <a:off x="4551765" y="821404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539901-7802-4146-AAC5-31DAA49EE3B0}"/>
              </a:ext>
            </a:extLst>
          </p:cNvPr>
          <p:cNvSpPr/>
          <p:nvPr/>
        </p:nvSpPr>
        <p:spPr>
          <a:xfrm>
            <a:off x="2077479" y="810573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NC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635B56-B58B-4FCE-AE79-6B15EA45BF3C}"/>
              </a:ext>
            </a:extLst>
          </p:cNvPr>
          <p:cNvSpPr/>
          <p:nvPr/>
        </p:nvSpPr>
        <p:spPr>
          <a:xfrm>
            <a:off x="6916706" y="809425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MC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961561-99FC-4FBB-939B-A5778293EAEE}"/>
              </a:ext>
            </a:extLst>
          </p:cNvPr>
          <p:cNvSpPr/>
          <p:nvPr/>
        </p:nvSpPr>
        <p:spPr>
          <a:xfrm>
            <a:off x="379109" y="1878641"/>
            <a:ext cx="7441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CRC18P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5F2C2C7-36F3-4035-A0C8-6D6B5688C96C}"/>
              </a:ext>
            </a:extLst>
          </p:cNvPr>
          <p:cNvSpPr txBox="1"/>
          <p:nvPr/>
        </p:nvSpPr>
        <p:spPr>
          <a:xfrm>
            <a:off x="173619" y="77766"/>
            <a:ext cx="8970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Figure S9. RNA-seq read coverage of CALD1 exon 5 to exon 7 in CRC18P dataset. Exons E5b and E6 showed more exclusion/downregulation in MC samples (labeled in blue).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B6E404-97DC-44D9-9F17-8238723CC9A3}"/>
              </a:ext>
            </a:extLst>
          </p:cNvPr>
          <p:cNvSpPr txBox="1"/>
          <p:nvPr/>
        </p:nvSpPr>
        <p:spPr>
          <a:xfrm>
            <a:off x="1706394" y="1195300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E5b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6ED1F8-96D5-458B-9D70-FF2C3DE94D3B}"/>
              </a:ext>
            </a:extLst>
          </p:cNvPr>
          <p:cNvSpPr txBox="1"/>
          <p:nvPr/>
        </p:nvSpPr>
        <p:spPr>
          <a:xfrm>
            <a:off x="2087397" y="1233838"/>
            <a:ext cx="3577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BE55C8-2FCF-41DD-87C8-33C4F2D3A8C5}"/>
              </a:ext>
            </a:extLst>
          </p:cNvPr>
          <p:cNvSpPr txBox="1"/>
          <p:nvPr/>
        </p:nvSpPr>
        <p:spPr>
          <a:xfrm>
            <a:off x="3155427" y="1233838"/>
            <a:ext cx="3577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E7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C5AE9B1-5727-49D9-94AF-D7261D943756}"/>
              </a:ext>
            </a:extLst>
          </p:cNvPr>
          <p:cNvCxnSpPr>
            <a:cxnSpLocks/>
          </p:cNvCxnSpPr>
          <p:nvPr/>
        </p:nvCxnSpPr>
        <p:spPr>
          <a:xfrm flipV="1">
            <a:off x="1885229" y="1391508"/>
            <a:ext cx="51741" cy="2169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F7FE71B-D2FF-48F9-889A-FB301776AF14}"/>
              </a:ext>
            </a:extLst>
          </p:cNvPr>
          <p:cNvCxnSpPr>
            <a:cxnSpLocks/>
            <a:endCxn id="15" idx="1"/>
          </p:cNvCxnSpPr>
          <p:nvPr/>
        </p:nvCxnSpPr>
        <p:spPr>
          <a:xfrm flipH="1" flipV="1">
            <a:off x="1706394" y="1326105"/>
            <a:ext cx="41452" cy="1308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D1B0CC6-9A97-4E1B-A1A0-FE89B903EA4D}"/>
              </a:ext>
            </a:extLst>
          </p:cNvPr>
          <p:cNvSpPr txBox="1"/>
          <p:nvPr/>
        </p:nvSpPr>
        <p:spPr>
          <a:xfrm>
            <a:off x="1448891" y="1105858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E5a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42F1115-172C-4818-9CE3-858061574E17}"/>
              </a:ext>
            </a:extLst>
          </p:cNvPr>
          <p:cNvSpPr txBox="1"/>
          <p:nvPr/>
        </p:nvSpPr>
        <p:spPr>
          <a:xfrm>
            <a:off x="4127732" y="1219340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E5b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266D645-C77A-40ED-8EFA-91483BA8D46F}"/>
              </a:ext>
            </a:extLst>
          </p:cNvPr>
          <p:cNvSpPr txBox="1"/>
          <p:nvPr/>
        </p:nvSpPr>
        <p:spPr>
          <a:xfrm>
            <a:off x="4508735" y="1257878"/>
            <a:ext cx="3577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8063C7B-D9DF-4CB1-BC81-068A1919DC7B}"/>
              </a:ext>
            </a:extLst>
          </p:cNvPr>
          <p:cNvSpPr txBox="1"/>
          <p:nvPr/>
        </p:nvSpPr>
        <p:spPr>
          <a:xfrm>
            <a:off x="5576765" y="1257878"/>
            <a:ext cx="3577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E7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5F32E4A-64DF-4DF4-89B1-B498CC10D9B9}"/>
              </a:ext>
            </a:extLst>
          </p:cNvPr>
          <p:cNvCxnSpPr>
            <a:cxnSpLocks/>
          </p:cNvCxnSpPr>
          <p:nvPr/>
        </p:nvCxnSpPr>
        <p:spPr>
          <a:xfrm flipV="1">
            <a:off x="4306567" y="1415548"/>
            <a:ext cx="51741" cy="2169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0C58B2E-E17C-4668-BB1A-21588260DDFC}"/>
              </a:ext>
            </a:extLst>
          </p:cNvPr>
          <p:cNvCxnSpPr>
            <a:cxnSpLocks/>
            <a:endCxn id="23" idx="1"/>
          </p:cNvCxnSpPr>
          <p:nvPr/>
        </p:nvCxnSpPr>
        <p:spPr>
          <a:xfrm flipH="1" flipV="1">
            <a:off x="4127732" y="1350145"/>
            <a:ext cx="41452" cy="1308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9D1959E-4944-4633-B987-F8406613EE01}"/>
              </a:ext>
            </a:extLst>
          </p:cNvPr>
          <p:cNvSpPr txBox="1"/>
          <p:nvPr/>
        </p:nvSpPr>
        <p:spPr>
          <a:xfrm>
            <a:off x="3870229" y="1129898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E5a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97D5318-6974-4209-BC4F-C4515042952B}"/>
              </a:ext>
            </a:extLst>
          </p:cNvPr>
          <p:cNvSpPr txBox="1"/>
          <p:nvPr/>
        </p:nvSpPr>
        <p:spPr>
          <a:xfrm>
            <a:off x="6517111" y="1189859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E5b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477A840-A965-453B-853D-E554A4BB8821}"/>
              </a:ext>
            </a:extLst>
          </p:cNvPr>
          <p:cNvSpPr txBox="1"/>
          <p:nvPr/>
        </p:nvSpPr>
        <p:spPr>
          <a:xfrm>
            <a:off x="6898114" y="1228397"/>
            <a:ext cx="3577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E6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04C65F5-E02D-401A-9049-D9FDB9C34A47}"/>
              </a:ext>
            </a:extLst>
          </p:cNvPr>
          <p:cNvSpPr txBox="1"/>
          <p:nvPr/>
        </p:nvSpPr>
        <p:spPr>
          <a:xfrm>
            <a:off x="7966144" y="1228397"/>
            <a:ext cx="3577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E7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AB24B19-CC3F-4E80-AC35-FB64AC6298CF}"/>
              </a:ext>
            </a:extLst>
          </p:cNvPr>
          <p:cNvCxnSpPr>
            <a:cxnSpLocks/>
          </p:cNvCxnSpPr>
          <p:nvPr/>
        </p:nvCxnSpPr>
        <p:spPr>
          <a:xfrm flipV="1">
            <a:off x="6695946" y="1386067"/>
            <a:ext cx="51741" cy="2169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7149025-FF8A-4218-94BB-2C5F5E20524B}"/>
              </a:ext>
            </a:extLst>
          </p:cNvPr>
          <p:cNvCxnSpPr>
            <a:cxnSpLocks/>
            <a:endCxn id="29" idx="1"/>
          </p:cNvCxnSpPr>
          <p:nvPr/>
        </p:nvCxnSpPr>
        <p:spPr>
          <a:xfrm flipH="1" flipV="1">
            <a:off x="6517111" y="1320664"/>
            <a:ext cx="41452" cy="1308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4D812DF-F9F5-41A7-8A84-FE4AC1C78BC4}"/>
              </a:ext>
            </a:extLst>
          </p:cNvPr>
          <p:cNvSpPr txBox="1"/>
          <p:nvPr/>
        </p:nvSpPr>
        <p:spPr>
          <a:xfrm>
            <a:off x="6259608" y="1100417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E5a</a:t>
            </a:r>
          </a:p>
        </p:txBody>
      </p:sp>
    </p:spTree>
    <p:extLst>
      <p:ext uri="{BB962C8B-B14F-4D97-AF65-F5344CB8AC3E}">
        <p14:creationId xmlns:p14="http://schemas.microsoft.com/office/powerpoint/2010/main" val="683851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548B91A-C4EA-48EF-993C-E6E9F172F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1069" y="1777042"/>
            <a:ext cx="2092154" cy="41895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7391131-2988-4EEE-88FB-E53B363AE1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8" b="1"/>
          <a:stretch/>
        </p:blipFill>
        <p:spPr>
          <a:xfrm>
            <a:off x="1284770" y="1786566"/>
            <a:ext cx="2092154" cy="41800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8E16B9-D50A-4708-B998-58ABBFBA74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85" r="11595"/>
          <a:stretch/>
        </p:blipFill>
        <p:spPr>
          <a:xfrm>
            <a:off x="5657368" y="1777042"/>
            <a:ext cx="2112169" cy="41895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3613DA-DF3B-4FF7-BB4D-1AB5D0AC904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785" b="8332"/>
          <a:stretch/>
        </p:blipFill>
        <p:spPr>
          <a:xfrm>
            <a:off x="1578415" y="1458118"/>
            <a:ext cx="1808034" cy="2619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F50DC5-CF7F-48C7-A6B7-EF764C79A22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785" b="8332"/>
          <a:stretch/>
        </p:blipFill>
        <p:spPr>
          <a:xfrm>
            <a:off x="3772340" y="1451768"/>
            <a:ext cx="1808034" cy="2619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5FF6C9-E146-4FD1-AD33-96489C0A41C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785" b="8332"/>
          <a:stretch/>
        </p:blipFill>
        <p:spPr>
          <a:xfrm>
            <a:off x="5961503" y="1458118"/>
            <a:ext cx="1808034" cy="26193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90A0D02-438B-4354-B1DD-BEA3C86D83B5}"/>
              </a:ext>
            </a:extLst>
          </p:cNvPr>
          <p:cNvSpPr/>
          <p:nvPr/>
        </p:nvSpPr>
        <p:spPr>
          <a:xfrm>
            <a:off x="592461" y="1335427"/>
            <a:ext cx="6014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/>
              <a:t>FBLN2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C6EBFED-F792-45A0-8D78-F6EB04E9C00C}"/>
              </a:ext>
            </a:extLst>
          </p:cNvPr>
          <p:cNvCxnSpPr>
            <a:cxnSpLocks/>
          </p:cNvCxnSpPr>
          <p:nvPr/>
        </p:nvCxnSpPr>
        <p:spPr>
          <a:xfrm flipV="1">
            <a:off x="636620" y="1581937"/>
            <a:ext cx="657613" cy="861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4DA7A7A-E390-42E0-AD18-A37EA66D6288}"/>
              </a:ext>
            </a:extLst>
          </p:cNvPr>
          <p:cNvSpPr/>
          <p:nvPr/>
        </p:nvSpPr>
        <p:spPr>
          <a:xfrm>
            <a:off x="4267268" y="783479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F14E95-1DBD-4CBE-B9FE-EB6EAF14C66C}"/>
              </a:ext>
            </a:extLst>
          </p:cNvPr>
          <p:cNvSpPr/>
          <p:nvPr/>
        </p:nvSpPr>
        <p:spPr>
          <a:xfrm>
            <a:off x="2077479" y="810573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NC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E84797-0119-4407-9310-880DDDF93301}"/>
              </a:ext>
            </a:extLst>
          </p:cNvPr>
          <p:cNvSpPr/>
          <p:nvPr/>
        </p:nvSpPr>
        <p:spPr>
          <a:xfrm>
            <a:off x="6632209" y="771500"/>
            <a:ext cx="609463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MC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E199AA3-7F49-4E46-998F-5667CE0A13EB}"/>
              </a:ext>
            </a:extLst>
          </p:cNvPr>
          <p:cNvSpPr/>
          <p:nvPr/>
        </p:nvSpPr>
        <p:spPr>
          <a:xfrm>
            <a:off x="506109" y="1789741"/>
            <a:ext cx="7441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CRC18P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EBE30F-55AA-46AB-BC1C-7346E0FCE63A}"/>
              </a:ext>
            </a:extLst>
          </p:cNvPr>
          <p:cNvSpPr txBox="1"/>
          <p:nvPr/>
        </p:nvSpPr>
        <p:spPr>
          <a:xfrm>
            <a:off x="173618" y="77766"/>
            <a:ext cx="88252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Figure S10. RNA-seq read coverage of FBLN2 exon 8 to exon 10 in CRC18P dataset. Exon E9 showed more exclusion/downregulation in MC samples (labeled in blue).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3E0659-DEE4-466B-82E0-B9B8A85E32AB}"/>
              </a:ext>
            </a:extLst>
          </p:cNvPr>
          <p:cNvSpPr txBox="1"/>
          <p:nvPr/>
        </p:nvSpPr>
        <p:spPr>
          <a:xfrm>
            <a:off x="1655597" y="1233838"/>
            <a:ext cx="3577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D59BFF-AB1B-4CB5-B550-B603E26178F8}"/>
              </a:ext>
            </a:extLst>
          </p:cNvPr>
          <p:cNvSpPr txBox="1"/>
          <p:nvPr/>
        </p:nvSpPr>
        <p:spPr>
          <a:xfrm>
            <a:off x="3057988" y="1260804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E10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5A411B-12D3-46DA-8D94-D5ABD224E48F}"/>
              </a:ext>
            </a:extLst>
          </p:cNvPr>
          <p:cNvSpPr txBox="1"/>
          <p:nvPr/>
        </p:nvSpPr>
        <p:spPr>
          <a:xfrm>
            <a:off x="2124642" y="1260804"/>
            <a:ext cx="3577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E9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97001C-C047-4400-99C6-F687C8C22B15}"/>
              </a:ext>
            </a:extLst>
          </p:cNvPr>
          <p:cNvSpPr txBox="1"/>
          <p:nvPr/>
        </p:nvSpPr>
        <p:spPr>
          <a:xfrm>
            <a:off x="3890987" y="1257628"/>
            <a:ext cx="3577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FF5A001-5E25-4E08-B119-937B3AF34547}"/>
              </a:ext>
            </a:extLst>
          </p:cNvPr>
          <p:cNvSpPr txBox="1"/>
          <p:nvPr/>
        </p:nvSpPr>
        <p:spPr>
          <a:xfrm>
            <a:off x="5293378" y="1269354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E10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D7FDCC-5F2D-4FB3-85A9-E7BA4EBF3E98}"/>
              </a:ext>
            </a:extLst>
          </p:cNvPr>
          <p:cNvSpPr txBox="1"/>
          <p:nvPr/>
        </p:nvSpPr>
        <p:spPr>
          <a:xfrm>
            <a:off x="4360032" y="1284594"/>
            <a:ext cx="3577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77917CA-9944-43AE-8886-BC9E35EFB443}"/>
              </a:ext>
            </a:extLst>
          </p:cNvPr>
          <p:cNvSpPr txBox="1"/>
          <p:nvPr/>
        </p:nvSpPr>
        <p:spPr>
          <a:xfrm>
            <a:off x="6069380" y="1255725"/>
            <a:ext cx="3577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C0A6D6-D637-4A5A-95B3-9587C082800B}"/>
              </a:ext>
            </a:extLst>
          </p:cNvPr>
          <p:cNvSpPr txBox="1"/>
          <p:nvPr/>
        </p:nvSpPr>
        <p:spPr>
          <a:xfrm>
            <a:off x="7471771" y="1267451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E10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CA0BDB9-97B0-45A4-8B01-668A0AED1811}"/>
              </a:ext>
            </a:extLst>
          </p:cNvPr>
          <p:cNvSpPr txBox="1"/>
          <p:nvPr/>
        </p:nvSpPr>
        <p:spPr>
          <a:xfrm>
            <a:off x="6538425" y="1282691"/>
            <a:ext cx="3577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E9</a:t>
            </a:r>
          </a:p>
        </p:txBody>
      </p:sp>
    </p:spTree>
    <p:extLst>
      <p:ext uri="{BB962C8B-B14F-4D97-AF65-F5344CB8AC3E}">
        <p14:creationId xmlns:p14="http://schemas.microsoft.com/office/powerpoint/2010/main" val="3444210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0B4D93-2CC1-4E5C-B369-1AC85A212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498" y="932020"/>
            <a:ext cx="5461000" cy="23020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B6958C-7F3A-4668-829B-C523595C8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498" y="3234105"/>
            <a:ext cx="5461000" cy="10685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2AE6674-1182-43EB-88F1-B80ECC45BE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8498" y="4302673"/>
            <a:ext cx="5461000" cy="22809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65161B2-421E-40C4-8FA8-D3E459815752}"/>
              </a:ext>
            </a:extLst>
          </p:cNvPr>
          <p:cNvSpPr txBox="1"/>
          <p:nvPr/>
        </p:nvSpPr>
        <p:spPr>
          <a:xfrm>
            <a:off x="4767" y="0"/>
            <a:ext cx="87201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Figure S11. Splicing events identified in this study confirmed by </a:t>
            </a:r>
            <a:r>
              <a:rPr lang="en-US" altLang="zh-CN" sz="1400" b="1" dirty="0"/>
              <a:t>TCGA junction expression data.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Boxplots of junction usage of 20 junctions of 10 genes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 51 normal tissue and 382 CRC or metastatic tissue (tumor).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-values are based on Wilcoxon Rank-Sum Test. Dots in the boxplot represent individual patient in TCGA.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461240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571</Words>
  <Application>Microsoft Office PowerPoint</Application>
  <PresentationFormat>全屏显示(4:3)</PresentationFormat>
  <Paragraphs>168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6" baseType="lpstr">
      <vt:lpstr>等线</vt:lpstr>
      <vt:lpstr>Arial</vt:lpstr>
      <vt:lpstr>Calibri</vt:lpstr>
      <vt:lpstr>Calibri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Wencheng Li</dc:creator>
  <cp:lastModifiedBy>郝 玉奇</cp:lastModifiedBy>
  <cp:revision>141</cp:revision>
  <dcterms:created xsi:type="dcterms:W3CDTF">2018-05-24T01:01:09Z</dcterms:created>
  <dcterms:modified xsi:type="dcterms:W3CDTF">2018-10-30T07:54:01Z</dcterms:modified>
</cp:coreProperties>
</file>