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33" autoAdjust="0"/>
    <p:restoredTop sz="94660"/>
  </p:normalViewPr>
  <p:slideViewPr>
    <p:cSldViewPr snapToGrid="0">
      <p:cViewPr varScale="1">
        <p:scale>
          <a:sx n="92" d="100"/>
          <a:sy n="92" d="100"/>
        </p:scale>
        <p:origin x="39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E2E65-922A-42EE-BF07-5CD90E5880C4}" type="datetimeFigureOut">
              <a:rPr kumimoji="1" lang="ja-JP" altLang="en-US" smtClean="0"/>
              <a:t>2022/5/12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BEECF-7629-48D6-BAF1-CAFBA57C785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05849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E2E65-922A-42EE-BF07-5CD90E5880C4}" type="datetimeFigureOut">
              <a:rPr kumimoji="1" lang="ja-JP" altLang="en-US" smtClean="0"/>
              <a:t>2022/5/12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BEECF-7629-48D6-BAF1-CAFBA57C785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3847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E2E65-922A-42EE-BF07-5CD90E5880C4}" type="datetimeFigureOut">
              <a:rPr kumimoji="1" lang="ja-JP" altLang="en-US" smtClean="0"/>
              <a:t>2022/5/12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BEECF-7629-48D6-BAF1-CAFBA57C785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8513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E2E65-922A-42EE-BF07-5CD90E5880C4}" type="datetimeFigureOut">
              <a:rPr kumimoji="1" lang="ja-JP" altLang="en-US" smtClean="0"/>
              <a:t>2022/5/12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BEECF-7629-48D6-BAF1-CAFBA57C785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36237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E2E65-922A-42EE-BF07-5CD90E5880C4}" type="datetimeFigureOut">
              <a:rPr kumimoji="1" lang="ja-JP" altLang="en-US" smtClean="0"/>
              <a:t>2022/5/12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BEECF-7629-48D6-BAF1-CAFBA57C785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55770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E2E65-922A-42EE-BF07-5CD90E5880C4}" type="datetimeFigureOut">
              <a:rPr kumimoji="1" lang="ja-JP" altLang="en-US" smtClean="0"/>
              <a:t>2022/5/12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BEECF-7629-48D6-BAF1-CAFBA57C785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5296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E2E65-922A-42EE-BF07-5CD90E5880C4}" type="datetimeFigureOut">
              <a:rPr kumimoji="1" lang="ja-JP" altLang="en-US" smtClean="0"/>
              <a:t>2022/5/12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BEECF-7629-48D6-BAF1-CAFBA57C785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2895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E2E65-922A-42EE-BF07-5CD90E5880C4}" type="datetimeFigureOut">
              <a:rPr kumimoji="1" lang="ja-JP" altLang="en-US" smtClean="0"/>
              <a:t>2022/5/12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BEECF-7629-48D6-BAF1-CAFBA57C785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349780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E2E65-922A-42EE-BF07-5CD90E5880C4}" type="datetimeFigureOut">
              <a:rPr kumimoji="1" lang="ja-JP" altLang="en-US" smtClean="0"/>
              <a:t>2022/5/12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BEECF-7629-48D6-BAF1-CAFBA57C785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54910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E2E65-922A-42EE-BF07-5CD90E5880C4}" type="datetimeFigureOut">
              <a:rPr kumimoji="1" lang="ja-JP" altLang="en-US" smtClean="0"/>
              <a:t>2022/5/12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BEECF-7629-48D6-BAF1-CAFBA57C785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06494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E2E65-922A-42EE-BF07-5CD90E5880C4}" type="datetimeFigureOut">
              <a:rPr kumimoji="1" lang="ja-JP" altLang="en-US" smtClean="0"/>
              <a:t>2022/5/12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BEECF-7629-48D6-BAF1-CAFBA57C785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65084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EE2E65-922A-42EE-BF07-5CD90E5880C4}" type="datetimeFigureOut">
              <a:rPr kumimoji="1" lang="ja-JP" altLang="en-US" smtClean="0"/>
              <a:t>2022/5/12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8BEECF-7629-48D6-BAF1-CAFBA57C785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6790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5AFE548B-FC89-743A-AB47-2CDF078866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6180379"/>
              </p:ext>
            </p:extLst>
          </p:nvPr>
        </p:nvGraphicFramePr>
        <p:xfrm>
          <a:off x="635267" y="569957"/>
          <a:ext cx="7873466" cy="5718086"/>
        </p:xfrm>
        <a:graphic>
          <a:graphicData uri="http://schemas.openxmlformats.org/drawingml/2006/table">
            <a:tbl>
              <a:tblPr/>
              <a:tblGrid>
                <a:gridCol w="2056832">
                  <a:extLst>
                    <a:ext uri="{9D8B030D-6E8A-4147-A177-3AD203B41FA5}">
                      <a16:colId xmlns:a16="http://schemas.microsoft.com/office/drawing/2014/main" val="437735567"/>
                    </a:ext>
                  </a:extLst>
                </a:gridCol>
                <a:gridCol w="563970">
                  <a:extLst>
                    <a:ext uri="{9D8B030D-6E8A-4147-A177-3AD203B41FA5}">
                      <a16:colId xmlns:a16="http://schemas.microsoft.com/office/drawing/2014/main" val="42125545"/>
                    </a:ext>
                  </a:extLst>
                </a:gridCol>
                <a:gridCol w="472740">
                  <a:extLst>
                    <a:ext uri="{9D8B030D-6E8A-4147-A177-3AD203B41FA5}">
                      <a16:colId xmlns:a16="http://schemas.microsoft.com/office/drawing/2014/main" val="3415676521"/>
                    </a:ext>
                  </a:extLst>
                </a:gridCol>
                <a:gridCol w="422978">
                  <a:extLst>
                    <a:ext uri="{9D8B030D-6E8A-4147-A177-3AD203B41FA5}">
                      <a16:colId xmlns:a16="http://schemas.microsoft.com/office/drawing/2014/main" val="2316696007"/>
                    </a:ext>
                  </a:extLst>
                </a:gridCol>
                <a:gridCol w="414684">
                  <a:extLst>
                    <a:ext uri="{9D8B030D-6E8A-4147-A177-3AD203B41FA5}">
                      <a16:colId xmlns:a16="http://schemas.microsoft.com/office/drawing/2014/main" val="2897800154"/>
                    </a:ext>
                  </a:extLst>
                </a:gridCol>
                <a:gridCol w="88466">
                  <a:extLst>
                    <a:ext uri="{9D8B030D-6E8A-4147-A177-3AD203B41FA5}">
                      <a16:colId xmlns:a16="http://schemas.microsoft.com/office/drawing/2014/main" val="2123905735"/>
                    </a:ext>
                  </a:extLst>
                </a:gridCol>
                <a:gridCol w="563970">
                  <a:extLst>
                    <a:ext uri="{9D8B030D-6E8A-4147-A177-3AD203B41FA5}">
                      <a16:colId xmlns:a16="http://schemas.microsoft.com/office/drawing/2014/main" val="519196866"/>
                    </a:ext>
                  </a:extLst>
                </a:gridCol>
                <a:gridCol w="481033">
                  <a:extLst>
                    <a:ext uri="{9D8B030D-6E8A-4147-A177-3AD203B41FA5}">
                      <a16:colId xmlns:a16="http://schemas.microsoft.com/office/drawing/2014/main" val="2283559232"/>
                    </a:ext>
                  </a:extLst>
                </a:gridCol>
                <a:gridCol w="414684">
                  <a:extLst>
                    <a:ext uri="{9D8B030D-6E8A-4147-A177-3AD203B41FA5}">
                      <a16:colId xmlns:a16="http://schemas.microsoft.com/office/drawing/2014/main" val="836386829"/>
                    </a:ext>
                  </a:extLst>
                </a:gridCol>
                <a:gridCol w="414684">
                  <a:extLst>
                    <a:ext uri="{9D8B030D-6E8A-4147-A177-3AD203B41FA5}">
                      <a16:colId xmlns:a16="http://schemas.microsoft.com/office/drawing/2014/main" val="3172330289"/>
                    </a:ext>
                  </a:extLst>
                </a:gridCol>
                <a:gridCol w="88466">
                  <a:extLst>
                    <a:ext uri="{9D8B030D-6E8A-4147-A177-3AD203B41FA5}">
                      <a16:colId xmlns:a16="http://schemas.microsoft.com/office/drawing/2014/main" val="4239408831"/>
                    </a:ext>
                  </a:extLst>
                </a:gridCol>
                <a:gridCol w="563970">
                  <a:extLst>
                    <a:ext uri="{9D8B030D-6E8A-4147-A177-3AD203B41FA5}">
                      <a16:colId xmlns:a16="http://schemas.microsoft.com/office/drawing/2014/main" val="231882146"/>
                    </a:ext>
                  </a:extLst>
                </a:gridCol>
                <a:gridCol w="481033">
                  <a:extLst>
                    <a:ext uri="{9D8B030D-6E8A-4147-A177-3AD203B41FA5}">
                      <a16:colId xmlns:a16="http://schemas.microsoft.com/office/drawing/2014/main" val="2534464756"/>
                    </a:ext>
                  </a:extLst>
                </a:gridCol>
                <a:gridCol w="422978">
                  <a:extLst>
                    <a:ext uri="{9D8B030D-6E8A-4147-A177-3AD203B41FA5}">
                      <a16:colId xmlns:a16="http://schemas.microsoft.com/office/drawing/2014/main" val="1864000750"/>
                    </a:ext>
                  </a:extLst>
                </a:gridCol>
                <a:gridCol w="422978">
                  <a:extLst>
                    <a:ext uri="{9D8B030D-6E8A-4147-A177-3AD203B41FA5}">
                      <a16:colId xmlns:a16="http://schemas.microsoft.com/office/drawing/2014/main" val="1720481234"/>
                    </a:ext>
                  </a:extLst>
                </a:gridCol>
              </a:tblGrid>
              <a:tr h="396982">
                <a:tc>
                  <a:txBody>
                    <a:bodyPr/>
                    <a:lstStyle/>
                    <a:p>
                      <a:pPr algn="l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University Hospital</a:t>
                      </a:r>
                      <a:b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N=84</a:t>
                      </a:r>
                    </a:p>
                  </a:txBody>
                  <a:tcPr marL="119572" marR="119572" marT="59786" marB="59786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271" marR="8271" marT="8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 City Hospital</a:t>
                      </a:r>
                      <a:b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N=97</a:t>
                      </a:r>
                    </a:p>
                  </a:txBody>
                  <a:tcPr marL="119572" marR="119572" marT="59786" marB="59786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ja-JP" alt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271" marR="8271" marT="8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 General Hospital</a:t>
                      </a:r>
                      <a:b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N=161</a:t>
                      </a:r>
                    </a:p>
                  </a:txBody>
                  <a:tcPr marL="119572" marR="119572" marT="59786" marB="59786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2149947"/>
                  </a:ext>
                </a:extLst>
              </a:tr>
              <a:tr h="23818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DIagnosis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(%)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male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female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(%)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male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female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(%)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male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female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2232030"/>
                  </a:ext>
                </a:extLst>
              </a:tr>
              <a:tr h="17367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Somatic diseases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271" marR="8271" marT="827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271" marR="8271" marT="827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271" marR="8271" marT="827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271" marR="8271" marT="827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271" marR="8271" marT="827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271" marR="8271" marT="827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271" marR="8271" marT="827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271" marR="8271" marT="827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271" marR="8271" marT="827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271" marR="8271" marT="827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271" marR="8271" marT="827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271" marR="8271" marT="827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271" marR="8271" marT="827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271" marR="8271" marT="827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4194435"/>
                  </a:ext>
                </a:extLst>
              </a:tr>
              <a:tr h="198491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Organic diseases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39</a:t>
                      </a:r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*</a:t>
                      </a:r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  <a:endParaRPr lang="ja-JP" altLang="en-US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46.4%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77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79.4%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134*</a:t>
                      </a:r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+</a:t>
                      </a:r>
                      <a:endParaRPr lang="ja-JP" altLang="en-US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83.2%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0356875"/>
                  </a:ext>
                </a:extLst>
              </a:tr>
              <a:tr h="17367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infectious enerocolitis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7.1%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4.1%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25*+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15.5%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1238011"/>
                  </a:ext>
                </a:extLst>
              </a:tr>
              <a:tr h="17367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Iron deficiency anemia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6.0%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0.0%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0.6%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5568312"/>
                  </a:ext>
                </a:extLst>
              </a:tr>
              <a:tr h="17367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upper respiratory infections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4*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4.8%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24.7%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71" marR="8271" marT="827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53*+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32.9%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9305436"/>
                  </a:ext>
                </a:extLst>
              </a:tr>
              <a:tr h="17367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athma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0.0%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3.1%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2.5%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948524"/>
                  </a:ext>
                </a:extLst>
              </a:tr>
              <a:tr h="17367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thyroid diseases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1.2%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4.1%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0.0%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8147092"/>
                  </a:ext>
                </a:extLst>
              </a:tr>
              <a:tr h="17367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acute cystitis/pyelonephritis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3.6%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6.2%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2.5%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8022904"/>
                  </a:ext>
                </a:extLst>
              </a:tr>
              <a:tr h="17367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Infectious monoarthritis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3.6%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2.1%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0.6%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310332"/>
                  </a:ext>
                </a:extLst>
              </a:tr>
              <a:tr h="17367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traumatic injury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0.0%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13.4%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0.0%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718680"/>
                  </a:ext>
                </a:extLst>
              </a:tr>
              <a:tr h="17367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dermatologic problems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2.4%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6.2%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5.0%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2024806"/>
                  </a:ext>
                </a:extLst>
              </a:tr>
              <a:tr h="17367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others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17.9%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15.5%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38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23.6%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7618889"/>
                  </a:ext>
                </a:extLst>
              </a:tr>
              <a:tr h="167701">
                <a:tc>
                  <a:txBody>
                    <a:bodyPr/>
                    <a:lstStyle/>
                    <a:p>
                      <a:pPr algn="l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271" marR="8271" marT="827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271" marR="8271" marT="827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271" marR="8271" marT="827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271" marR="8271" marT="827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271" marR="8271" marT="827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271" marR="8271" marT="827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271" marR="8271" marT="827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271" marR="8271" marT="827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271" marR="8271" marT="827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271" marR="8271" marT="827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271" marR="8271" marT="827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271" marR="8271" marT="827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271" marR="8271" marT="827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271" marR="8271" marT="827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2520221"/>
                  </a:ext>
                </a:extLst>
              </a:tr>
              <a:tr h="173679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Functional diesases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22.6%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15.5%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14.9%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9283817"/>
                  </a:ext>
                </a:extLst>
              </a:tr>
              <a:tr h="17367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OD/NMD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9.5%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1.0%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4.3%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5356106"/>
                  </a:ext>
                </a:extLst>
              </a:tr>
              <a:tr h="17367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Migraine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3.6%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0.0%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2.5%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4138605"/>
                  </a:ext>
                </a:extLst>
              </a:tr>
              <a:tr h="17367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Tension type headache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0.0%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2.1%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1.2%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2322776"/>
                  </a:ext>
                </a:extLst>
              </a:tr>
              <a:tr h="17367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Irritable bowel syndrome/FD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3.6%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9.3%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4.3%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0492968"/>
                  </a:ext>
                </a:extLst>
              </a:tr>
              <a:tr h="17367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others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6.0%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3.1%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2.5%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7747822"/>
                  </a:ext>
                </a:extLst>
              </a:tr>
              <a:tr h="173679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1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8453801"/>
                  </a:ext>
                </a:extLst>
              </a:tr>
              <a:tr h="17367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Psychiatric diseases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26*</a:t>
                      </a:r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+</a:t>
                      </a:r>
                      <a:endParaRPr lang="ja-JP" altLang="en-US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31.0%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ja-JP" alt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271" marR="8271" marT="827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5.2%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*</a:t>
                      </a:r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  <a:endParaRPr lang="ja-JP" altLang="en-US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1.9%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5900836"/>
                  </a:ext>
                </a:extLst>
              </a:tr>
              <a:tr h="17367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Adjustment disorder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13.1%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1.0%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0.6%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4675410"/>
                  </a:ext>
                </a:extLst>
              </a:tr>
              <a:tr h="17367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Anxiety disorder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3.6%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1.0%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0.0%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0709538"/>
                  </a:ext>
                </a:extLst>
              </a:tr>
              <a:tr h="17367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Eating disorder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6.0%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2.1%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0.0%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8551433"/>
                  </a:ext>
                </a:extLst>
              </a:tr>
              <a:tr h="17367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Obsessive-Compulsive disorder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1.2%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0.0%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0.0%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3550837"/>
                  </a:ext>
                </a:extLst>
              </a:tr>
              <a:tr h="17367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Mood disorder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1.2%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0.0%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0.0%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4925915"/>
                  </a:ext>
                </a:extLst>
              </a:tr>
              <a:tr h="17367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Somatic symptome disorder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2.4%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0.0%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0.0%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100516"/>
                  </a:ext>
                </a:extLst>
              </a:tr>
              <a:tr h="17367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Others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3.6%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1.0%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1.2%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 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7566431"/>
                  </a:ext>
                </a:extLst>
              </a:tr>
              <a:tr h="173679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271" marR="8271" marT="827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271" marR="8271" marT="827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271" marR="8271" marT="827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271" marR="8271" marT="827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271" marR="8271" marT="827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271" marR="8271" marT="827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271" marR="8271" marT="827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271" marR="8271" marT="827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271" marR="8271" marT="827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271" marR="8271" marT="827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271" marR="8271" marT="827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271" marR="8271" marT="827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271" marR="8271" marT="827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271" marR="8271" marT="827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8271" marR="8271" marT="827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99152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8598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</TotalTime>
  <Words>574</Words>
  <Application>Microsoft Office PowerPoint</Application>
  <PresentationFormat>画面に合わせる (4:3)</PresentationFormat>
  <Paragraphs>414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北 啓一朗</dc:creator>
  <cp:lastModifiedBy>北 啓一朗</cp:lastModifiedBy>
  <cp:revision>1</cp:revision>
  <dcterms:created xsi:type="dcterms:W3CDTF">2022-05-12T06:15:38Z</dcterms:created>
  <dcterms:modified xsi:type="dcterms:W3CDTF">2022-05-12T06:25:18Z</dcterms:modified>
</cp:coreProperties>
</file>