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3" autoAdjust="0"/>
    <p:restoredTop sz="94660"/>
  </p:normalViewPr>
  <p:slideViewPr>
    <p:cSldViewPr snapToGrid="0">
      <p:cViewPr varScale="1">
        <p:scale>
          <a:sx n="92" d="100"/>
          <a:sy n="92" d="100"/>
        </p:scale>
        <p:origin x="3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65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0512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5244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754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79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872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734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458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144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42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63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AE0B3-C831-4044-A593-8E63A9832A6B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61F78-8672-48F7-BCD7-2689E46D7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762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0A2FDE82-B9E0-AFFB-FE79-ED51A3EB14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924201"/>
              </p:ext>
            </p:extLst>
          </p:nvPr>
        </p:nvGraphicFramePr>
        <p:xfrm>
          <a:off x="1150055" y="470546"/>
          <a:ext cx="6684689" cy="5916908"/>
        </p:xfrm>
        <a:graphic>
          <a:graphicData uri="http://schemas.openxmlformats.org/drawingml/2006/table">
            <a:tbl>
              <a:tblPr/>
              <a:tblGrid>
                <a:gridCol w="2145560">
                  <a:extLst>
                    <a:ext uri="{9D8B030D-6E8A-4147-A177-3AD203B41FA5}">
                      <a16:colId xmlns:a16="http://schemas.microsoft.com/office/drawing/2014/main" val="580182140"/>
                    </a:ext>
                  </a:extLst>
                </a:gridCol>
                <a:gridCol w="761328">
                  <a:extLst>
                    <a:ext uri="{9D8B030D-6E8A-4147-A177-3AD203B41FA5}">
                      <a16:colId xmlns:a16="http://schemas.microsoft.com/office/drawing/2014/main" val="2633366439"/>
                    </a:ext>
                  </a:extLst>
                </a:gridCol>
                <a:gridCol w="640207">
                  <a:extLst>
                    <a:ext uri="{9D8B030D-6E8A-4147-A177-3AD203B41FA5}">
                      <a16:colId xmlns:a16="http://schemas.microsoft.com/office/drawing/2014/main" val="844750986"/>
                    </a:ext>
                  </a:extLst>
                </a:gridCol>
                <a:gridCol w="92283">
                  <a:extLst>
                    <a:ext uri="{9D8B030D-6E8A-4147-A177-3AD203B41FA5}">
                      <a16:colId xmlns:a16="http://schemas.microsoft.com/office/drawing/2014/main" val="867590688"/>
                    </a:ext>
                  </a:extLst>
                </a:gridCol>
                <a:gridCol w="819004">
                  <a:extLst>
                    <a:ext uri="{9D8B030D-6E8A-4147-A177-3AD203B41FA5}">
                      <a16:colId xmlns:a16="http://schemas.microsoft.com/office/drawing/2014/main" val="3209396740"/>
                    </a:ext>
                  </a:extLst>
                </a:gridCol>
                <a:gridCol w="640207">
                  <a:extLst>
                    <a:ext uri="{9D8B030D-6E8A-4147-A177-3AD203B41FA5}">
                      <a16:colId xmlns:a16="http://schemas.microsoft.com/office/drawing/2014/main" val="793338947"/>
                    </a:ext>
                  </a:extLst>
                </a:gridCol>
                <a:gridCol w="92283">
                  <a:extLst>
                    <a:ext uri="{9D8B030D-6E8A-4147-A177-3AD203B41FA5}">
                      <a16:colId xmlns:a16="http://schemas.microsoft.com/office/drawing/2014/main" val="1255652887"/>
                    </a:ext>
                  </a:extLst>
                </a:gridCol>
                <a:gridCol w="853610">
                  <a:extLst>
                    <a:ext uri="{9D8B030D-6E8A-4147-A177-3AD203B41FA5}">
                      <a16:colId xmlns:a16="http://schemas.microsoft.com/office/drawing/2014/main" val="1316106049"/>
                    </a:ext>
                  </a:extLst>
                </a:gridCol>
                <a:gridCol w="640207">
                  <a:extLst>
                    <a:ext uri="{9D8B030D-6E8A-4147-A177-3AD203B41FA5}">
                      <a16:colId xmlns:a16="http://schemas.microsoft.com/office/drawing/2014/main" val="2925854004"/>
                    </a:ext>
                  </a:extLst>
                </a:gridCol>
              </a:tblGrid>
              <a:tr h="35379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Hospital</a:t>
                      </a:r>
                      <a:b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N=84</a:t>
                      </a:r>
                    </a:p>
                  </a:txBody>
                  <a:tcPr marL="123416" marR="123416" marT="61708" marB="6170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 City Hospital</a:t>
                      </a:r>
                      <a:b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N=97</a:t>
                      </a:r>
                    </a:p>
                  </a:txBody>
                  <a:tcPr marL="123416" marR="123416" marT="61708" marB="6170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 General Hospital</a:t>
                      </a:r>
                      <a:b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N=161</a:t>
                      </a:r>
                    </a:p>
                  </a:txBody>
                  <a:tcPr marL="123416" marR="123416" marT="61708" marB="6170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895851"/>
                  </a:ext>
                </a:extLst>
              </a:tr>
              <a:tr h="2312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sex, female 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n, %)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59*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70.20%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51.50%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52.80%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6635221"/>
                  </a:ext>
                </a:extLst>
              </a:tr>
              <a:tr h="2140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 (y), mean±SD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16.9±1.5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16.2±1.6**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16.9±1.4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154179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 group (y), (n) [%]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3481921"/>
                  </a:ext>
                </a:extLst>
              </a:tr>
              <a:tr h="16395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395372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10.3%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238938"/>
                  </a:ext>
                </a:extLst>
              </a:tr>
              <a:tr h="2070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10.7%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10.3%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9.3%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354072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22.4%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170767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17.9%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481174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10.3%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20.5%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64727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17.9%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9.3%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13.7%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156107"/>
                  </a:ext>
                </a:extLst>
              </a:tr>
              <a:tr h="172583">
                <a:tc>
                  <a:txBody>
                    <a:bodyPr/>
                    <a:lstStyle/>
                    <a:p>
                      <a:pPr algn="l" fontAlgn="b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6025136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Referral (n, %)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61.9%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7.5%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505501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endParaRPr lang="ja-JP" altLang="en-US" sz="9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932245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Chief Complaints</a:t>
                      </a:r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</a:t>
                      </a:r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n, %)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15379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Abdominal Pain/discomfort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26.8%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40.4%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842810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Headache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13.1%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13.4%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446306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Fever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15.5%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22.7%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657074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Dizziness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8.3%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29421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Fatigue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9.5%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894299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Sleep disturbance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9.5%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190703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Cough/Dyspnea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5***-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26.1%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836892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Palpitation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8.3%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4.3%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1945864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Arthralgia/myalgia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14***+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14.4%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17076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Urinary symptoms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855340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Tremor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2175429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Dermatologic problems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417607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Unable to attend school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8.3%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494607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traumatic accident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12.4%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13785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Others 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22.6%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629" marR="8629" marT="8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8.2%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3.7%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2556356"/>
                  </a:ext>
                </a:extLst>
              </a:tr>
              <a:tr h="1812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629" marR="8629" marT="8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049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6834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392</Words>
  <Application>Microsoft Office PowerPoint</Application>
  <PresentationFormat>画面に合わせる (4:3)</PresentationFormat>
  <Paragraphs>241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北 啓一朗</dc:creator>
  <cp:lastModifiedBy>北 啓一朗</cp:lastModifiedBy>
  <cp:revision>1</cp:revision>
  <dcterms:created xsi:type="dcterms:W3CDTF">2022-05-12T05:44:18Z</dcterms:created>
  <dcterms:modified xsi:type="dcterms:W3CDTF">2022-05-12T06:15:21Z</dcterms:modified>
</cp:coreProperties>
</file>