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 ContentType="image/tiff"/>
  <Default Extension="vml" ContentType="application/vnd.openxmlformats-officedocument.vmlDrawin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314" r:id="rId5"/>
    <p:sldId id="331" r:id="rId6"/>
    <p:sldId id="315" r:id="rId7"/>
    <p:sldId id="332" r:id="rId8"/>
    <p:sldId id="258" r:id="rId9"/>
    <p:sldId id="326" r:id="rId10"/>
    <p:sldId id="330" r:id="rId11"/>
    <p:sldId id="266" r:id="rId12"/>
    <p:sldId id="317" r:id="rId13"/>
    <p:sldId id="333" r:id="rId14"/>
    <p:sldId id="33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77" autoAdjust="0"/>
    <p:restoredTop sz="94384" autoAdjust="0"/>
  </p:normalViewPr>
  <p:slideViewPr>
    <p:cSldViewPr snapToGrid="0">
      <p:cViewPr varScale="1">
        <p:scale>
          <a:sx n="70" d="100"/>
          <a:sy n="70" d="100"/>
        </p:scale>
        <p:origin x="1134" y="72"/>
      </p:cViewPr>
      <p:guideLst/>
    </p:cSldViewPr>
  </p:slideViewPr>
  <p:notesTextViewPr>
    <p:cViewPr>
      <p:scale>
        <a:sx n="1" d="1"/>
        <a:sy n="1" d="1"/>
      </p:scale>
      <p:origin x="0" y="0"/>
    </p:cViewPr>
  </p:notesTextViewPr>
  <p:sorterViewPr>
    <p:cViewPr varScale="1">
      <p:scale>
        <a:sx n="1" d="1"/>
        <a:sy n="1" d="1"/>
      </p:scale>
      <p:origin x="0" y="-180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image" Target="../media/image27.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9E13A1-6166-4AB5-949E-5822F79C94AE}" type="datetimeFigureOut">
              <a:rPr lang="en-IE" smtClean="0"/>
              <a:t>10/07/2022</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B2B99D-B5E3-4272-9235-F48A73223B2B}" type="slidenum">
              <a:rPr lang="en-IE" smtClean="0"/>
              <a:t>‹#›</a:t>
            </a:fld>
            <a:endParaRPr lang="en-IE"/>
          </a:p>
        </p:txBody>
      </p:sp>
    </p:spTree>
    <p:extLst>
      <p:ext uri="{BB962C8B-B14F-4D97-AF65-F5344CB8AC3E}">
        <p14:creationId xmlns:p14="http://schemas.microsoft.com/office/powerpoint/2010/main" val="2859975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6A3052BA-E83B-4C38-9973-9CBCB6978A6C}" type="slidenum">
              <a:rPr lang="en-IE" smtClean="0"/>
              <a:pPr/>
              <a:t>11</a:t>
            </a:fld>
            <a:endParaRPr lang="en-IE"/>
          </a:p>
        </p:txBody>
      </p:sp>
    </p:spTree>
    <p:extLst>
      <p:ext uri="{BB962C8B-B14F-4D97-AF65-F5344CB8AC3E}">
        <p14:creationId xmlns:p14="http://schemas.microsoft.com/office/powerpoint/2010/main" val="3311025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17E852E5-BF4B-422B-AF97-C3D71A02E4BD}" type="datetimeFigureOut">
              <a:rPr lang="en-IE" smtClean="0"/>
              <a:t>10/07/2022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5576E79-982A-45E2-B1EF-C5747E049B42}" type="slidenum">
              <a:rPr lang="en-IE" smtClean="0"/>
              <a:t>‹#›</a:t>
            </a:fld>
            <a:endParaRPr lang="en-IE"/>
          </a:p>
        </p:txBody>
      </p:sp>
    </p:spTree>
    <p:extLst>
      <p:ext uri="{BB962C8B-B14F-4D97-AF65-F5344CB8AC3E}">
        <p14:creationId xmlns:p14="http://schemas.microsoft.com/office/powerpoint/2010/main" val="3444572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7E852E5-BF4B-422B-AF97-C3D71A02E4BD}" type="datetimeFigureOut">
              <a:rPr lang="en-IE" smtClean="0"/>
              <a:t>10/07/2022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5576E79-982A-45E2-B1EF-C5747E049B42}" type="slidenum">
              <a:rPr lang="en-IE" smtClean="0"/>
              <a:t>‹#›</a:t>
            </a:fld>
            <a:endParaRPr lang="en-IE"/>
          </a:p>
        </p:txBody>
      </p:sp>
    </p:spTree>
    <p:extLst>
      <p:ext uri="{BB962C8B-B14F-4D97-AF65-F5344CB8AC3E}">
        <p14:creationId xmlns:p14="http://schemas.microsoft.com/office/powerpoint/2010/main" val="2674675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2"/>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7"/>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E852E5-BF4B-422B-AF97-C3D71A02E4BD}" type="datetimeFigureOut">
              <a:rPr lang="en-IE" smtClean="0"/>
              <a:t>10/07/2022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5576E79-982A-45E2-B1EF-C5747E049B42}" type="slidenum">
              <a:rPr lang="en-IE" smtClean="0"/>
              <a:t>‹#›</a:t>
            </a:fld>
            <a:endParaRPr lang="en-IE"/>
          </a:p>
        </p:txBody>
      </p:sp>
    </p:spTree>
    <p:extLst>
      <p:ext uri="{BB962C8B-B14F-4D97-AF65-F5344CB8AC3E}">
        <p14:creationId xmlns:p14="http://schemas.microsoft.com/office/powerpoint/2010/main" val="2570936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1"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1"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17E852E5-BF4B-422B-AF97-C3D71A02E4BD}" type="datetimeFigureOut">
              <a:rPr lang="en-IE" smtClean="0"/>
              <a:t>10/07/2022</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C5576E79-982A-45E2-B1EF-C5747E049B42}" type="slidenum">
              <a:rPr lang="en-IE" smtClean="0"/>
              <a:t>‹#›</a:t>
            </a:fld>
            <a:endParaRPr lang="en-IE"/>
          </a:p>
        </p:txBody>
      </p:sp>
    </p:spTree>
    <p:extLst>
      <p:ext uri="{BB962C8B-B14F-4D97-AF65-F5344CB8AC3E}">
        <p14:creationId xmlns:p14="http://schemas.microsoft.com/office/powerpoint/2010/main" val="1097695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90" y="365129"/>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17E852E5-BF4B-422B-AF97-C3D71A02E4BD}" type="datetimeFigureOut">
              <a:rPr lang="en-IE" smtClean="0"/>
              <a:t>10/07/2022</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C5576E79-982A-45E2-B1EF-C5747E049B42}" type="slidenum">
              <a:rPr lang="en-IE" smtClean="0"/>
              <a:t>‹#›</a:t>
            </a:fld>
            <a:endParaRPr lang="en-IE"/>
          </a:p>
        </p:txBody>
      </p:sp>
    </p:spTree>
    <p:extLst>
      <p:ext uri="{BB962C8B-B14F-4D97-AF65-F5344CB8AC3E}">
        <p14:creationId xmlns:p14="http://schemas.microsoft.com/office/powerpoint/2010/main" val="3960075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17E852E5-BF4B-422B-AF97-C3D71A02E4BD}" type="datetimeFigureOut">
              <a:rPr lang="en-IE" smtClean="0"/>
              <a:t>10/07/2022</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C5576E79-982A-45E2-B1EF-C5747E049B42}" type="slidenum">
              <a:rPr lang="en-IE" smtClean="0"/>
              <a:t>‹#›</a:t>
            </a:fld>
            <a:endParaRPr lang="en-IE"/>
          </a:p>
        </p:txBody>
      </p:sp>
    </p:spTree>
    <p:extLst>
      <p:ext uri="{BB962C8B-B14F-4D97-AF65-F5344CB8AC3E}">
        <p14:creationId xmlns:p14="http://schemas.microsoft.com/office/powerpoint/2010/main" val="2272818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E852E5-BF4B-422B-AF97-C3D71A02E4BD}" type="datetimeFigureOut">
              <a:rPr lang="en-IE" smtClean="0"/>
              <a:t>10/07/2022</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C5576E79-982A-45E2-B1EF-C5747E049B42}" type="slidenum">
              <a:rPr lang="en-IE" smtClean="0"/>
              <a:t>‹#›</a:t>
            </a:fld>
            <a:endParaRPr lang="en-IE"/>
          </a:p>
        </p:txBody>
      </p:sp>
    </p:spTree>
    <p:extLst>
      <p:ext uri="{BB962C8B-B14F-4D97-AF65-F5344CB8AC3E}">
        <p14:creationId xmlns:p14="http://schemas.microsoft.com/office/powerpoint/2010/main" val="456325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8"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9" y="987429"/>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90"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E852E5-BF4B-422B-AF97-C3D71A02E4BD}" type="datetimeFigureOut">
              <a:rPr lang="en-IE" smtClean="0"/>
              <a:t>10/07/2022</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C5576E79-982A-45E2-B1EF-C5747E049B42}" type="slidenum">
              <a:rPr lang="en-IE" smtClean="0"/>
              <a:t>‹#›</a:t>
            </a:fld>
            <a:endParaRPr lang="en-IE"/>
          </a:p>
        </p:txBody>
      </p:sp>
    </p:spTree>
    <p:extLst>
      <p:ext uri="{BB962C8B-B14F-4D97-AF65-F5344CB8AC3E}">
        <p14:creationId xmlns:p14="http://schemas.microsoft.com/office/powerpoint/2010/main" val="3681188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8"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9" y="987429"/>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90"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E852E5-BF4B-422B-AF97-C3D71A02E4BD}" type="datetimeFigureOut">
              <a:rPr lang="en-IE" smtClean="0"/>
              <a:t>10/07/2022</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C5576E79-982A-45E2-B1EF-C5747E049B42}" type="slidenum">
              <a:rPr lang="en-IE" smtClean="0"/>
              <a:t>‹#›</a:t>
            </a:fld>
            <a:endParaRPr lang="en-IE"/>
          </a:p>
        </p:txBody>
      </p:sp>
    </p:spTree>
    <p:extLst>
      <p:ext uri="{BB962C8B-B14F-4D97-AF65-F5344CB8AC3E}">
        <p14:creationId xmlns:p14="http://schemas.microsoft.com/office/powerpoint/2010/main" val="2721818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7E852E5-BF4B-422B-AF97-C3D71A02E4BD}" type="datetimeFigureOut">
              <a:rPr lang="en-IE" smtClean="0"/>
              <a:t>10/07/2022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5576E79-982A-45E2-B1EF-C5747E049B42}" type="slidenum">
              <a:rPr lang="en-IE" smtClean="0"/>
              <a:t>‹#›</a:t>
            </a:fld>
            <a:endParaRPr lang="en-IE"/>
          </a:p>
        </p:txBody>
      </p:sp>
    </p:spTree>
    <p:extLst>
      <p:ext uri="{BB962C8B-B14F-4D97-AF65-F5344CB8AC3E}">
        <p14:creationId xmlns:p14="http://schemas.microsoft.com/office/powerpoint/2010/main" val="964513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17E852E5-BF4B-422B-AF97-C3D71A02E4BD}" type="datetimeFigureOut">
              <a:rPr lang="en-IE" smtClean="0"/>
              <a:t>10/07/2022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5576E79-982A-45E2-B1EF-C5747E049B42}" type="slidenum">
              <a:rPr lang="en-IE" smtClean="0"/>
              <a:t>‹#›</a:t>
            </a:fld>
            <a:endParaRPr lang="en-IE"/>
          </a:p>
        </p:txBody>
      </p:sp>
    </p:spTree>
    <p:extLst>
      <p:ext uri="{BB962C8B-B14F-4D97-AF65-F5344CB8AC3E}">
        <p14:creationId xmlns:p14="http://schemas.microsoft.com/office/powerpoint/2010/main" val="2717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1"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E852E5-BF4B-422B-AF97-C3D71A02E4BD}" type="datetimeFigureOut">
              <a:rPr lang="en-IE" smtClean="0"/>
              <a:t>10/07/2022</a:t>
            </a:fld>
            <a:endParaRPr lang="en-IE"/>
          </a:p>
        </p:txBody>
      </p:sp>
      <p:sp>
        <p:nvSpPr>
          <p:cNvPr id="5" name="Footer Placeholder 4"/>
          <p:cNvSpPr>
            <a:spLocks noGrp="1"/>
          </p:cNvSpPr>
          <p:nvPr>
            <p:ph type="ftr" sz="quarter" idx="3"/>
          </p:nvPr>
        </p:nvSpPr>
        <p:spPr>
          <a:xfrm>
            <a:off x="4038601"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1"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576E79-982A-45E2-B1EF-C5747E049B42}" type="slidenum">
              <a:rPr lang="en-IE" smtClean="0"/>
              <a:t>‹#›</a:t>
            </a:fld>
            <a:endParaRPr lang="en-IE"/>
          </a:p>
        </p:txBody>
      </p:sp>
    </p:spTree>
    <p:extLst>
      <p:ext uri="{BB962C8B-B14F-4D97-AF65-F5344CB8AC3E}">
        <p14:creationId xmlns:p14="http://schemas.microsoft.com/office/powerpoint/2010/main" val="2376739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7.png"/><Relationship Id="rId18" Type="http://schemas.microsoft.com/office/2007/relationships/hdphoto" Target="../media/hdphoto6.wdp"/><Relationship Id="rId3" Type="http://schemas.openxmlformats.org/officeDocument/2006/relationships/image" Target="../media/image10.png"/><Relationship Id="rId21" Type="http://schemas.openxmlformats.org/officeDocument/2006/relationships/image" Target="../media/image23.png"/><Relationship Id="rId7" Type="http://schemas.openxmlformats.org/officeDocument/2006/relationships/image" Target="../media/image13.png"/><Relationship Id="rId12" Type="http://schemas.microsoft.com/office/2007/relationships/hdphoto" Target="../media/hdphoto4.wdp"/><Relationship Id="rId17" Type="http://schemas.openxmlformats.org/officeDocument/2006/relationships/image" Target="../media/image20.png"/><Relationship Id="rId2" Type="http://schemas.openxmlformats.org/officeDocument/2006/relationships/image" Target="../media/image9.png"/><Relationship Id="rId16" Type="http://schemas.openxmlformats.org/officeDocument/2006/relationships/image" Target="../media/image19.png"/><Relationship Id="rId20" Type="http://schemas.openxmlformats.org/officeDocument/2006/relationships/image" Target="../media/image22.png"/><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16.png"/><Relationship Id="rId5" Type="http://schemas.openxmlformats.org/officeDocument/2006/relationships/image" Target="../media/image12.png"/><Relationship Id="rId15" Type="http://schemas.openxmlformats.org/officeDocument/2006/relationships/image" Target="../media/image18.png"/><Relationship Id="rId10" Type="http://schemas.openxmlformats.org/officeDocument/2006/relationships/image" Target="../media/image15.png"/><Relationship Id="rId19" Type="http://schemas.openxmlformats.org/officeDocument/2006/relationships/image" Target="../media/image21.png"/><Relationship Id="rId4" Type="http://schemas.openxmlformats.org/officeDocument/2006/relationships/image" Target="../media/image11.png"/><Relationship Id="rId9" Type="http://schemas.microsoft.com/office/2007/relationships/hdphoto" Target="../media/hdphoto3.wdp"/><Relationship Id="rId1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tif"/><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8.emf"/><Relationship Id="rId5" Type="http://schemas.openxmlformats.org/officeDocument/2006/relationships/oleObject" Target="../embeddings/oleObject2.bin"/><Relationship Id="rId4" Type="http://schemas.openxmlformats.org/officeDocument/2006/relationships/image" Target="../media/image27.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1.e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30.emf"/><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gif"/><Relationship Id="rId1" Type="http://schemas.openxmlformats.org/officeDocument/2006/relationships/slideLayout" Target="../slideLayouts/slideLayout7.xml"/><Relationship Id="rId4" Type="http://schemas.openxmlformats.org/officeDocument/2006/relationships/image" Target="../media/image35.gif"/></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917892" y="5527442"/>
            <a:ext cx="2455031" cy="369332"/>
          </a:xfrm>
          <a:prstGeom prst="rect">
            <a:avLst/>
          </a:prstGeom>
          <a:noFill/>
        </p:spPr>
        <p:txBody>
          <a:bodyPr wrap="none" rtlCol="0">
            <a:spAutoFit/>
          </a:bodyPr>
          <a:lstStyle/>
          <a:p>
            <a:r>
              <a:rPr lang="en-IE" b="1" dirty="0"/>
              <a:t>Supplementary Figure 1</a:t>
            </a:r>
          </a:p>
        </p:txBody>
      </p:sp>
      <p:grpSp>
        <p:nvGrpSpPr>
          <p:cNvPr id="3" name="Group 2"/>
          <p:cNvGrpSpPr/>
          <p:nvPr/>
        </p:nvGrpSpPr>
        <p:grpSpPr>
          <a:xfrm>
            <a:off x="0" y="43934"/>
            <a:ext cx="11822545" cy="5118655"/>
            <a:chOff x="0" y="43934"/>
            <a:chExt cx="11822545" cy="5118655"/>
          </a:xfrm>
        </p:grpSpPr>
        <p:sp>
          <p:nvSpPr>
            <p:cNvPr id="2"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E"/>
            </a:p>
          </p:txBody>
        </p:sp>
        <p:sp>
          <p:nvSpPr>
            <p:cNvPr id="4" name="Rectangle 3"/>
            <p:cNvSpPr/>
            <p:nvPr/>
          </p:nvSpPr>
          <p:spPr>
            <a:xfrm>
              <a:off x="468270" y="4008427"/>
              <a:ext cx="11354275" cy="1154162"/>
            </a:xfrm>
            <a:prstGeom prst="rect">
              <a:avLst/>
            </a:prstGeom>
          </p:spPr>
          <p:txBody>
            <a:bodyPr wrap="square">
              <a:spAutoFit/>
            </a:bodyPr>
            <a:lstStyle/>
            <a:p>
              <a:pPr algn="just">
                <a:lnSpc>
                  <a:spcPct val="115000"/>
                </a:lnSpc>
                <a:spcAft>
                  <a:spcPts val="800"/>
                </a:spcAft>
              </a:pPr>
              <a:r>
                <a:rPr lang="en-IE" sz="1200" b="1" dirty="0">
                  <a:latin typeface="Calibri" panose="020F0502020204030204" pitchFamily="34" charset="0"/>
                  <a:ea typeface="Calibri" panose="020F0502020204030204" pitchFamily="34" charset="0"/>
                  <a:cs typeface="Times New Roman" panose="02020603050405020304" pitchFamily="18" charset="0"/>
                </a:rPr>
                <a:t>SF 1: Expression of XBP1 in tumour and normal samples from different human cancers.</a:t>
              </a:r>
              <a:r>
                <a:rPr lang="en-IE" sz="1200" dirty="0">
                  <a:latin typeface="Calibri" panose="020F0502020204030204" pitchFamily="34" charset="0"/>
                  <a:ea typeface="Calibri" panose="020F0502020204030204" pitchFamily="34" charset="0"/>
                  <a:cs typeface="Times New Roman" panose="02020603050405020304" pitchFamily="18" charset="0"/>
                </a:rPr>
                <a:t> GEPIA (Gene Expression Profiling Interactive Analysis) tool was used to analyse the expression of XBP1 and displayed as box and whisker plot. Transformed log2 FC value used to present relative gene expression from RNA-seq data. Horizontal black line in whisker plot denotes median expression, the box represents the upper and lower quartiles, and the extended lines outside the box represent the highest and the lowest observations of the sample population.  BRCA: Breast Invasive Carcinoma, COAD: Colon adenocarcinoma, DLBC: Lymphoid Neoplasm Diffuse Large B-cell Lymphoma, GBM: Glioblastoma multiform, LAML: Acute Myeloid </a:t>
              </a:r>
              <a:r>
                <a:rPr lang="en-IE" sz="1200" dirty="0" err="1">
                  <a:latin typeface="Calibri" panose="020F0502020204030204" pitchFamily="34" charset="0"/>
                  <a:ea typeface="Calibri" panose="020F0502020204030204" pitchFamily="34" charset="0"/>
                  <a:cs typeface="Times New Roman" panose="02020603050405020304" pitchFamily="18" charset="0"/>
                </a:rPr>
                <a:t>Leukemia</a:t>
              </a:r>
              <a:r>
                <a:rPr lang="en-IE" sz="1200" dirty="0">
                  <a:latin typeface="Calibri" panose="020F0502020204030204" pitchFamily="34" charset="0"/>
                  <a:ea typeface="Calibri" panose="020F0502020204030204" pitchFamily="34" charset="0"/>
                  <a:cs typeface="Times New Roman" panose="02020603050405020304" pitchFamily="18" charset="0"/>
                </a:rPr>
                <a:t>, PAAD: Pancreatic adenocarcinoma.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270" y="413266"/>
              <a:ext cx="11195269" cy="3419764"/>
            </a:xfrm>
            <a:prstGeom prst="rect">
              <a:avLst/>
            </a:prstGeom>
          </p:spPr>
        </p:pic>
      </p:grpSp>
    </p:spTree>
    <p:extLst>
      <p:ext uri="{BB962C8B-B14F-4D97-AF65-F5344CB8AC3E}">
        <p14:creationId xmlns:p14="http://schemas.microsoft.com/office/powerpoint/2010/main" val="41897201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417654" y="6323309"/>
            <a:ext cx="2455031" cy="369332"/>
          </a:xfrm>
          <a:prstGeom prst="rect">
            <a:avLst/>
          </a:prstGeom>
          <a:noFill/>
        </p:spPr>
        <p:txBody>
          <a:bodyPr wrap="none" rtlCol="0">
            <a:spAutoFit/>
          </a:bodyPr>
          <a:lstStyle/>
          <a:p>
            <a:r>
              <a:rPr lang="en-IE" b="1" dirty="0"/>
              <a:t>Supplementary Figure 2</a:t>
            </a:r>
          </a:p>
        </p:txBody>
      </p:sp>
      <p:grpSp>
        <p:nvGrpSpPr>
          <p:cNvPr id="2" name="Group 1"/>
          <p:cNvGrpSpPr/>
          <p:nvPr/>
        </p:nvGrpSpPr>
        <p:grpSpPr>
          <a:xfrm>
            <a:off x="2880266" y="249381"/>
            <a:ext cx="5529808" cy="5949208"/>
            <a:chOff x="2880266" y="249381"/>
            <a:chExt cx="5529808" cy="5949208"/>
          </a:xfrm>
        </p:grpSpPr>
        <p:pic>
          <p:nvPicPr>
            <p:cNvPr id="24578" name="Picture 2" descr="http://bcgenex.ico.unicancer.fr/BC-GEM/R/R_out/2963406202709e485a66.19884537_PlotExpr_WhiskersBox_XBP1_tissu.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5104" y="249381"/>
              <a:ext cx="4582679" cy="45826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880266" y="4832061"/>
              <a:ext cx="5529808" cy="1366528"/>
            </a:xfrm>
            <a:prstGeom prst="rect">
              <a:avLst/>
            </a:prstGeom>
          </p:spPr>
          <p:txBody>
            <a:bodyPr wrap="square">
              <a:spAutoFit/>
            </a:bodyPr>
            <a:lstStyle/>
            <a:p>
              <a:pPr algn="just">
                <a:lnSpc>
                  <a:spcPct val="115000"/>
                </a:lnSpc>
                <a:spcAft>
                  <a:spcPts val="800"/>
                </a:spcAft>
              </a:pPr>
              <a:r>
                <a:rPr lang="en-IE" sz="1200" b="1" dirty="0">
                  <a:ea typeface="Calibri" panose="020F0502020204030204" pitchFamily="34" charset="0"/>
                  <a:cs typeface="Times New Roman" panose="02020603050405020304" pitchFamily="18" charset="0"/>
                </a:rPr>
                <a:t>SF2:</a:t>
              </a:r>
              <a:r>
                <a:rPr lang="en-IE" sz="1200" dirty="0">
                  <a:ea typeface="Calibri" panose="020F0502020204030204" pitchFamily="34" charset="0"/>
                  <a:cs typeface="Times New Roman" panose="02020603050405020304" pitchFamily="18" charset="0"/>
                </a:rPr>
                <a:t> </a:t>
              </a:r>
              <a:r>
                <a:rPr lang="en-IE" sz="1200" b="1" dirty="0"/>
                <a:t>Higher expression of XBP1 in breast tumour tissue</a:t>
              </a:r>
              <a:r>
                <a:rPr lang="en-IE" sz="1200" dirty="0"/>
                <a:t>. Box and whisker plot of XBP1 expression according to nature of the tissue (</a:t>
              </a:r>
              <a:r>
                <a:rPr lang="en-IE" sz="1200" dirty="0" err="1"/>
                <a:t>GTEx</a:t>
              </a:r>
              <a:r>
                <a:rPr lang="en-IE" sz="1200" dirty="0"/>
                <a:t> and TCGA data) </a:t>
              </a:r>
              <a:r>
                <a:rPr lang="en-IE" sz="1200" dirty="0">
                  <a:ea typeface="Calibri" panose="020F0502020204030204" pitchFamily="34" charset="0"/>
                  <a:cs typeface="Times New Roman" panose="02020603050405020304" pitchFamily="18" charset="0"/>
                </a:rPr>
                <a:t> from </a:t>
              </a:r>
              <a:r>
                <a:rPr lang="en-IE" sz="1200" dirty="0"/>
                <a:t>Breast Cancer Gene-Expression Miner v4.8</a:t>
              </a:r>
              <a:r>
                <a:rPr lang="en-IE" sz="1200" dirty="0">
                  <a:ea typeface="Calibri" panose="020F0502020204030204" pitchFamily="34" charset="0"/>
                  <a:cs typeface="Times New Roman" panose="02020603050405020304" pitchFamily="18" charset="0"/>
                </a:rPr>
                <a:t>.</a:t>
              </a:r>
              <a:r>
                <a:rPr lang="en-IE" sz="1200" b="1" dirty="0">
                  <a:ea typeface="Calibri" panose="020F0502020204030204" pitchFamily="34" charset="0"/>
                  <a:cs typeface="Times New Roman" panose="02020603050405020304" pitchFamily="18" charset="0"/>
                </a:rPr>
                <a:t> </a:t>
              </a:r>
              <a:r>
                <a:rPr lang="en-IE" sz="1200" dirty="0"/>
                <a:t>The whisker plot </a:t>
              </a:r>
              <a:r>
                <a:rPr lang="en-IE" sz="1200" dirty="0" smtClean="0"/>
                <a:t>dotted </a:t>
              </a:r>
              <a:r>
                <a:rPr lang="en-IE" sz="1200" dirty="0"/>
                <a:t>horizontal black line is the median, the box represents the upper and lower quartiles and the two lines (whiskers) outside the box extend to the highest and lowest observations of the sample population.</a:t>
              </a:r>
              <a:endParaRPr lang="en-IE" sz="1200" dirty="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8256653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958322" y="6476110"/>
            <a:ext cx="2455031" cy="369332"/>
          </a:xfrm>
          <a:prstGeom prst="rect">
            <a:avLst/>
          </a:prstGeom>
          <a:noFill/>
        </p:spPr>
        <p:txBody>
          <a:bodyPr wrap="none" rtlCol="0">
            <a:spAutoFit/>
          </a:bodyPr>
          <a:lstStyle/>
          <a:p>
            <a:r>
              <a:rPr lang="en-IE" b="1" dirty="0"/>
              <a:t>Supplementary Figure 3</a:t>
            </a:r>
          </a:p>
        </p:txBody>
      </p:sp>
      <p:grpSp>
        <p:nvGrpSpPr>
          <p:cNvPr id="2" name="Group 1"/>
          <p:cNvGrpSpPr/>
          <p:nvPr/>
        </p:nvGrpSpPr>
        <p:grpSpPr>
          <a:xfrm>
            <a:off x="-1" y="121778"/>
            <a:ext cx="12155058" cy="6286746"/>
            <a:chOff x="-1" y="121778"/>
            <a:chExt cx="12155058" cy="6286746"/>
          </a:xfrm>
        </p:grpSpPr>
        <p:sp>
          <p:nvSpPr>
            <p:cNvPr id="3" name="Rectangle 2"/>
            <p:cNvSpPr/>
            <p:nvPr/>
          </p:nvSpPr>
          <p:spPr>
            <a:xfrm>
              <a:off x="-1" y="5266801"/>
              <a:ext cx="11970327" cy="1141723"/>
            </a:xfrm>
            <a:prstGeom prst="rect">
              <a:avLst/>
            </a:prstGeom>
          </p:spPr>
          <p:txBody>
            <a:bodyPr wrap="square">
              <a:spAutoFit/>
            </a:bodyPr>
            <a:lstStyle/>
            <a:p>
              <a:pPr algn="just">
                <a:lnSpc>
                  <a:spcPct val="115000"/>
                </a:lnSpc>
                <a:spcAft>
                  <a:spcPts val="800"/>
                </a:spcAft>
              </a:pPr>
              <a:r>
                <a:rPr lang="en-IE" sz="1200" b="1" dirty="0">
                  <a:latin typeface="Calibri" panose="020F0502020204030204" pitchFamily="34" charset="0"/>
                  <a:ea typeface="Calibri" panose="020F0502020204030204" pitchFamily="34" charset="0"/>
                  <a:cs typeface="Times New Roman" panose="02020603050405020304" pitchFamily="18" charset="0"/>
                </a:rPr>
                <a:t>SF3:</a:t>
              </a:r>
              <a:r>
                <a:rPr lang="en-IE" sz="1200" dirty="0">
                  <a:latin typeface="Calibri" panose="020F0502020204030204" pitchFamily="34" charset="0"/>
                  <a:ea typeface="Calibri" panose="020F0502020204030204" pitchFamily="34" charset="0"/>
                  <a:cs typeface="Times New Roman" panose="02020603050405020304" pitchFamily="18" charset="0"/>
                </a:rPr>
                <a:t> </a:t>
              </a:r>
              <a:r>
                <a:rPr lang="en-IE" sz="1200" b="1" dirty="0">
                  <a:latin typeface="Calibri" panose="020F0502020204030204" pitchFamily="34" charset="0"/>
                  <a:ea typeface="Calibri" panose="020F0502020204030204" pitchFamily="34" charset="0"/>
                  <a:cs typeface="Times New Roman" panose="02020603050405020304" pitchFamily="18" charset="0"/>
                </a:rPr>
                <a:t>XBP1 expression in different molecular subtypes of breast cancer.</a:t>
              </a:r>
              <a:r>
                <a:rPr lang="en-IE" sz="1200" dirty="0">
                  <a:latin typeface="Calibri" panose="020F0502020204030204" pitchFamily="34" charset="0"/>
                  <a:ea typeface="Calibri" panose="020F0502020204030204" pitchFamily="34" charset="0"/>
                  <a:cs typeface="Times New Roman" panose="02020603050405020304" pitchFamily="18" charset="0"/>
                </a:rPr>
                <a:t> Box and whisker plot showing expression of XBP1 (</a:t>
              </a:r>
              <a:r>
                <a:rPr lang="en-IE" sz="1200" b="1" dirty="0">
                  <a:latin typeface="Calibri" panose="020F0502020204030204" pitchFamily="34" charset="0"/>
                  <a:ea typeface="Calibri" panose="020F0502020204030204" pitchFamily="34" charset="0"/>
                  <a:cs typeface="Times New Roman" panose="02020603050405020304" pitchFamily="18" charset="0"/>
                </a:rPr>
                <a:t>A</a:t>
              </a:r>
              <a:r>
                <a:rPr lang="en-IE" sz="1200" dirty="0">
                  <a:latin typeface="Calibri" panose="020F0502020204030204" pitchFamily="34" charset="0"/>
                  <a:ea typeface="Calibri" panose="020F0502020204030204" pitchFamily="34" charset="0"/>
                  <a:cs typeface="Times New Roman" panose="02020603050405020304" pitchFamily="18" charset="0"/>
                </a:rPr>
                <a:t>) </a:t>
              </a:r>
              <a:r>
                <a:rPr lang="en-IE" sz="1200" dirty="0" err="1">
                  <a:latin typeface="Calibri" panose="020F0502020204030204" pitchFamily="34" charset="0"/>
                  <a:ea typeface="Calibri" panose="020F0502020204030204" pitchFamily="34" charset="0"/>
                  <a:cs typeface="Times New Roman" panose="02020603050405020304" pitchFamily="18" charset="0"/>
                </a:rPr>
                <a:t>Sorlie’s</a:t>
              </a:r>
              <a:r>
                <a:rPr lang="en-IE" sz="1200" dirty="0">
                  <a:latin typeface="Calibri" panose="020F0502020204030204" pitchFamily="34" charset="0"/>
                  <a:ea typeface="Calibri" panose="020F0502020204030204" pitchFamily="34" charset="0"/>
                  <a:cs typeface="Times New Roman" panose="02020603050405020304" pitchFamily="18" charset="0"/>
                </a:rPr>
                <a:t> subtypes (all RNA-seq data) and (</a:t>
              </a:r>
              <a:r>
                <a:rPr lang="en-IE" sz="1200" b="1" dirty="0">
                  <a:latin typeface="Calibri" panose="020F0502020204030204" pitchFamily="34" charset="0"/>
                  <a:ea typeface="Calibri" panose="020F0502020204030204" pitchFamily="34" charset="0"/>
                  <a:cs typeface="Times New Roman" panose="02020603050405020304" pitchFamily="18" charset="0"/>
                </a:rPr>
                <a:t>B</a:t>
              </a:r>
              <a:r>
                <a:rPr lang="en-IE" sz="1200" dirty="0">
                  <a:latin typeface="Calibri" panose="020F0502020204030204" pitchFamily="34" charset="0"/>
                  <a:ea typeface="Calibri" panose="020F0502020204030204" pitchFamily="34" charset="0"/>
                  <a:cs typeface="Times New Roman" panose="02020603050405020304" pitchFamily="18" charset="0"/>
                </a:rPr>
                <a:t>) PAM50 subtypes (all RNA-seq data) using web-based algorithm at </a:t>
              </a:r>
              <a:r>
                <a:rPr lang="en-IE" sz="1200" dirty="0" err="1">
                  <a:latin typeface="Calibri" panose="020F0502020204030204" pitchFamily="34" charset="0"/>
                  <a:ea typeface="Calibri" panose="020F0502020204030204" pitchFamily="34" charset="0"/>
                  <a:cs typeface="Times New Roman" panose="02020603050405020304" pitchFamily="18" charset="0"/>
                </a:rPr>
                <a:t>bc-GenExMiner</a:t>
              </a:r>
              <a:r>
                <a:rPr lang="en-IE" sz="1200" dirty="0">
                  <a:latin typeface="Calibri" panose="020F0502020204030204" pitchFamily="34" charset="0"/>
                  <a:ea typeface="Calibri" panose="020F0502020204030204" pitchFamily="34" charset="0"/>
                  <a:cs typeface="Times New Roman" panose="02020603050405020304" pitchFamily="18" charset="0"/>
                </a:rPr>
                <a:t> v4.8. </a:t>
              </a:r>
              <a:r>
                <a:rPr lang="en-IE" sz="1200" dirty="0"/>
                <a:t>The whisker plot dotted horizontal black line is the median, the box represents the upper and lower quartiles and the two lines (whiskers) outside the box extend to the highest and lowest observations of the sample population</a:t>
              </a:r>
              <a:r>
                <a:rPr lang="en-IE" sz="1200" dirty="0" smtClean="0"/>
                <a:t>. </a:t>
              </a:r>
              <a:r>
                <a:rPr lang="en-IE" sz="1200" dirty="0" smtClean="0">
                  <a:latin typeface="Calibri" panose="020F0502020204030204" pitchFamily="34" charset="0"/>
                  <a:ea typeface="Calibri" panose="020F0502020204030204" pitchFamily="34" charset="0"/>
                  <a:cs typeface="Times New Roman" panose="02020603050405020304" pitchFamily="18" charset="0"/>
                </a:rPr>
                <a:t>(</a:t>
              </a:r>
              <a:r>
                <a:rPr lang="en-IE" sz="1200" b="1" dirty="0">
                  <a:latin typeface="Calibri" panose="020F0502020204030204" pitchFamily="34" charset="0"/>
                  <a:ea typeface="Calibri" panose="020F0502020204030204" pitchFamily="34" charset="0"/>
                  <a:cs typeface="Times New Roman" panose="02020603050405020304" pitchFamily="18" charset="0"/>
                </a:rPr>
                <a:t>C</a:t>
              </a:r>
              <a:r>
                <a:rPr lang="en-IE" sz="1200" dirty="0">
                  <a:latin typeface="Calibri" panose="020F0502020204030204" pitchFamily="34" charset="0"/>
                  <a:ea typeface="Calibri" panose="020F0502020204030204" pitchFamily="34" charset="0"/>
                  <a:cs typeface="Times New Roman" panose="02020603050405020304" pitchFamily="18" charset="0"/>
                </a:rPr>
                <a:t>) </a:t>
              </a:r>
              <a:r>
                <a:rPr lang="en-IE" sz="1200" dirty="0" smtClean="0"/>
                <a:t>expression </a:t>
              </a:r>
              <a:r>
                <a:rPr lang="en-IE" sz="1200" dirty="0"/>
                <a:t>level of </a:t>
              </a:r>
              <a:r>
                <a:rPr lang="en-IE" sz="1200" dirty="0" smtClean="0"/>
                <a:t>XBP1 </a:t>
              </a:r>
              <a:r>
                <a:rPr lang="en-IE" sz="1200" dirty="0"/>
                <a:t>in 51 breast cancer cell lines (</a:t>
              </a:r>
              <a:r>
                <a:rPr lang="en-IE" sz="1200" dirty="0" err="1"/>
                <a:t>Hoeflich</a:t>
              </a:r>
              <a:r>
                <a:rPr lang="en-IE" sz="1200" dirty="0"/>
                <a:t> cell line2 at </a:t>
              </a:r>
              <a:r>
                <a:rPr lang="en-IE" sz="1200" dirty="0" err="1"/>
                <a:t>Oncomine</a:t>
              </a:r>
              <a:r>
                <a:rPr lang="en-IE" sz="1200" dirty="0"/>
                <a:t>) </a:t>
              </a:r>
              <a:r>
                <a:rPr lang="en-GB" sz="1200" dirty="0"/>
                <a:t>(</a:t>
              </a:r>
              <a:r>
                <a:rPr lang="en-GB" sz="1200" dirty="0" err="1"/>
                <a:t>Clin</a:t>
              </a:r>
              <a:r>
                <a:rPr lang="en-GB" sz="1200" dirty="0"/>
                <a:t> Cancer Res. 2009 Jul 15;15(14):4649-64. </a:t>
              </a:r>
              <a:r>
                <a:rPr lang="en-GB" sz="1200" dirty="0" err="1"/>
                <a:t>doi</a:t>
              </a:r>
              <a:r>
                <a:rPr lang="en-GB" sz="1200" dirty="0"/>
                <a:t>: 10.1158/1078-0432.CCR-09-0317.)</a:t>
              </a:r>
              <a:r>
                <a:rPr lang="en-IE" sz="1200" dirty="0"/>
                <a:t>. The box plots represent the 25th through 75th percentile. The horizontal line represents the median value. No value is for MCF10A. </a:t>
              </a:r>
            </a:p>
          </p:txBody>
        </p:sp>
        <p:grpSp>
          <p:nvGrpSpPr>
            <p:cNvPr id="11" name="Group 10"/>
            <p:cNvGrpSpPr/>
            <p:nvPr/>
          </p:nvGrpSpPr>
          <p:grpSpPr>
            <a:xfrm>
              <a:off x="4205838" y="171808"/>
              <a:ext cx="3960000" cy="5079887"/>
              <a:chOff x="4205838" y="171806"/>
              <a:chExt cx="3960000" cy="5079887"/>
            </a:xfrm>
          </p:grpSpPr>
          <p:pic>
            <p:nvPicPr>
              <p:cNvPr id="8" name="Picture 7"/>
              <p:cNvPicPr>
                <a:picLocks noChangeAspect="1"/>
              </p:cNvPicPr>
              <p:nvPr/>
            </p:nvPicPr>
            <p:blipFill>
              <a:blip r:embed="rId2"/>
              <a:stretch>
                <a:fillRect/>
              </a:stretch>
            </p:blipFill>
            <p:spPr>
              <a:xfrm>
                <a:off x="4205838" y="4342174"/>
                <a:ext cx="3960000" cy="909519"/>
              </a:xfrm>
              <a:prstGeom prst="rect">
                <a:avLst/>
              </a:prstGeom>
            </p:spPr>
          </p:pic>
          <p:pic>
            <p:nvPicPr>
              <p:cNvPr id="12290" name="Picture 2" descr="http://bcgenex.ico.unicancer.fr/BC-GEM/R/R_out/200246620bc23430e412.83731430_PlotExpr_WhiskersBox_XBP1_SSP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5838" y="171806"/>
                <a:ext cx="3960000" cy="3960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52929" y="269557"/>
              <a:ext cx="3960000" cy="4973053"/>
              <a:chOff x="52929" y="269557"/>
              <a:chExt cx="3960000" cy="4973053"/>
            </a:xfrm>
          </p:grpSpPr>
          <p:pic>
            <p:nvPicPr>
              <p:cNvPr id="5" name="Picture 4"/>
              <p:cNvPicPr>
                <a:picLocks noChangeAspect="1"/>
              </p:cNvPicPr>
              <p:nvPr/>
            </p:nvPicPr>
            <p:blipFill>
              <a:blip r:embed="rId4"/>
              <a:stretch>
                <a:fillRect/>
              </a:stretch>
            </p:blipFill>
            <p:spPr>
              <a:xfrm>
                <a:off x="52929" y="4319860"/>
                <a:ext cx="3960000" cy="922750"/>
              </a:xfrm>
              <a:prstGeom prst="rect">
                <a:avLst/>
              </a:prstGeom>
            </p:spPr>
          </p:pic>
          <p:pic>
            <p:nvPicPr>
              <p:cNvPr id="12292" name="Picture 4" descr="http://bcgenex.ico.unicancer.fr/BC-GEM/R/R_out/200246620bc23430e412.83731430_PlotExpr_WhiskersBox_XBP1_SSP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9" y="269557"/>
                <a:ext cx="3960000" cy="3960000"/>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12"/>
            <p:cNvPicPr>
              <a:picLocks/>
            </p:cNvPicPr>
            <p:nvPr/>
          </p:nvPicPr>
          <p:blipFill rotWithShape="1">
            <a:blip r:embed="rId6">
              <a:extLst>
                <a:ext uri="{BEBA8EAE-BF5A-486C-A8C5-ECC9F3942E4B}">
                  <a14:imgProps xmlns:a14="http://schemas.microsoft.com/office/drawing/2010/main">
                    <a14:imgLayer r:embed="rId7">
                      <a14:imgEffect>
                        <a14:sharpenSoften amount="50000"/>
                      </a14:imgEffect>
                    </a14:imgLayer>
                  </a14:imgProps>
                </a:ext>
              </a:extLst>
            </a:blip>
            <a:srcRect l="-1" r="905"/>
            <a:stretch/>
          </p:blipFill>
          <p:spPr>
            <a:xfrm>
              <a:off x="8109820" y="508802"/>
              <a:ext cx="4045237" cy="3690000"/>
            </a:xfrm>
            <a:prstGeom prst="rect">
              <a:avLst/>
            </a:prstGeom>
          </p:spPr>
        </p:pic>
        <p:sp>
          <p:nvSpPr>
            <p:cNvPr id="15" name="TextBox 14"/>
            <p:cNvSpPr txBox="1"/>
            <p:nvPr/>
          </p:nvSpPr>
          <p:spPr>
            <a:xfrm>
              <a:off x="129310" y="121778"/>
              <a:ext cx="8246168" cy="369332"/>
            </a:xfrm>
            <a:prstGeom prst="rect">
              <a:avLst/>
            </a:prstGeom>
            <a:noFill/>
          </p:spPr>
          <p:txBody>
            <a:bodyPr wrap="none" rtlCol="0">
              <a:spAutoFit/>
            </a:bodyPr>
            <a:lstStyle/>
            <a:p>
              <a:r>
                <a:rPr lang="en-IE" b="1" dirty="0"/>
                <a:t>A                                                                        B                                                                         C</a:t>
              </a:r>
            </a:p>
          </p:txBody>
        </p:sp>
      </p:grpSp>
    </p:spTree>
    <p:extLst>
      <p:ext uri="{BB962C8B-B14F-4D97-AF65-F5344CB8AC3E}">
        <p14:creationId xmlns:p14="http://schemas.microsoft.com/office/powerpoint/2010/main" val="22285093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002346" y="267207"/>
            <a:ext cx="5919983" cy="4759701"/>
            <a:chOff x="3002346" y="267207"/>
            <a:chExt cx="5919983" cy="4759701"/>
          </a:xfrm>
        </p:grpSpPr>
        <p:pic>
          <p:nvPicPr>
            <p:cNvPr id="2" name="Picture 1"/>
            <p:cNvPicPr>
              <a:picLocks noChangeAspect="1"/>
            </p:cNvPicPr>
            <p:nvPr/>
          </p:nvPicPr>
          <p:blipFill>
            <a:blip r:embed="rId2"/>
            <a:stretch>
              <a:fillRect/>
            </a:stretch>
          </p:blipFill>
          <p:spPr>
            <a:xfrm>
              <a:off x="3002346" y="267207"/>
              <a:ext cx="5683116" cy="3833741"/>
            </a:xfrm>
            <a:prstGeom prst="rect">
              <a:avLst/>
            </a:prstGeom>
          </p:spPr>
        </p:pic>
        <p:sp>
          <p:nvSpPr>
            <p:cNvPr id="3" name="Rectangle 2"/>
            <p:cNvSpPr/>
            <p:nvPr/>
          </p:nvSpPr>
          <p:spPr>
            <a:xfrm>
              <a:off x="3002348" y="4195911"/>
              <a:ext cx="5919981" cy="830997"/>
            </a:xfrm>
            <a:prstGeom prst="rect">
              <a:avLst/>
            </a:prstGeom>
          </p:spPr>
          <p:txBody>
            <a:bodyPr wrap="square">
              <a:spAutoFit/>
            </a:bodyPr>
            <a:lstStyle/>
            <a:p>
              <a:r>
                <a:rPr lang="en-IE" sz="1200" b="1" dirty="0"/>
                <a:t>SF4: Expression of XBP1 mRNA in TCGA breast dataset grouped according to ER status</a:t>
              </a:r>
              <a:r>
                <a:rPr lang="en-IE" sz="1200" dirty="0"/>
                <a:t>. Box and whisker plot of XBP1 expression in ER-positive and ER-negative samples is shown as determined using </a:t>
              </a:r>
              <a:r>
                <a:rPr lang="en-IE" sz="1200" dirty="0" err="1"/>
                <a:t>oncomine</a:t>
              </a:r>
              <a:r>
                <a:rPr lang="en-IE" sz="1200" dirty="0"/>
                <a:t> tool</a:t>
              </a:r>
              <a:r>
                <a:rPr lang="en-IE" sz="1200" dirty="0" smtClean="0"/>
                <a:t>. </a:t>
              </a:r>
              <a:r>
                <a:rPr lang="en-GB" sz="1200" dirty="0"/>
                <a:t>The box plots represent the 25</a:t>
              </a:r>
              <a:r>
                <a:rPr lang="en-GB" sz="1200" baseline="30000" dirty="0"/>
                <a:t>th</a:t>
              </a:r>
              <a:r>
                <a:rPr lang="en-GB" sz="1200" dirty="0"/>
                <a:t> through 75</a:t>
              </a:r>
              <a:r>
                <a:rPr lang="en-GB" sz="1200" baseline="30000" dirty="0"/>
                <a:t>th</a:t>
              </a:r>
              <a:r>
                <a:rPr lang="en-GB" sz="1200" dirty="0"/>
                <a:t> percentile. The horizontal line represents the median value. No value is for MCF10A</a:t>
              </a:r>
              <a:endParaRPr lang="en-IE" sz="1200" dirty="0"/>
            </a:p>
          </p:txBody>
        </p:sp>
      </p:grpSp>
      <p:sp>
        <p:nvSpPr>
          <p:cNvPr id="4" name="TextBox 3"/>
          <p:cNvSpPr txBox="1"/>
          <p:nvPr/>
        </p:nvSpPr>
        <p:spPr>
          <a:xfrm>
            <a:off x="4854384" y="5750895"/>
            <a:ext cx="2455031" cy="369332"/>
          </a:xfrm>
          <a:prstGeom prst="rect">
            <a:avLst/>
          </a:prstGeom>
          <a:noFill/>
        </p:spPr>
        <p:txBody>
          <a:bodyPr wrap="none" rtlCol="0">
            <a:spAutoFit/>
          </a:bodyPr>
          <a:lstStyle/>
          <a:p>
            <a:r>
              <a:rPr lang="en-IE" b="1" dirty="0"/>
              <a:t>Supplementary Figure 4</a:t>
            </a:r>
          </a:p>
        </p:txBody>
      </p:sp>
    </p:spTree>
    <p:extLst>
      <p:ext uri="{BB962C8B-B14F-4D97-AF65-F5344CB8AC3E}">
        <p14:creationId xmlns:p14="http://schemas.microsoft.com/office/powerpoint/2010/main" val="754033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29407" y="637894"/>
            <a:ext cx="10671267" cy="4643085"/>
            <a:chOff x="529407" y="637894"/>
            <a:chExt cx="10671267" cy="4643085"/>
          </a:xfrm>
        </p:grpSpPr>
        <p:sp>
          <p:nvSpPr>
            <p:cNvPr id="2" name="TextBox 1"/>
            <p:cNvSpPr txBox="1"/>
            <p:nvPr/>
          </p:nvSpPr>
          <p:spPr>
            <a:xfrm>
              <a:off x="1246305" y="4449982"/>
              <a:ext cx="9605462" cy="830997"/>
            </a:xfrm>
            <a:prstGeom prst="rect">
              <a:avLst/>
            </a:prstGeom>
            <a:noFill/>
          </p:spPr>
          <p:txBody>
            <a:bodyPr wrap="square" rtlCol="0">
              <a:spAutoFit/>
            </a:bodyPr>
            <a:lstStyle/>
            <a:p>
              <a:pPr algn="just"/>
              <a:r>
                <a:rPr lang="en-IE" sz="1200" b="1" dirty="0">
                  <a:cs typeface="Times New Roman" panose="02020603050405020304" pitchFamily="18" charset="0"/>
                </a:rPr>
                <a:t>SF 5: Screening of XBP1 Knockout single cell clones in MCF7 cells. </a:t>
              </a:r>
              <a:r>
                <a:rPr lang="en-IE" sz="1200" dirty="0">
                  <a:cs typeface="Times New Roman" panose="02020603050405020304" pitchFamily="18" charset="0"/>
                </a:rPr>
                <a:t>A total of 17 individual single-cell clones were generated, expanded, and </a:t>
              </a:r>
              <a:r>
                <a:rPr lang="en-IE" sz="1200" dirty="0" smtClean="0">
                  <a:cs typeface="Times New Roman" panose="02020603050405020304" pitchFamily="18" charset="0"/>
                </a:rPr>
                <a:t>analysed for </a:t>
              </a:r>
              <a:r>
                <a:rPr lang="en-IE" sz="1200" dirty="0">
                  <a:cs typeface="Times New Roman" panose="02020603050405020304" pitchFamily="18" charset="0"/>
                </a:rPr>
                <a:t>XBP1 deletion by western blot. MCF7 control and XBP1 deficient clones (#1 - #17) were either untreated or treated with </a:t>
              </a:r>
              <a:r>
                <a:rPr lang="en-IE" sz="1200" dirty="0" err="1">
                  <a:cs typeface="Times New Roman" panose="02020603050405020304" pitchFamily="18" charset="0"/>
                </a:rPr>
                <a:t>Brefeldin</a:t>
              </a:r>
              <a:r>
                <a:rPr lang="en-IE" sz="1200" dirty="0">
                  <a:cs typeface="Times New Roman" panose="02020603050405020304" pitchFamily="18" charset="0"/>
                </a:rPr>
                <a:t> A (BFA, 2 µg/ml) for 8h and protein lysates were prepared. Western blot was performed with total protein against the XBP1s antibody. Ponceau S staining or </a:t>
              </a:r>
              <a:r>
                <a:rPr lang="el-GR" sz="1200" dirty="0">
                  <a:cs typeface="Times New Roman" panose="02020603050405020304" pitchFamily="18" charset="0"/>
                </a:rPr>
                <a:t>β</a:t>
              </a:r>
              <a:r>
                <a:rPr lang="en-IE" sz="1200" dirty="0">
                  <a:cs typeface="Times New Roman" panose="02020603050405020304" pitchFamily="18" charset="0"/>
                </a:rPr>
                <a:t>-Actin </a:t>
              </a:r>
              <a:r>
                <a:rPr lang="en-IE" sz="1200" dirty="0" smtClean="0">
                  <a:cs typeface="Times New Roman" panose="02020603050405020304" pitchFamily="18" charset="0"/>
                </a:rPr>
                <a:t>is </a:t>
              </a:r>
              <a:r>
                <a:rPr lang="en-IE" sz="1200" dirty="0">
                  <a:cs typeface="Times New Roman" panose="02020603050405020304" pitchFamily="18" charset="0"/>
                </a:rPr>
                <a:t>shown as a loading control.    </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6237" t="44090" r="52018" b="41884"/>
            <a:stretch/>
          </p:blipFill>
          <p:spPr>
            <a:xfrm>
              <a:off x="1361901" y="1248232"/>
              <a:ext cx="1744612" cy="460435"/>
            </a:xfrm>
            <a:prstGeom prst="rect">
              <a:avLst/>
            </a:prstGeom>
            <a:ln w="19050">
              <a:solidFill>
                <a:schemeClr val="tx1"/>
              </a:solidFill>
            </a:ln>
          </p:spPr>
        </p:pic>
        <p:sp>
          <p:nvSpPr>
            <p:cNvPr id="6" name="TextBox 5"/>
            <p:cNvSpPr txBox="1"/>
            <p:nvPr/>
          </p:nvSpPr>
          <p:spPr>
            <a:xfrm>
              <a:off x="1349300" y="918803"/>
              <a:ext cx="1811806" cy="307777"/>
            </a:xfrm>
            <a:prstGeom prst="rect">
              <a:avLst/>
            </a:prstGeom>
            <a:noFill/>
          </p:spPr>
          <p:txBody>
            <a:bodyPr wrap="square" rtlCol="0">
              <a:spAutoFit/>
            </a:bodyPr>
            <a:lstStyle/>
            <a:p>
              <a:r>
                <a:rPr lang="en-IE" sz="1400" b="1" dirty="0">
                  <a:latin typeface="Times New Roman" panose="02020603050405020304" pitchFamily="18" charset="0"/>
                  <a:cs typeface="Times New Roman" panose="02020603050405020304" pitchFamily="18" charset="0"/>
                </a:rPr>
                <a:t> -        +          -       +</a:t>
              </a:r>
            </a:p>
          </p:txBody>
        </p:sp>
        <p:sp>
          <p:nvSpPr>
            <p:cNvPr id="7" name="TextBox 6"/>
            <p:cNvSpPr txBox="1"/>
            <p:nvPr/>
          </p:nvSpPr>
          <p:spPr>
            <a:xfrm>
              <a:off x="1562491" y="655936"/>
              <a:ext cx="500458"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CTL</a:t>
              </a:r>
            </a:p>
          </p:txBody>
        </p:sp>
        <p:sp>
          <p:nvSpPr>
            <p:cNvPr id="8" name="TextBox 7"/>
            <p:cNvSpPr txBox="1"/>
            <p:nvPr/>
          </p:nvSpPr>
          <p:spPr>
            <a:xfrm>
              <a:off x="2467685" y="658229"/>
              <a:ext cx="338554"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#1</a:t>
              </a:r>
            </a:p>
          </p:txBody>
        </p:sp>
        <p:cxnSp>
          <p:nvCxnSpPr>
            <p:cNvPr id="9" name="Straight Connector 8"/>
            <p:cNvCxnSpPr/>
            <p:nvPr/>
          </p:nvCxnSpPr>
          <p:spPr>
            <a:xfrm>
              <a:off x="1627716" y="923419"/>
              <a:ext cx="32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2478317" y="934049"/>
              <a:ext cx="324000" cy="0"/>
            </a:xfrm>
            <a:prstGeom prst="line">
              <a:avLst/>
            </a:prstGeom>
            <a:ln w="19050"/>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21443" t="45780" r="50149" b="40169"/>
            <a:stretch/>
          </p:blipFill>
          <p:spPr>
            <a:xfrm>
              <a:off x="3153907" y="1248228"/>
              <a:ext cx="1358610" cy="460436"/>
            </a:xfrm>
            <a:prstGeom prst="rect">
              <a:avLst/>
            </a:prstGeom>
            <a:ln w="19050">
              <a:solidFill>
                <a:schemeClr val="tx1"/>
              </a:solidFill>
            </a:ln>
          </p:spPr>
        </p:pic>
        <p:pic>
          <p:nvPicPr>
            <p:cNvPr id="12" name="Picture 11"/>
            <p:cNvPicPr>
              <a:picLocks noChangeAspect="1"/>
            </p:cNvPicPr>
            <p:nvPr/>
          </p:nvPicPr>
          <p:blipFill rotWithShape="1">
            <a:blip r:embed="rId4" cstate="print">
              <a:grayscl/>
              <a:extLst>
                <a:ext uri="{28A0092B-C50C-407E-A947-70E740481C1C}">
                  <a14:useLocalDpi xmlns:a14="http://schemas.microsoft.com/office/drawing/2010/main" val="0"/>
                </a:ext>
              </a:extLst>
            </a:blip>
            <a:srcRect l="29595" t="52862" r="59964" b="16562"/>
            <a:stretch/>
          </p:blipFill>
          <p:spPr>
            <a:xfrm rot="5400000">
              <a:off x="3620755" y="1357069"/>
              <a:ext cx="438150" cy="1344642"/>
            </a:xfrm>
            <a:prstGeom prst="rect">
              <a:avLst/>
            </a:prstGeom>
          </p:spPr>
        </p:pic>
        <p:sp>
          <p:nvSpPr>
            <p:cNvPr id="13" name="TextBox 12"/>
            <p:cNvSpPr txBox="1"/>
            <p:nvPr/>
          </p:nvSpPr>
          <p:spPr>
            <a:xfrm>
              <a:off x="3068946" y="918804"/>
              <a:ext cx="1438858" cy="307777"/>
            </a:xfrm>
            <a:prstGeom prst="rect">
              <a:avLst/>
            </a:prstGeom>
            <a:noFill/>
          </p:spPr>
          <p:txBody>
            <a:bodyPr wrap="square" rtlCol="0">
              <a:spAutoFit/>
            </a:bodyPr>
            <a:lstStyle/>
            <a:p>
              <a:r>
                <a:rPr lang="en-IE" sz="1400" b="1" dirty="0">
                  <a:latin typeface="Times New Roman" panose="02020603050405020304" pitchFamily="18" charset="0"/>
                  <a:cs typeface="Times New Roman" panose="02020603050405020304" pitchFamily="18" charset="0"/>
                </a:rPr>
                <a:t>   -      +      -    +</a:t>
              </a:r>
            </a:p>
          </p:txBody>
        </p:sp>
        <p:sp>
          <p:nvSpPr>
            <p:cNvPr id="14" name="TextBox 13"/>
            <p:cNvSpPr txBox="1"/>
            <p:nvPr/>
          </p:nvSpPr>
          <p:spPr>
            <a:xfrm>
              <a:off x="3307658" y="649906"/>
              <a:ext cx="500458"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CTL</a:t>
              </a:r>
            </a:p>
          </p:txBody>
        </p:sp>
        <p:sp>
          <p:nvSpPr>
            <p:cNvPr id="15" name="TextBox 14"/>
            <p:cNvSpPr txBox="1"/>
            <p:nvPr/>
          </p:nvSpPr>
          <p:spPr>
            <a:xfrm>
              <a:off x="3988137" y="658229"/>
              <a:ext cx="338554"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#2</a:t>
              </a:r>
            </a:p>
          </p:txBody>
        </p:sp>
        <p:cxnSp>
          <p:nvCxnSpPr>
            <p:cNvPr id="16" name="Straight Connector 15"/>
            <p:cNvCxnSpPr/>
            <p:nvPr/>
          </p:nvCxnSpPr>
          <p:spPr>
            <a:xfrm>
              <a:off x="3339557" y="934050"/>
              <a:ext cx="32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3988136" y="934047"/>
              <a:ext cx="324000" cy="0"/>
            </a:xfrm>
            <a:prstGeom prst="line">
              <a:avLst/>
            </a:prstGeom>
            <a:ln w="19050"/>
          </p:spPr>
          <p:style>
            <a:lnRef idx="1">
              <a:schemeClr val="dk1"/>
            </a:lnRef>
            <a:fillRef idx="0">
              <a:schemeClr val="dk1"/>
            </a:fillRef>
            <a:effectRef idx="0">
              <a:schemeClr val="dk1"/>
            </a:effectRef>
            <a:fontRef idx="minor">
              <a:schemeClr val="tx1"/>
            </a:fontRef>
          </p:style>
        </p:cxnSp>
        <p:pic>
          <p:nvPicPr>
            <p:cNvPr id="18" name="Picture 17"/>
            <p:cNvPicPr>
              <a:picLocks noChangeAspect="1"/>
            </p:cNvPicPr>
            <p:nvPr/>
          </p:nvPicPr>
          <p:blipFill rotWithShape="1">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13311" t="41249" r="44966" b="46059"/>
            <a:stretch/>
          </p:blipFill>
          <p:spPr>
            <a:xfrm>
              <a:off x="4555828" y="1248232"/>
              <a:ext cx="2230192" cy="459159"/>
            </a:xfrm>
            <a:prstGeom prst="rect">
              <a:avLst/>
            </a:prstGeom>
            <a:ln w="19050">
              <a:solidFill>
                <a:schemeClr val="tx1"/>
              </a:solidFill>
            </a:ln>
          </p:spPr>
        </p:pic>
        <p:pic>
          <p:nvPicPr>
            <p:cNvPr id="19" name="Picture 18"/>
            <p:cNvPicPr>
              <a:picLocks noChangeAspect="1"/>
            </p:cNvPicPr>
            <p:nvPr/>
          </p:nvPicPr>
          <p:blipFill rotWithShape="1">
            <a:blip r:embed="rId7" cstate="print">
              <a:extLst>
                <a:ext uri="{28A0092B-C50C-407E-A947-70E740481C1C}">
                  <a14:useLocalDpi xmlns:a14="http://schemas.microsoft.com/office/drawing/2010/main" val="0"/>
                </a:ext>
              </a:extLst>
            </a:blip>
            <a:srcRect l="30000" t="44826" r="60377" b="16679"/>
            <a:stretch/>
          </p:blipFill>
          <p:spPr>
            <a:xfrm rot="5400000">
              <a:off x="5481939" y="934675"/>
              <a:ext cx="438154" cy="2194560"/>
            </a:xfrm>
            <a:prstGeom prst="rect">
              <a:avLst/>
            </a:prstGeom>
          </p:spPr>
        </p:pic>
        <p:sp>
          <p:nvSpPr>
            <p:cNvPr id="20" name="TextBox 19"/>
            <p:cNvSpPr txBox="1"/>
            <p:nvPr/>
          </p:nvSpPr>
          <p:spPr>
            <a:xfrm>
              <a:off x="4588984" y="908171"/>
              <a:ext cx="1452927" cy="307777"/>
            </a:xfrm>
            <a:prstGeom prst="rect">
              <a:avLst/>
            </a:prstGeom>
            <a:noFill/>
          </p:spPr>
          <p:txBody>
            <a:bodyPr wrap="square" rtlCol="0">
              <a:spAutoFit/>
            </a:bodyPr>
            <a:lstStyle/>
            <a:p>
              <a:r>
                <a:rPr lang="en-IE" sz="1400" b="1" dirty="0">
                  <a:latin typeface="Times New Roman" panose="02020603050405020304" pitchFamily="18" charset="0"/>
                  <a:cs typeface="Times New Roman" panose="02020603050405020304" pitchFamily="18" charset="0"/>
                </a:rPr>
                <a:t> -       +       -     +</a:t>
              </a:r>
            </a:p>
          </p:txBody>
        </p:sp>
        <p:sp>
          <p:nvSpPr>
            <p:cNvPr id="21" name="TextBox 20"/>
            <p:cNvSpPr txBox="1"/>
            <p:nvPr/>
          </p:nvSpPr>
          <p:spPr>
            <a:xfrm>
              <a:off x="4787169" y="652921"/>
              <a:ext cx="500458"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CTL</a:t>
              </a:r>
            </a:p>
          </p:txBody>
        </p:sp>
        <p:sp>
          <p:nvSpPr>
            <p:cNvPr id="22" name="TextBox 21"/>
            <p:cNvSpPr txBox="1"/>
            <p:nvPr/>
          </p:nvSpPr>
          <p:spPr>
            <a:xfrm>
              <a:off x="5508592" y="661244"/>
              <a:ext cx="338554"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#3</a:t>
              </a:r>
            </a:p>
          </p:txBody>
        </p:sp>
        <p:cxnSp>
          <p:nvCxnSpPr>
            <p:cNvPr id="23" name="Straight Connector 22"/>
            <p:cNvCxnSpPr/>
            <p:nvPr/>
          </p:nvCxnSpPr>
          <p:spPr>
            <a:xfrm>
              <a:off x="4860012" y="923417"/>
              <a:ext cx="32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5508591" y="923414"/>
              <a:ext cx="324000" cy="0"/>
            </a:xfrm>
            <a:prstGeom prst="line">
              <a:avLst/>
            </a:prstGeom>
            <a:ln w="19050"/>
          </p:spPr>
          <p:style>
            <a:lnRef idx="1">
              <a:schemeClr val="dk1"/>
            </a:lnRef>
            <a:fillRef idx="0">
              <a:schemeClr val="dk1"/>
            </a:fillRef>
            <a:effectRef idx="0">
              <a:schemeClr val="dk1"/>
            </a:effectRef>
            <a:fontRef idx="minor">
              <a:schemeClr val="tx1"/>
            </a:fontRef>
          </p:style>
        </p:cxnSp>
        <p:sp>
          <p:nvSpPr>
            <p:cNvPr id="25" name="TextBox 24"/>
            <p:cNvSpPr txBox="1"/>
            <p:nvPr/>
          </p:nvSpPr>
          <p:spPr>
            <a:xfrm>
              <a:off x="5945444" y="908172"/>
              <a:ext cx="840579" cy="307777"/>
            </a:xfrm>
            <a:prstGeom prst="rect">
              <a:avLst/>
            </a:prstGeom>
            <a:noFill/>
          </p:spPr>
          <p:txBody>
            <a:bodyPr wrap="square" rtlCol="0">
              <a:spAutoFit/>
            </a:bodyPr>
            <a:lstStyle/>
            <a:p>
              <a:r>
                <a:rPr lang="en-IE" sz="1400" b="1" dirty="0">
                  <a:latin typeface="Times New Roman" panose="02020603050405020304" pitchFamily="18" charset="0"/>
                  <a:cs typeface="Times New Roman" panose="02020603050405020304" pitchFamily="18" charset="0"/>
                </a:rPr>
                <a:t>  -       +</a:t>
              </a:r>
            </a:p>
          </p:txBody>
        </p:sp>
        <p:sp>
          <p:nvSpPr>
            <p:cNvPr id="26" name="TextBox 25"/>
            <p:cNvSpPr txBox="1"/>
            <p:nvPr/>
          </p:nvSpPr>
          <p:spPr>
            <a:xfrm>
              <a:off x="6170047" y="652081"/>
              <a:ext cx="338554"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#4</a:t>
              </a:r>
            </a:p>
          </p:txBody>
        </p:sp>
        <p:cxnSp>
          <p:nvCxnSpPr>
            <p:cNvPr id="27" name="Straight Connector 26"/>
            <p:cNvCxnSpPr/>
            <p:nvPr/>
          </p:nvCxnSpPr>
          <p:spPr>
            <a:xfrm>
              <a:off x="6167820" y="934051"/>
              <a:ext cx="324000" cy="0"/>
            </a:xfrm>
            <a:prstGeom prst="line">
              <a:avLst/>
            </a:prstGeom>
            <a:ln w="19050"/>
          </p:spPr>
          <p:style>
            <a:lnRef idx="1">
              <a:schemeClr val="dk1"/>
            </a:lnRef>
            <a:fillRef idx="0">
              <a:schemeClr val="dk1"/>
            </a:fillRef>
            <a:effectRef idx="0">
              <a:schemeClr val="dk1"/>
            </a:effectRef>
            <a:fontRef idx="minor">
              <a:schemeClr val="tx1"/>
            </a:fontRef>
          </p:style>
        </p:cxnSp>
        <p:sp>
          <p:nvSpPr>
            <p:cNvPr id="28" name="TextBox 27"/>
            <p:cNvSpPr txBox="1"/>
            <p:nvPr/>
          </p:nvSpPr>
          <p:spPr>
            <a:xfrm>
              <a:off x="6827943" y="908172"/>
              <a:ext cx="877688" cy="307777"/>
            </a:xfrm>
            <a:prstGeom prst="rect">
              <a:avLst/>
            </a:prstGeom>
            <a:noFill/>
          </p:spPr>
          <p:txBody>
            <a:bodyPr wrap="square" rtlCol="0">
              <a:spAutoFit/>
            </a:bodyPr>
            <a:lstStyle/>
            <a:p>
              <a:r>
                <a:rPr lang="en-IE" sz="1400" b="1" dirty="0">
                  <a:latin typeface="Times New Roman" panose="02020603050405020304" pitchFamily="18" charset="0"/>
                  <a:cs typeface="Times New Roman" panose="02020603050405020304" pitchFamily="18" charset="0"/>
                </a:rPr>
                <a:t>  -      +</a:t>
              </a:r>
            </a:p>
          </p:txBody>
        </p:sp>
        <p:cxnSp>
          <p:nvCxnSpPr>
            <p:cNvPr id="29" name="Straight Connector 28"/>
            <p:cNvCxnSpPr/>
            <p:nvPr/>
          </p:nvCxnSpPr>
          <p:spPr>
            <a:xfrm>
              <a:off x="7064503" y="926959"/>
              <a:ext cx="324000" cy="0"/>
            </a:xfrm>
            <a:prstGeom prst="line">
              <a:avLst/>
            </a:prstGeom>
            <a:ln w="19050"/>
          </p:spPr>
          <p:style>
            <a:lnRef idx="1">
              <a:schemeClr val="dk1"/>
            </a:lnRef>
            <a:fillRef idx="0">
              <a:schemeClr val="dk1"/>
            </a:fillRef>
            <a:effectRef idx="0">
              <a:schemeClr val="dk1"/>
            </a:effectRef>
            <a:fontRef idx="minor">
              <a:schemeClr val="tx1"/>
            </a:fontRef>
          </p:style>
        </p:cxnSp>
        <p:sp>
          <p:nvSpPr>
            <p:cNvPr id="30" name="TextBox 29"/>
            <p:cNvSpPr txBox="1"/>
            <p:nvPr/>
          </p:nvSpPr>
          <p:spPr>
            <a:xfrm>
              <a:off x="7062134" y="672284"/>
              <a:ext cx="338554"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#5</a:t>
              </a:r>
            </a:p>
          </p:txBody>
        </p:sp>
        <p:pic>
          <p:nvPicPr>
            <p:cNvPr id="31" name="Picture 30"/>
            <p:cNvPicPr>
              <a:picLocks noChangeAspect="1"/>
            </p:cNvPicPr>
            <p:nvPr/>
          </p:nvPicPr>
          <p:blipFill rotWithShape="1">
            <a:blip r:embed="rId3" cstate="print">
              <a:extLst>
                <a:ext uri="{28A0092B-C50C-407E-A947-70E740481C1C}">
                  <a14:useLocalDpi xmlns:a14="http://schemas.microsoft.com/office/drawing/2010/main" val="0"/>
                </a:ext>
              </a:extLst>
            </a:blip>
            <a:srcRect l="58556" t="44253" r="16930" b="43529"/>
            <a:stretch/>
          </p:blipFill>
          <p:spPr>
            <a:xfrm>
              <a:off x="6839188" y="1234735"/>
              <a:ext cx="1348195" cy="462020"/>
            </a:xfrm>
            <a:prstGeom prst="rect">
              <a:avLst/>
            </a:prstGeom>
            <a:ln w="19050">
              <a:solidFill>
                <a:schemeClr val="tx1"/>
              </a:solidFill>
            </a:ln>
          </p:spPr>
        </p:pic>
        <p:sp>
          <p:nvSpPr>
            <p:cNvPr id="32" name="TextBox 31"/>
            <p:cNvSpPr txBox="1"/>
            <p:nvPr/>
          </p:nvSpPr>
          <p:spPr>
            <a:xfrm>
              <a:off x="7437543" y="901078"/>
              <a:ext cx="779538" cy="307777"/>
            </a:xfrm>
            <a:prstGeom prst="rect">
              <a:avLst/>
            </a:prstGeom>
            <a:noFill/>
          </p:spPr>
          <p:txBody>
            <a:bodyPr wrap="square" rtlCol="0">
              <a:spAutoFit/>
            </a:bodyPr>
            <a:lstStyle/>
            <a:p>
              <a:r>
                <a:rPr lang="en-IE" sz="1400" b="1" dirty="0">
                  <a:latin typeface="Times New Roman" panose="02020603050405020304" pitchFamily="18" charset="0"/>
                  <a:cs typeface="Times New Roman" panose="02020603050405020304" pitchFamily="18" charset="0"/>
                </a:rPr>
                <a:t>   -     +</a:t>
              </a:r>
            </a:p>
          </p:txBody>
        </p:sp>
        <p:cxnSp>
          <p:nvCxnSpPr>
            <p:cNvPr id="33" name="Straight Connector 32"/>
            <p:cNvCxnSpPr/>
            <p:nvPr/>
          </p:nvCxnSpPr>
          <p:spPr>
            <a:xfrm>
              <a:off x="7631582" y="919864"/>
              <a:ext cx="324000" cy="0"/>
            </a:xfrm>
            <a:prstGeom prst="line">
              <a:avLst/>
            </a:prstGeom>
            <a:ln w="19050"/>
          </p:spPr>
          <p:style>
            <a:lnRef idx="1">
              <a:schemeClr val="dk1"/>
            </a:lnRef>
            <a:fillRef idx="0">
              <a:schemeClr val="dk1"/>
            </a:fillRef>
            <a:effectRef idx="0">
              <a:schemeClr val="dk1"/>
            </a:effectRef>
            <a:fontRef idx="minor">
              <a:schemeClr val="tx1"/>
            </a:fontRef>
          </p:style>
        </p:cxnSp>
        <p:sp>
          <p:nvSpPr>
            <p:cNvPr id="34" name="TextBox 33"/>
            <p:cNvSpPr txBox="1"/>
            <p:nvPr/>
          </p:nvSpPr>
          <p:spPr>
            <a:xfrm>
              <a:off x="7612544" y="637894"/>
              <a:ext cx="338554"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#7</a:t>
              </a:r>
            </a:p>
          </p:txBody>
        </p:sp>
        <p:pic>
          <p:nvPicPr>
            <p:cNvPr id="35" name="Picture 34"/>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0"/>
                      </a14:imgEffect>
                      <a14:imgEffect>
                        <a14:brightnessContrast contrast="40000"/>
                      </a14:imgEffect>
                    </a14:imgLayer>
                  </a14:imgProps>
                </a:ext>
                <a:ext uri="{28A0092B-C50C-407E-A947-70E740481C1C}">
                  <a14:useLocalDpi xmlns:a14="http://schemas.microsoft.com/office/drawing/2010/main" val="0"/>
                </a:ext>
              </a:extLst>
            </a:blip>
            <a:srcRect l="31309" t="12284" r="59760" b="58147"/>
            <a:stretch/>
          </p:blipFill>
          <p:spPr>
            <a:xfrm rot="5400000">
              <a:off x="7342096" y="1355474"/>
              <a:ext cx="415723" cy="1325417"/>
            </a:xfrm>
            <a:prstGeom prst="rect">
              <a:avLst/>
            </a:prstGeom>
          </p:spPr>
        </p:pic>
        <p:pic>
          <p:nvPicPr>
            <p:cNvPr id="36" name="Picture 35"/>
            <p:cNvPicPr>
              <a:picLocks noChangeAspect="1"/>
            </p:cNvPicPr>
            <p:nvPr/>
          </p:nvPicPr>
          <p:blipFill rotWithShape="1">
            <a:blip r:embed="rId10" cstate="print">
              <a:extLst>
                <a:ext uri="{28A0092B-C50C-407E-A947-70E740481C1C}">
                  <a14:useLocalDpi xmlns:a14="http://schemas.microsoft.com/office/drawing/2010/main" val="0"/>
                </a:ext>
              </a:extLst>
            </a:blip>
            <a:srcRect l="70285" t="48053" r="12494" b="41214"/>
            <a:stretch/>
          </p:blipFill>
          <p:spPr>
            <a:xfrm>
              <a:off x="8235339" y="1234739"/>
              <a:ext cx="1117565" cy="462019"/>
            </a:xfrm>
            <a:prstGeom prst="rect">
              <a:avLst/>
            </a:prstGeom>
            <a:ln w="19050">
              <a:solidFill>
                <a:schemeClr val="tx1"/>
              </a:solidFill>
            </a:ln>
          </p:spPr>
        </p:pic>
        <p:sp>
          <p:nvSpPr>
            <p:cNvPr id="37" name="TextBox 36"/>
            <p:cNvSpPr txBox="1"/>
            <p:nvPr/>
          </p:nvSpPr>
          <p:spPr>
            <a:xfrm>
              <a:off x="8211239" y="904618"/>
              <a:ext cx="1158388" cy="307777"/>
            </a:xfrm>
            <a:prstGeom prst="rect">
              <a:avLst/>
            </a:prstGeom>
            <a:noFill/>
          </p:spPr>
          <p:txBody>
            <a:bodyPr wrap="square" rtlCol="0">
              <a:spAutoFit/>
            </a:bodyPr>
            <a:lstStyle/>
            <a:p>
              <a:r>
                <a:rPr lang="en-IE" sz="1400" b="1" dirty="0">
                  <a:latin typeface="Times New Roman" panose="02020603050405020304" pitchFamily="18" charset="0"/>
                  <a:cs typeface="Times New Roman" panose="02020603050405020304" pitchFamily="18" charset="0"/>
                </a:rPr>
                <a:t>     -         +</a:t>
              </a:r>
            </a:p>
          </p:txBody>
        </p:sp>
        <p:sp>
          <p:nvSpPr>
            <p:cNvPr id="38" name="TextBox 37"/>
            <p:cNvSpPr txBox="1"/>
            <p:nvPr/>
          </p:nvSpPr>
          <p:spPr>
            <a:xfrm>
              <a:off x="8658083" y="673335"/>
              <a:ext cx="338554"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#6</a:t>
              </a:r>
            </a:p>
          </p:txBody>
        </p:sp>
        <p:cxnSp>
          <p:nvCxnSpPr>
            <p:cNvPr id="39" name="Straight Connector 38"/>
            <p:cNvCxnSpPr/>
            <p:nvPr/>
          </p:nvCxnSpPr>
          <p:spPr>
            <a:xfrm>
              <a:off x="8641673" y="951767"/>
              <a:ext cx="324000" cy="0"/>
            </a:xfrm>
            <a:prstGeom prst="line">
              <a:avLst/>
            </a:prstGeom>
            <a:ln w="19050"/>
          </p:spPr>
          <p:style>
            <a:lnRef idx="1">
              <a:schemeClr val="dk1"/>
            </a:lnRef>
            <a:fillRef idx="0">
              <a:schemeClr val="dk1"/>
            </a:fillRef>
            <a:effectRef idx="0">
              <a:schemeClr val="dk1"/>
            </a:effectRef>
            <a:fontRef idx="minor">
              <a:schemeClr val="tx1"/>
            </a:fontRef>
          </p:style>
        </p:cxnSp>
        <p:pic>
          <p:nvPicPr>
            <p:cNvPr id="40" name="Picture 39"/>
            <p:cNvPicPr>
              <a:picLocks noChangeAspect="1"/>
            </p:cNvPicPr>
            <p:nvPr/>
          </p:nvPicPr>
          <p:blipFill rotWithShape="1">
            <a:blip r:embed="rId11"/>
            <a:srcRect l="69949" t="48767" r="8699" b="22596"/>
            <a:stretch/>
          </p:blipFill>
          <p:spPr>
            <a:xfrm>
              <a:off x="8296347" y="1818664"/>
              <a:ext cx="1076830" cy="396001"/>
            </a:xfrm>
            <a:prstGeom prst="rect">
              <a:avLst/>
            </a:prstGeom>
          </p:spPr>
        </p:pic>
        <p:pic>
          <p:nvPicPr>
            <p:cNvPr id="41" name="Picture 40"/>
            <p:cNvPicPr>
              <a:picLocks noChangeAspect="1"/>
            </p:cNvPicPr>
            <p:nvPr/>
          </p:nvPicPr>
          <p:blipFill rotWithShape="1">
            <a:blip r:embed="rId2"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l="46100" t="43011" r="40967" b="44401"/>
            <a:stretch/>
          </p:blipFill>
          <p:spPr>
            <a:xfrm>
              <a:off x="9407560" y="1234735"/>
              <a:ext cx="791999" cy="453310"/>
            </a:xfrm>
            <a:prstGeom prst="rect">
              <a:avLst/>
            </a:prstGeom>
            <a:ln w="19050">
              <a:solidFill>
                <a:schemeClr val="tx1"/>
              </a:solidFill>
            </a:ln>
          </p:spPr>
        </p:pic>
        <p:pic>
          <p:nvPicPr>
            <p:cNvPr id="42" name="Picture 41"/>
            <p:cNvPicPr>
              <a:picLocks noChangeAspect="1"/>
            </p:cNvPicPr>
            <p:nvPr/>
          </p:nvPicPr>
          <p:blipFill rotWithShape="1">
            <a:blip r:embed="rId13" cstate="print">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val="0"/>
                </a:ext>
              </a:extLst>
            </a:blip>
            <a:srcRect l="54742" t="25383" r="35623" b="63738"/>
            <a:stretch/>
          </p:blipFill>
          <p:spPr>
            <a:xfrm>
              <a:off x="9417831" y="1822270"/>
              <a:ext cx="791998" cy="384366"/>
            </a:xfrm>
            <a:prstGeom prst="rect">
              <a:avLst/>
            </a:prstGeom>
          </p:spPr>
        </p:pic>
        <p:sp>
          <p:nvSpPr>
            <p:cNvPr id="43" name="TextBox 42"/>
            <p:cNvSpPr txBox="1"/>
            <p:nvPr/>
          </p:nvSpPr>
          <p:spPr>
            <a:xfrm>
              <a:off x="9593750" y="662706"/>
              <a:ext cx="338554"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#8</a:t>
              </a:r>
            </a:p>
          </p:txBody>
        </p:sp>
        <p:sp>
          <p:nvSpPr>
            <p:cNvPr id="44" name="TextBox 43"/>
            <p:cNvSpPr txBox="1"/>
            <p:nvPr/>
          </p:nvSpPr>
          <p:spPr>
            <a:xfrm>
              <a:off x="9385221" y="893988"/>
              <a:ext cx="878706" cy="307777"/>
            </a:xfrm>
            <a:prstGeom prst="rect">
              <a:avLst/>
            </a:prstGeom>
            <a:noFill/>
          </p:spPr>
          <p:txBody>
            <a:bodyPr wrap="square" rtlCol="0">
              <a:spAutoFit/>
            </a:bodyPr>
            <a:lstStyle/>
            <a:p>
              <a:r>
                <a:rPr lang="en-IE" sz="1400" b="1" dirty="0">
                  <a:latin typeface="Times New Roman" panose="02020603050405020304" pitchFamily="18" charset="0"/>
                  <a:cs typeface="Times New Roman" panose="02020603050405020304" pitchFamily="18" charset="0"/>
                </a:rPr>
                <a:t>   -      +</a:t>
              </a:r>
            </a:p>
          </p:txBody>
        </p:sp>
        <p:cxnSp>
          <p:nvCxnSpPr>
            <p:cNvPr id="45" name="Straight Connector 44"/>
            <p:cNvCxnSpPr/>
            <p:nvPr/>
          </p:nvCxnSpPr>
          <p:spPr>
            <a:xfrm>
              <a:off x="9591520" y="944675"/>
              <a:ext cx="324000" cy="0"/>
            </a:xfrm>
            <a:prstGeom prst="line">
              <a:avLst/>
            </a:prstGeom>
            <a:ln w="19050"/>
          </p:spPr>
          <p:style>
            <a:lnRef idx="1">
              <a:schemeClr val="dk1"/>
            </a:lnRef>
            <a:fillRef idx="0">
              <a:schemeClr val="dk1"/>
            </a:fillRef>
            <a:effectRef idx="0">
              <a:schemeClr val="dk1"/>
            </a:effectRef>
            <a:fontRef idx="minor">
              <a:schemeClr val="tx1"/>
            </a:fontRef>
          </p:style>
        </p:cxnSp>
        <p:sp>
          <p:nvSpPr>
            <p:cNvPr id="46" name="TextBox 45"/>
            <p:cNvSpPr txBox="1"/>
            <p:nvPr/>
          </p:nvSpPr>
          <p:spPr>
            <a:xfrm>
              <a:off x="10255549" y="935729"/>
              <a:ext cx="672941"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BFA 8h</a:t>
              </a:r>
            </a:p>
          </p:txBody>
        </p:sp>
        <p:sp>
          <p:nvSpPr>
            <p:cNvPr id="47" name="TextBox 46"/>
            <p:cNvSpPr txBox="1"/>
            <p:nvPr/>
          </p:nvSpPr>
          <p:spPr>
            <a:xfrm>
              <a:off x="10228253" y="1289574"/>
              <a:ext cx="818147" cy="276999"/>
            </a:xfrm>
            <a:prstGeom prst="rect">
              <a:avLst/>
            </a:prstGeom>
            <a:noFill/>
          </p:spPr>
          <p:txBody>
            <a:bodyPr wrap="square" rtlCol="0">
              <a:spAutoFit/>
            </a:bodyPr>
            <a:lstStyle/>
            <a:p>
              <a:r>
                <a:rPr lang="en-IE" sz="1200" b="1" dirty="0">
                  <a:latin typeface="Times New Roman" panose="02020603050405020304" pitchFamily="18" charset="0"/>
                  <a:cs typeface="Times New Roman" panose="02020603050405020304" pitchFamily="18" charset="0"/>
                </a:rPr>
                <a:t>XBP1s</a:t>
              </a:r>
            </a:p>
          </p:txBody>
        </p:sp>
        <p:sp>
          <p:nvSpPr>
            <p:cNvPr id="48" name="TextBox 47"/>
            <p:cNvSpPr txBox="1"/>
            <p:nvPr/>
          </p:nvSpPr>
          <p:spPr>
            <a:xfrm>
              <a:off x="10252314" y="1795440"/>
              <a:ext cx="948360" cy="461665"/>
            </a:xfrm>
            <a:prstGeom prst="rect">
              <a:avLst/>
            </a:prstGeom>
            <a:noFill/>
          </p:spPr>
          <p:txBody>
            <a:bodyPr wrap="square" rtlCol="0">
              <a:spAutoFit/>
            </a:bodyPr>
            <a:lstStyle/>
            <a:p>
              <a:r>
                <a:rPr lang="en-IE" sz="1200" b="1" dirty="0">
                  <a:latin typeface="Times New Roman" panose="02020603050405020304" pitchFamily="18" charset="0"/>
                  <a:cs typeface="Times New Roman" panose="02020603050405020304" pitchFamily="18" charset="0"/>
                </a:rPr>
                <a:t>Ponceau S staining</a:t>
              </a:r>
            </a:p>
          </p:txBody>
        </p:sp>
        <p:grpSp>
          <p:nvGrpSpPr>
            <p:cNvPr id="72" name="Group 71"/>
            <p:cNvGrpSpPr/>
            <p:nvPr/>
          </p:nvGrpSpPr>
          <p:grpSpPr>
            <a:xfrm>
              <a:off x="6760891" y="2681223"/>
              <a:ext cx="4278605" cy="1456180"/>
              <a:chOff x="6167759" y="2781013"/>
              <a:chExt cx="4278605" cy="1456180"/>
            </a:xfrm>
          </p:grpSpPr>
          <p:sp>
            <p:nvSpPr>
              <p:cNvPr id="74" name="TextBox 73"/>
              <p:cNvSpPr txBox="1"/>
              <p:nvPr/>
            </p:nvSpPr>
            <p:spPr>
              <a:xfrm>
                <a:off x="7135399" y="2788091"/>
                <a:ext cx="500458"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CTL</a:t>
                </a:r>
              </a:p>
            </p:txBody>
          </p:sp>
          <p:cxnSp>
            <p:nvCxnSpPr>
              <p:cNvPr id="75" name="Straight Connector 74"/>
              <p:cNvCxnSpPr/>
              <p:nvPr/>
            </p:nvCxnSpPr>
            <p:spPr>
              <a:xfrm>
                <a:off x="7216441" y="3054458"/>
                <a:ext cx="32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76" name="Straight Connector 75"/>
              <p:cNvCxnSpPr/>
              <p:nvPr/>
            </p:nvCxnSpPr>
            <p:spPr>
              <a:xfrm>
                <a:off x="7823890" y="3065090"/>
                <a:ext cx="32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77" name="Straight Connector 76"/>
              <p:cNvCxnSpPr/>
              <p:nvPr/>
            </p:nvCxnSpPr>
            <p:spPr>
              <a:xfrm>
                <a:off x="8384621" y="3075726"/>
                <a:ext cx="32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78" name="Straight Connector 77"/>
              <p:cNvCxnSpPr/>
              <p:nvPr/>
            </p:nvCxnSpPr>
            <p:spPr>
              <a:xfrm>
                <a:off x="9016137" y="3075723"/>
                <a:ext cx="324000" cy="0"/>
              </a:xfrm>
              <a:prstGeom prst="line">
                <a:avLst/>
              </a:prstGeom>
              <a:ln w="19050"/>
            </p:spPr>
            <p:style>
              <a:lnRef idx="1">
                <a:schemeClr val="dk1"/>
              </a:lnRef>
              <a:fillRef idx="0">
                <a:schemeClr val="dk1"/>
              </a:fillRef>
              <a:effectRef idx="0">
                <a:schemeClr val="dk1"/>
              </a:effectRef>
              <a:fontRef idx="minor">
                <a:schemeClr val="tx1"/>
              </a:fontRef>
            </p:style>
          </p:cxnSp>
          <p:sp>
            <p:nvSpPr>
              <p:cNvPr id="84" name="TextBox 83"/>
              <p:cNvSpPr txBox="1"/>
              <p:nvPr/>
            </p:nvSpPr>
            <p:spPr>
              <a:xfrm>
                <a:off x="8675588" y="3372114"/>
                <a:ext cx="818147" cy="276999"/>
              </a:xfrm>
              <a:prstGeom prst="rect">
                <a:avLst/>
              </a:prstGeom>
              <a:noFill/>
            </p:spPr>
            <p:txBody>
              <a:bodyPr wrap="square" rtlCol="0">
                <a:spAutoFit/>
              </a:bodyPr>
              <a:lstStyle/>
              <a:p>
                <a:r>
                  <a:rPr lang="en-IE" sz="1200" b="1" dirty="0">
                    <a:latin typeface="Times New Roman" panose="02020603050405020304" pitchFamily="18" charset="0"/>
                    <a:cs typeface="Times New Roman" panose="02020603050405020304" pitchFamily="18" charset="0"/>
                  </a:rPr>
                  <a:t>XBP1s</a:t>
                </a:r>
              </a:p>
            </p:txBody>
          </p:sp>
          <p:sp>
            <p:nvSpPr>
              <p:cNvPr id="85" name="TextBox 84"/>
              <p:cNvSpPr txBox="1"/>
              <p:nvPr/>
            </p:nvSpPr>
            <p:spPr>
              <a:xfrm>
                <a:off x="8659548" y="3917546"/>
                <a:ext cx="818147" cy="276999"/>
              </a:xfrm>
              <a:prstGeom prst="rect">
                <a:avLst/>
              </a:prstGeom>
              <a:noFill/>
            </p:spPr>
            <p:txBody>
              <a:bodyPr wrap="square" rtlCol="0">
                <a:spAutoFit/>
              </a:bodyPr>
              <a:lstStyle/>
              <a:p>
                <a:r>
                  <a:rPr lang="el-GR" sz="1200" b="1" dirty="0">
                    <a:latin typeface="Times New Roman" panose="02020603050405020304" pitchFamily="18" charset="0"/>
                    <a:cs typeface="Times New Roman" panose="02020603050405020304" pitchFamily="18" charset="0"/>
                  </a:rPr>
                  <a:t>β</a:t>
                </a:r>
                <a:r>
                  <a:rPr lang="en-IE" sz="1200" b="1" dirty="0">
                    <a:latin typeface="Times New Roman" panose="02020603050405020304" pitchFamily="18" charset="0"/>
                    <a:cs typeface="Times New Roman" panose="02020603050405020304" pitchFamily="18" charset="0"/>
                  </a:rPr>
                  <a:t>-Actin</a:t>
                </a:r>
              </a:p>
            </p:txBody>
          </p:sp>
          <p:pic>
            <p:nvPicPr>
              <p:cNvPr id="86" name="Picture 85"/>
              <p:cNvPicPr>
                <a:picLocks noChangeAspect="1"/>
              </p:cNvPicPr>
              <p:nvPr/>
            </p:nvPicPr>
            <p:blipFill rotWithShape="1">
              <a:blip r:embed="rId15" cstate="print">
                <a:extLst>
                  <a:ext uri="{28A0092B-C50C-407E-A947-70E740481C1C}">
                    <a14:useLocalDpi xmlns:a14="http://schemas.microsoft.com/office/drawing/2010/main" val="0"/>
                  </a:ext>
                </a:extLst>
              </a:blip>
              <a:srcRect l="23205" t="42879" r="32545" b="47834"/>
              <a:stretch/>
            </p:blipFill>
            <p:spPr>
              <a:xfrm>
                <a:off x="7006556" y="3308857"/>
                <a:ext cx="2572398" cy="432000"/>
              </a:xfrm>
              <a:prstGeom prst="rect">
                <a:avLst/>
              </a:prstGeom>
              <a:ln w="19050">
                <a:solidFill>
                  <a:schemeClr val="tx1"/>
                </a:solidFill>
              </a:ln>
            </p:spPr>
          </p:pic>
          <p:pic>
            <p:nvPicPr>
              <p:cNvPr id="87" name="Picture 86"/>
              <p:cNvPicPr>
                <a:picLocks noChangeAspect="1"/>
              </p:cNvPicPr>
              <p:nvPr/>
            </p:nvPicPr>
            <p:blipFill>
              <a:blip r:embed="rId16"/>
              <a:stretch>
                <a:fillRect/>
              </a:stretch>
            </p:blipFill>
            <p:spPr>
              <a:xfrm>
                <a:off x="7013136" y="3805193"/>
                <a:ext cx="2565817" cy="432000"/>
              </a:xfrm>
              <a:prstGeom prst="rect">
                <a:avLst/>
              </a:prstGeom>
              <a:ln w="19050">
                <a:solidFill>
                  <a:schemeClr val="tx1"/>
                </a:solidFill>
              </a:ln>
            </p:spPr>
          </p:pic>
          <p:sp>
            <p:nvSpPr>
              <p:cNvPr id="88" name="TextBox 87"/>
              <p:cNvSpPr txBox="1"/>
              <p:nvPr/>
            </p:nvSpPr>
            <p:spPr>
              <a:xfrm>
                <a:off x="6982492" y="3013887"/>
                <a:ext cx="2774108" cy="307777"/>
              </a:xfrm>
              <a:prstGeom prst="rect">
                <a:avLst/>
              </a:prstGeom>
              <a:noFill/>
            </p:spPr>
            <p:txBody>
              <a:bodyPr wrap="square" rtlCol="0">
                <a:spAutoFit/>
              </a:bodyPr>
              <a:lstStyle/>
              <a:p>
                <a:r>
                  <a:rPr lang="en-IE" sz="1400" b="1" dirty="0">
                    <a:latin typeface="Times New Roman" panose="02020603050405020304" pitchFamily="18" charset="0"/>
                    <a:cs typeface="Times New Roman" panose="02020603050405020304" pitchFamily="18" charset="0"/>
                  </a:rPr>
                  <a:t> -       +      -    +    -     +     -     +</a:t>
                </a:r>
              </a:p>
            </p:txBody>
          </p:sp>
          <p:sp>
            <p:nvSpPr>
              <p:cNvPr id="89" name="TextBox 88"/>
              <p:cNvSpPr txBox="1"/>
              <p:nvPr/>
            </p:nvSpPr>
            <p:spPr>
              <a:xfrm>
                <a:off x="7789188" y="2781013"/>
                <a:ext cx="338554"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#9</a:t>
                </a:r>
              </a:p>
            </p:txBody>
          </p:sp>
          <p:sp>
            <p:nvSpPr>
              <p:cNvPr id="90" name="TextBox 89"/>
              <p:cNvSpPr txBox="1"/>
              <p:nvPr/>
            </p:nvSpPr>
            <p:spPr>
              <a:xfrm>
                <a:off x="8341429" y="2795189"/>
                <a:ext cx="415498"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#16</a:t>
                </a:r>
              </a:p>
            </p:txBody>
          </p:sp>
          <p:sp>
            <p:nvSpPr>
              <p:cNvPr id="91" name="TextBox 90"/>
              <p:cNvSpPr txBox="1"/>
              <p:nvPr/>
            </p:nvSpPr>
            <p:spPr>
              <a:xfrm>
                <a:off x="8971550" y="2795186"/>
                <a:ext cx="415498"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#17</a:t>
                </a:r>
              </a:p>
            </p:txBody>
          </p:sp>
          <p:sp>
            <p:nvSpPr>
              <p:cNvPr id="92" name="TextBox 91"/>
              <p:cNvSpPr txBox="1"/>
              <p:nvPr/>
            </p:nvSpPr>
            <p:spPr>
              <a:xfrm>
                <a:off x="9568058" y="3019630"/>
                <a:ext cx="672941"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BFA 8h</a:t>
                </a:r>
              </a:p>
            </p:txBody>
          </p:sp>
          <p:sp>
            <p:nvSpPr>
              <p:cNvPr id="93" name="TextBox 92"/>
              <p:cNvSpPr txBox="1"/>
              <p:nvPr/>
            </p:nvSpPr>
            <p:spPr>
              <a:xfrm>
                <a:off x="9628217" y="3361441"/>
                <a:ext cx="818147" cy="276999"/>
              </a:xfrm>
              <a:prstGeom prst="rect">
                <a:avLst/>
              </a:prstGeom>
              <a:noFill/>
            </p:spPr>
            <p:txBody>
              <a:bodyPr wrap="square" rtlCol="0">
                <a:spAutoFit/>
              </a:bodyPr>
              <a:lstStyle/>
              <a:p>
                <a:r>
                  <a:rPr lang="en-IE" sz="1200" b="1" dirty="0">
                    <a:latin typeface="Times New Roman" panose="02020603050405020304" pitchFamily="18" charset="0"/>
                    <a:cs typeface="Times New Roman" panose="02020603050405020304" pitchFamily="18" charset="0"/>
                  </a:rPr>
                  <a:t>XBP1s</a:t>
                </a:r>
              </a:p>
            </p:txBody>
          </p:sp>
          <p:sp>
            <p:nvSpPr>
              <p:cNvPr id="94" name="TextBox 93"/>
              <p:cNvSpPr txBox="1"/>
              <p:nvPr/>
            </p:nvSpPr>
            <p:spPr>
              <a:xfrm>
                <a:off x="9612177" y="3882809"/>
                <a:ext cx="818147" cy="276999"/>
              </a:xfrm>
              <a:prstGeom prst="rect">
                <a:avLst/>
              </a:prstGeom>
              <a:noFill/>
            </p:spPr>
            <p:txBody>
              <a:bodyPr wrap="square" rtlCol="0">
                <a:spAutoFit/>
              </a:bodyPr>
              <a:lstStyle/>
              <a:p>
                <a:r>
                  <a:rPr lang="el-GR" sz="1200" b="1" dirty="0">
                    <a:latin typeface="Times New Roman" panose="02020603050405020304" pitchFamily="18" charset="0"/>
                    <a:cs typeface="Times New Roman" panose="02020603050405020304" pitchFamily="18" charset="0"/>
                  </a:rPr>
                  <a:t>β</a:t>
                </a:r>
                <a:r>
                  <a:rPr lang="en-IE" sz="1200" b="1" dirty="0">
                    <a:latin typeface="Times New Roman" panose="02020603050405020304" pitchFamily="18" charset="0"/>
                    <a:cs typeface="Times New Roman" panose="02020603050405020304" pitchFamily="18" charset="0"/>
                  </a:rPr>
                  <a:t>-Actin</a:t>
                </a:r>
              </a:p>
            </p:txBody>
          </p:sp>
          <p:sp>
            <p:nvSpPr>
              <p:cNvPr id="95" name="TextBox 94"/>
              <p:cNvSpPr txBox="1"/>
              <p:nvPr/>
            </p:nvSpPr>
            <p:spPr>
              <a:xfrm>
                <a:off x="6194989" y="3888054"/>
                <a:ext cx="818147" cy="276999"/>
              </a:xfrm>
              <a:prstGeom prst="rect">
                <a:avLst/>
              </a:prstGeom>
              <a:noFill/>
            </p:spPr>
            <p:txBody>
              <a:bodyPr wrap="square" rtlCol="0">
                <a:spAutoFit/>
              </a:bodyPr>
              <a:lstStyle/>
              <a:p>
                <a:pPr algn="r"/>
                <a:r>
                  <a:rPr lang="en-IE" sz="1200" b="1" dirty="0">
                    <a:latin typeface="Times New Roman" panose="02020603050405020304" pitchFamily="18" charset="0"/>
                    <a:cs typeface="Times New Roman" panose="02020603050405020304" pitchFamily="18" charset="0"/>
                  </a:rPr>
                  <a:t>42 kD</a:t>
                </a:r>
              </a:p>
            </p:txBody>
          </p:sp>
          <p:sp>
            <p:nvSpPr>
              <p:cNvPr id="96" name="TextBox 95"/>
              <p:cNvSpPr txBox="1"/>
              <p:nvPr/>
            </p:nvSpPr>
            <p:spPr>
              <a:xfrm>
                <a:off x="6167759" y="3376649"/>
                <a:ext cx="818147" cy="276999"/>
              </a:xfrm>
              <a:prstGeom prst="rect">
                <a:avLst/>
              </a:prstGeom>
              <a:noFill/>
            </p:spPr>
            <p:txBody>
              <a:bodyPr wrap="square" rtlCol="0">
                <a:spAutoFit/>
              </a:bodyPr>
              <a:lstStyle/>
              <a:p>
                <a:pPr algn="r"/>
                <a:r>
                  <a:rPr lang="en-IE" sz="1200" b="1" dirty="0">
                    <a:latin typeface="Times New Roman" panose="02020603050405020304" pitchFamily="18" charset="0"/>
                    <a:cs typeface="Times New Roman" panose="02020603050405020304" pitchFamily="18" charset="0"/>
                  </a:rPr>
                  <a:t>56 kD</a:t>
                </a:r>
              </a:p>
            </p:txBody>
          </p:sp>
        </p:grpSp>
        <p:grpSp>
          <p:nvGrpSpPr>
            <p:cNvPr id="73" name="Group 72"/>
            <p:cNvGrpSpPr/>
            <p:nvPr/>
          </p:nvGrpSpPr>
          <p:grpSpPr>
            <a:xfrm>
              <a:off x="637956" y="2676636"/>
              <a:ext cx="6236600" cy="1581260"/>
              <a:chOff x="590695" y="2757899"/>
              <a:chExt cx="6236600" cy="1581260"/>
            </a:xfrm>
          </p:grpSpPr>
          <p:pic>
            <p:nvPicPr>
              <p:cNvPr id="52" name="Picture 51"/>
              <p:cNvPicPr>
                <a:picLocks noChangeAspect="1"/>
              </p:cNvPicPr>
              <p:nvPr/>
            </p:nvPicPr>
            <p:blipFill rotWithShape="1">
              <a:blip r:embed="rId2" cstate="print">
                <a:extLst>
                  <a:ext uri="{28A0092B-C50C-407E-A947-70E740481C1C}">
                    <a14:useLocalDpi xmlns:a14="http://schemas.microsoft.com/office/drawing/2010/main" val="0"/>
                  </a:ext>
                </a:extLst>
              </a:blip>
              <a:srcRect l="57622" t="40495" r="13925" b="44041"/>
              <a:stretch/>
            </p:blipFill>
            <p:spPr>
              <a:xfrm>
                <a:off x="1414682" y="3293654"/>
                <a:ext cx="1308464" cy="461731"/>
              </a:xfrm>
              <a:prstGeom prst="rect">
                <a:avLst/>
              </a:prstGeom>
              <a:ln w="19050">
                <a:solidFill>
                  <a:schemeClr val="tx1"/>
                </a:solidFill>
              </a:ln>
            </p:spPr>
          </p:pic>
          <p:sp>
            <p:nvSpPr>
              <p:cNvPr id="53" name="TextBox 52"/>
              <p:cNvSpPr txBox="1"/>
              <p:nvPr/>
            </p:nvSpPr>
            <p:spPr>
              <a:xfrm>
                <a:off x="1311656" y="3002310"/>
                <a:ext cx="1507500" cy="307777"/>
              </a:xfrm>
              <a:prstGeom prst="rect">
                <a:avLst/>
              </a:prstGeom>
              <a:noFill/>
            </p:spPr>
            <p:txBody>
              <a:bodyPr wrap="square" rtlCol="0">
                <a:spAutoFit/>
              </a:bodyPr>
              <a:lstStyle/>
              <a:p>
                <a:r>
                  <a:rPr lang="en-IE" sz="1400" b="1" dirty="0">
                    <a:latin typeface="Times New Roman" panose="02020603050405020304" pitchFamily="18" charset="0"/>
                    <a:cs typeface="Times New Roman" panose="02020603050405020304" pitchFamily="18" charset="0"/>
                  </a:rPr>
                  <a:t>  -      +        -     +</a:t>
                </a:r>
              </a:p>
            </p:txBody>
          </p:sp>
          <p:sp>
            <p:nvSpPr>
              <p:cNvPr id="54" name="TextBox 53"/>
              <p:cNvSpPr txBox="1"/>
              <p:nvPr/>
            </p:nvSpPr>
            <p:spPr>
              <a:xfrm>
                <a:off x="1510379" y="2786254"/>
                <a:ext cx="415498"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#13</a:t>
                </a:r>
              </a:p>
            </p:txBody>
          </p:sp>
          <p:sp>
            <p:nvSpPr>
              <p:cNvPr id="55" name="TextBox 54"/>
              <p:cNvSpPr txBox="1"/>
              <p:nvPr/>
            </p:nvSpPr>
            <p:spPr>
              <a:xfrm>
                <a:off x="2190864" y="2783240"/>
                <a:ext cx="415498"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#15</a:t>
                </a:r>
              </a:p>
            </p:txBody>
          </p:sp>
          <p:cxnSp>
            <p:nvCxnSpPr>
              <p:cNvPr id="56" name="Straight Connector 55"/>
              <p:cNvCxnSpPr/>
              <p:nvPr/>
            </p:nvCxnSpPr>
            <p:spPr>
              <a:xfrm>
                <a:off x="1545827" y="3058012"/>
                <a:ext cx="32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7" name="Straight Connector 56"/>
              <p:cNvCxnSpPr/>
              <p:nvPr/>
            </p:nvCxnSpPr>
            <p:spPr>
              <a:xfrm>
                <a:off x="2247568" y="3068642"/>
                <a:ext cx="288000" cy="0"/>
              </a:xfrm>
              <a:prstGeom prst="line">
                <a:avLst/>
              </a:prstGeom>
              <a:ln w="19050"/>
            </p:spPr>
            <p:style>
              <a:lnRef idx="1">
                <a:schemeClr val="dk1"/>
              </a:lnRef>
              <a:fillRef idx="0">
                <a:schemeClr val="dk1"/>
              </a:fillRef>
              <a:effectRef idx="0">
                <a:schemeClr val="dk1"/>
              </a:effectRef>
              <a:fontRef idx="minor">
                <a:schemeClr val="tx1"/>
              </a:fontRef>
            </p:style>
          </p:cxnSp>
          <p:pic>
            <p:nvPicPr>
              <p:cNvPr id="58" name="Picture 57"/>
              <p:cNvPicPr>
                <a:picLocks noChangeAspect="1"/>
              </p:cNvPicPr>
              <p:nvPr/>
            </p:nvPicPr>
            <p:blipFill rotWithShape="1">
              <a:blip r:embed="rId17" cstate="print">
                <a:extLst>
                  <a:ext uri="{BEBA8EAE-BF5A-486C-A8C5-ECC9F3942E4B}">
                    <a14:imgProps xmlns:a14="http://schemas.microsoft.com/office/drawing/2010/main">
                      <a14:imgLayer r:embed="rId18">
                        <a14:imgEffect>
                          <a14:saturation sat="0"/>
                        </a14:imgEffect>
                      </a14:imgLayer>
                    </a14:imgProps>
                  </a:ext>
                  <a:ext uri="{28A0092B-C50C-407E-A947-70E740481C1C}">
                    <a14:useLocalDpi xmlns:a14="http://schemas.microsoft.com/office/drawing/2010/main" val="0"/>
                  </a:ext>
                </a:extLst>
              </a:blip>
              <a:srcRect l="21757" t="43017" r="13007" b="44342"/>
              <a:stretch/>
            </p:blipFill>
            <p:spPr>
              <a:xfrm>
                <a:off x="2771282" y="3293654"/>
                <a:ext cx="3184999" cy="471192"/>
              </a:xfrm>
              <a:prstGeom prst="rect">
                <a:avLst/>
              </a:prstGeom>
              <a:ln w="19050">
                <a:solidFill>
                  <a:schemeClr val="tx1"/>
                </a:solidFill>
              </a:ln>
            </p:spPr>
          </p:pic>
          <p:sp>
            <p:nvSpPr>
              <p:cNvPr id="59" name="TextBox 58"/>
              <p:cNvSpPr txBox="1"/>
              <p:nvPr/>
            </p:nvSpPr>
            <p:spPr>
              <a:xfrm>
                <a:off x="2705709" y="3001756"/>
                <a:ext cx="3523641" cy="307777"/>
              </a:xfrm>
              <a:prstGeom prst="rect">
                <a:avLst/>
              </a:prstGeom>
              <a:noFill/>
            </p:spPr>
            <p:txBody>
              <a:bodyPr wrap="square" rtlCol="0">
                <a:spAutoFit/>
              </a:bodyPr>
              <a:lstStyle/>
              <a:p>
                <a:r>
                  <a:rPr lang="en-IE" sz="1400" b="1" dirty="0">
                    <a:latin typeface="Times New Roman" panose="02020603050405020304" pitchFamily="18" charset="0"/>
                    <a:cs typeface="Times New Roman" panose="02020603050405020304" pitchFamily="18" charset="0"/>
                  </a:rPr>
                  <a:t>  -       +     -     +      -    +      -    +      -    +    </a:t>
                </a:r>
              </a:p>
            </p:txBody>
          </p:sp>
          <p:cxnSp>
            <p:nvCxnSpPr>
              <p:cNvPr id="60" name="Straight Connector 59"/>
              <p:cNvCxnSpPr/>
              <p:nvPr/>
            </p:nvCxnSpPr>
            <p:spPr>
              <a:xfrm>
                <a:off x="2963497" y="3040289"/>
                <a:ext cx="32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61" name="Straight Connector 60"/>
              <p:cNvCxnSpPr/>
              <p:nvPr/>
            </p:nvCxnSpPr>
            <p:spPr>
              <a:xfrm>
                <a:off x="3622723" y="3040284"/>
                <a:ext cx="32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62" name="Straight Connector 61"/>
              <p:cNvCxnSpPr/>
              <p:nvPr/>
            </p:nvCxnSpPr>
            <p:spPr>
              <a:xfrm>
                <a:off x="4207509" y="3050918"/>
                <a:ext cx="32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63" name="Straight Connector 62"/>
              <p:cNvCxnSpPr/>
              <p:nvPr/>
            </p:nvCxnSpPr>
            <p:spPr>
              <a:xfrm>
                <a:off x="4792305" y="3040285"/>
                <a:ext cx="324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64" name="Straight Connector 63"/>
              <p:cNvCxnSpPr/>
              <p:nvPr/>
            </p:nvCxnSpPr>
            <p:spPr>
              <a:xfrm>
                <a:off x="5419622" y="3040286"/>
                <a:ext cx="324000" cy="0"/>
              </a:xfrm>
              <a:prstGeom prst="line">
                <a:avLst/>
              </a:prstGeom>
              <a:ln w="19050"/>
            </p:spPr>
            <p:style>
              <a:lnRef idx="1">
                <a:schemeClr val="dk1"/>
              </a:lnRef>
              <a:fillRef idx="0">
                <a:schemeClr val="dk1"/>
              </a:fillRef>
              <a:effectRef idx="0">
                <a:schemeClr val="dk1"/>
              </a:effectRef>
              <a:fontRef idx="minor">
                <a:schemeClr val="tx1"/>
              </a:fontRef>
            </p:style>
          </p:cxnSp>
          <p:sp>
            <p:nvSpPr>
              <p:cNvPr id="65" name="TextBox 64"/>
              <p:cNvSpPr txBox="1"/>
              <p:nvPr/>
            </p:nvSpPr>
            <p:spPr>
              <a:xfrm>
                <a:off x="2938693" y="2757899"/>
                <a:ext cx="415498"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#10</a:t>
                </a:r>
              </a:p>
            </p:txBody>
          </p:sp>
          <p:sp>
            <p:nvSpPr>
              <p:cNvPr id="66" name="TextBox 65"/>
              <p:cNvSpPr txBox="1"/>
              <p:nvPr/>
            </p:nvSpPr>
            <p:spPr>
              <a:xfrm>
                <a:off x="3590823" y="2764458"/>
                <a:ext cx="407035"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#11</a:t>
                </a:r>
              </a:p>
            </p:txBody>
          </p:sp>
          <p:sp>
            <p:nvSpPr>
              <p:cNvPr id="67" name="TextBox 66"/>
              <p:cNvSpPr txBox="1"/>
              <p:nvPr/>
            </p:nvSpPr>
            <p:spPr>
              <a:xfrm>
                <a:off x="4172596" y="2772073"/>
                <a:ext cx="415498"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#12</a:t>
                </a:r>
              </a:p>
            </p:txBody>
          </p:sp>
          <p:sp>
            <p:nvSpPr>
              <p:cNvPr id="68" name="TextBox 67"/>
              <p:cNvSpPr txBox="1"/>
              <p:nvPr/>
            </p:nvSpPr>
            <p:spPr>
              <a:xfrm>
                <a:off x="4743742" y="2764452"/>
                <a:ext cx="415498"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#14</a:t>
                </a:r>
              </a:p>
            </p:txBody>
          </p:sp>
          <p:sp>
            <p:nvSpPr>
              <p:cNvPr id="69" name="TextBox 68"/>
              <p:cNvSpPr txBox="1"/>
              <p:nvPr/>
            </p:nvSpPr>
            <p:spPr>
              <a:xfrm>
                <a:off x="5353335" y="2764955"/>
                <a:ext cx="500458" cy="276999"/>
              </a:xfrm>
              <a:prstGeom prst="rect">
                <a:avLst/>
              </a:prstGeom>
              <a:noFill/>
            </p:spPr>
            <p:txBody>
              <a:bodyPr wrap="none" rtlCol="0">
                <a:spAutoFit/>
              </a:bodyPr>
              <a:lstStyle/>
              <a:p>
                <a:r>
                  <a:rPr lang="en-IE" sz="1200" b="1" dirty="0">
                    <a:latin typeface="Times New Roman" panose="02020603050405020304" pitchFamily="18" charset="0"/>
                    <a:cs typeface="Times New Roman" panose="02020603050405020304" pitchFamily="18" charset="0"/>
                  </a:rPr>
                  <a:t>CTL</a:t>
                </a:r>
              </a:p>
            </p:txBody>
          </p:sp>
          <p:pic>
            <p:nvPicPr>
              <p:cNvPr id="70" name="Picture 69"/>
              <p:cNvPicPr>
                <a:picLocks noChangeAspect="1"/>
              </p:cNvPicPr>
              <p:nvPr/>
            </p:nvPicPr>
            <p:blipFill rotWithShape="1">
              <a:blip r:embed="rId19" cstate="print">
                <a:extLst>
                  <a:ext uri="{28A0092B-C50C-407E-A947-70E740481C1C}">
                    <a14:useLocalDpi xmlns:a14="http://schemas.microsoft.com/office/drawing/2010/main" val="0"/>
                  </a:ext>
                </a:extLst>
              </a:blip>
              <a:srcRect l="67371" t="14495" r="20898" b="14330"/>
              <a:stretch/>
            </p:blipFill>
            <p:spPr>
              <a:xfrm rot="5400000">
                <a:off x="4136310" y="2515612"/>
                <a:ext cx="441787" cy="3171418"/>
              </a:xfrm>
              <a:prstGeom prst="rect">
                <a:avLst/>
              </a:prstGeom>
            </p:spPr>
          </p:pic>
          <p:pic>
            <p:nvPicPr>
              <p:cNvPr id="71" name="Picture 70"/>
              <p:cNvPicPr>
                <a:picLocks noChangeAspect="1"/>
              </p:cNvPicPr>
              <p:nvPr/>
            </p:nvPicPr>
            <p:blipFill rotWithShape="1">
              <a:blip r:embed="rId20" cstate="print">
                <a:extLst>
                  <a:ext uri="{BEBA8EAE-BF5A-486C-A8C5-ECC9F3942E4B}">
                    <a14:imgProps xmlns:a14="http://schemas.microsoft.com/office/drawing/2010/main">
                      <a14:imgLayer r:embed="rId14">
                        <a14:imgEffect>
                          <a14:saturation sat="0"/>
                        </a14:imgEffect>
                        <a14:imgEffect>
                          <a14:brightnessContrast contrast="40000"/>
                        </a14:imgEffect>
                      </a14:imgLayer>
                    </a14:imgProps>
                  </a:ext>
                  <a:ext uri="{28A0092B-C50C-407E-A947-70E740481C1C}">
                    <a14:useLocalDpi xmlns:a14="http://schemas.microsoft.com/office/drawing/2010/main" val="0"/>
                  </a:ext>
                </a:extLst>
              </a:blip>
              <a:srcRect l="63794" t="24050" r="18090" b="62570"/>
              <a:stretch/>
            </p:blipFill>
            <p:spPr>
              <a:xfrm>
                <a:off x="1423576" y="3880427"/>
                <a:ext cx="1271447" cy="458732"/>
              </a:xfrm>
              <a:prstGeom prst="rect">
                <a:avLst/>
              </a:prstGeom>
            </p:spPr>
          </p:pic>
          <p:sp>
            <p:nvSpPr>
              <p:cNvPr id="51" name="TextBox 50"/>
              <p:cNvSpPr txBox="1"/>
              <p:nvPr/>
            </p:nvSpPr>
            <p:spPr>
              <a:xfrm>
                <a:off x="5987695" y="3877345"/>
                <a:ext cx="839600" cy="461665"/>
              </a:xfrm>
              <a:prstGeom prst="rect">
                <a:avLst/>
              </a:prstGeom>
              <a:noFill/>
            </p:spPr>
            <p:txBody>
              <a:bodyPr wrap="square" rtlCol="0">
                <a:spAutoFit/>
              </a:bodyPr>
              <a:lstStyle/>
              <a:p>
                <a:r>
                  <a:rPr lang="en-IE" sz="1200" b="1" dirty="0">
                    <a:latin typeface="Times New Roman" panose="02020603050405020304" pitchFamily="18" charset="0"/>
                    <a:cs typeface="Times New Roman" panose="02020603050405020304" pitchFamily="18" charset="0"/>
                  </a:rPr>
                  <a:t>Ponceau S staining</a:t>
                </a:r>
              </a:p>
            </p:txBody>
          </p:sp>
          <p:sp>
            <p:nvSpPr>
              <p:cNvPr id="97" name="TextBox 96"/>
              <p:cNvSpPr txBox="1"/>
              <p:nvPr/>
            </p:nvSpPr>
            <p:spPr>
              <a:xfrm>
                <a:off x="590695" y="3386019"/>
                <a:ext cx="818147" cy="276999"/>
              </a:xfrm>
              <a:prstGeom prst="rect">
                <a:avLst/>
              </a:prstGeom>
              <a:noFill/>
            </p:spPr>
            <p:txBody>
              <a:bodyPr wrap="square" rtlCol="0">
                <a:spAutoFit/>
              </a:bodyPr>
              <a:lstStyle/>
              <a:p>
                <a:pPr algn="r"/>
                <a:r>
                  <a:rPr lang="en-IE" sz="1200" b="1" dirty="0">
                    <a:latin typeface="Times New Roman" panose="02020603050405020304" pitchFamily="18" charset="0"/>
                    <a:cs typeface="Times New Roman" panose="02020603050405020304" pitchFamily="18" charset="0"/>
                  </a:rPr>
                  <a:t>56 kD</a:t>
                </a:r>
              </a:p>
            </p:txBody>
          </p:sp>
        </p:grpSp>
        <p:sp>
          <p:nvSpPr>
            <p:cNvPr id="98" name="TextBox 97"/>
            <p:cNvSpPr txBox="1"/>
            <p:nvPr/>
          </p:nvSpPr>
          <p:spPr>
            <a:xfrm>
              <a:off x="529407" y="1339307"/>
              <a:ext cx="818147" cy="276999"/>
            </a:xfrm>
            <a:prstGeom prst="rect">
              <a:avLst/>
            </a:prstGeom>
            <a:noFill/>
          </p:spPr>
          <p:txBody>
            <a:bodyPr wrap="square" rtlCol="0">
              <a:spAutoFit/>
            </a:bodyPr>
            <a:lstStyle/>
            <a:p>
              <a:pPr algn="r"/>
              <a:r>
                <a:rPr lang="en-IE" sz="1200" b="1" dirty="0">
                  <a:latin typeface="Times New Roman" panose="02020603050405020304" pitchFamily="18" charset="0"/>
                  <a:cs typeface="Times New Roman" panose="02020603050405020304" pitchFamily="18" charset="0"/>
                </a:rPr>
                <a:t>56 kD</a:t>
              </a:r>
            </a:p>
          </p:txBody>
        </p:sp>
        <p:pic>
          <p:nvPicPr>
            <p:cNvPr id="4" name="Picture 3"/>
            <p:cNvPicPr>
              <a:picLocks noChangeAspect="1"/>
            </p:cNvPicPr>
            <p:nvPr/>
          </p:nvPicPr>
          <p:blipFill rotWithShape="1">
            <a:blip r:embed="rId21" cstate="print">
              <a:grayscl/>
              <a:extLst>
                <a:ext uri="{28A0092B-C50C-407E-A947-70E740481C1C}">
                  <a14:useLocalDpi xmlns:a14="http://schemas.microsoft.com/office/drawing/2010/main" val="0"/>
                </a:ext>
              </a:extLst>
            </a:blip>
            <a:srcRect l="35434" t="24632" r="45109" b="64281"/>
            <a:stretch/>
          </p:blipFill>
          <p:spPr>
            <a:xfrm>
              <a:off x="1398458" y="1800229"/>
              <a:ext cx="1666152" cy="447675"/>
            </a:xfrm>
            <a:prstGeom prst="rect">
              <a:avLst/>
            </a:prstGeom>
          </p:spPr>
        </p:pic>
        <p:sp>
          <p:nvSpPr>
            <p:cNvPr id="100" name="TextBox 99"/>
            <p:cNvSpPr txBox="1"/>
            <p:nvPr/>
          </p:nvSpPr>
          <p:spPr>
            <a:xfrm>
              <a:off x="6012227" y="3301855"/>
              <a:ext cx="818147" cy="276999"/>
            </a:xfrm>
            <a:prstGeom prst="rect">
              <a:avLst/>
            </a:prstGeom>
            <a:noFill/>
          </p:spPr>
          <p:txBody>
            <a:bodyPr wrap="square" rtlCol="0">
              <a:spAutoFit/>
            </a:bodyPr>
            <a:lstStyle/>
            <a:p>
              <a:r>
                <a:rPr lang="en-IE" sz="1200" b="1" dirty="0">
                  <a:latin typeface="Times New Roman" panose="02020603050405020304" pitchFamily="18" charset="0"/>
                  <a:cs typeface="Times New Roman" panose="02020603050405020304" pitchFamily="18" charset="0"/>
                </a:rPr>
                <a:t>XBP1s</a:t>
              </a:r>
            </a:p>
          </p:txBody>
        </p:sp>
        <p:sp>
          <p:nvSpPr>
            <p:cNvPr id="79" name="Rectangle 78"/>
            <p:cNvSpPr/>
            <p:nvPr/>
          </p:nvSpPr>
          <p:spPr>
            <a:xfrm>
              <a:off x="960325" y="1742966"/>
              <a:ext cx="9881457" cy="7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E"/>
            </a:p>
          </p:txBody>
        </p:sp>
        <p:sp>
          <p:nvSpPr>
            <p:cNvPr id="101" name="Rectangle 100"/>
            <p:cNvSpPr/>
            <p:nvPr/>
          </p:nvSpPr>
          <p:spPr>
            <a:xfrm>
              <a:off x="1246305" y="2213868"/>
              <a:ext cx="9000000" cy="7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E"/>
            </a:p>
          </p:txBody>
        </p:sp>
        <p:sp>
          <p:nvSpPr>
            <p:cNvPr id="102" name="Rectangle 101"/>
            <p:cNvSpPr/>
            <p:nvPr/>
          </p:nvSpPr>
          <p:spPr>
            <a:xfrm>
              <a:off x="1425505" y="3724173"/>
              <a:ext cx="4608000" cy="7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E"/>
            </a:p>
          </p:txBody>
        </p:sp>
        <p:sp>
          <p:nvSpPr>
            <p:cNvPr id="103" name="Rectangle 102"/>
            <p:cNvSpPr/>
            <p:nvPr/>
          </p:nvSpPr>
          <p:spPr>
            <a:xfrm>
              <a:off x="1434068" y="4174525"/>
              <a:ext cx="4608000" cy="7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E"/>
            </a:p>
          </p:txBody>
        </p:sp>
      </p:grpSp>
      <p:sp>
        <p:nvSpPr>
          <p:cNvPr id="104" name="TextBox 103"/>
          <p:cNvSpPr txBox="1"/>
          <p:nvPr/>
        </p:nvSpPr>
        <p:spPr>
          <a:xfrm>
            <a:off x="4628503" y="5665694"/>
            <a:ext cx="2455031" cy="369332"/>
          </a:xfrm>
          <a:prstGeom prst="rect">
            <a:avLst/>
          </a:prstGeom>
          <a:noFill/>
        </p:spPr>
        <p:txBody>
          <a:bodyPr wrap="none" rtlCol="0">
            <a:spAutoFit/>
          </a:bodyPr>
          <a:lstStyle/>
          <a:p>
            <a:r>
              <a:rPr lang="en-IE" b="1" dirty="0"/>
              <a:t>Supplementary Figure 5</a:t>
            </a:r>
          </a:p>
        </p:txBody>
      </p:sp>
    </p:spTree>
    <p:extLst>
      <p:ext uri="{BB962C8B-B14F-4D97-AF65-F5344CB8AC3E}">
        <p14:creationId xmlns:p14="http://schemas.microsoft.com/office/powerpoint/2010/main" val="13249808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Box 65"/>
          <p:cNvSpPr txBox="1"/>
          <p:nvPr/>
        </p:nvSpPr>
        <p:spPr>
          <a:xfrm>
            <a:off x="5340521" y="6283330"/>
            <a:ext cx="2455031" cy="369332"/>
          </a:xfrm>
          <a:prstGeom prst="rect">
            <a:avLst/>
          </a:prstGeom>
          <a:noFill/>
        </p:spPr>
        <p:txBody>
          <a:bodyPr wrap="none" rtlCol="0">
            <a:spAutoFit/>
          </a:bodyPr>
          <a:lstStyle/>
          <a:p>
            <a:r>
              <a:rPr lang="en-IE" b="1" dirty="0"/>
              <a:t>Supplementary Figure 6</a:t>
            </a:r>
          </a:p>
        </p:txBody>
      </p:sp>
      <p:grpSp>
        <p:nvGrpSpPr>
          <p:cNvPr id="3" name="Group 2"/>
          <p:cNvGrpSpPr/>
          <p:nvPr/>
        </p:nvGrpSpPr>
        <p:grpSpPr>
          <a:xfrm>
            <a:off x="1923641" y="168918"/>
            <a:ext cx="7674824" cy="5891866"/>
            <a:chOff x="1923641" y="168918"/>
            <a:chExt cx="7674824" cy="5891866"/>
          </a:xfrm>
        </p:grpSpPr>
        <p:sp>
          <p:nvSpPr>
            <p:cNvPr id="9" name="TextBox 8"/>
            <p:cNvSpPr txBox="1"/>
            <p:nvPr/>
          </p:nvSpPr>
          <p:spPr>
            <a:xfrm>
              <a:off x="1923641" y="4860455"/>
              <a:ext cx="7674824" cy="1200329"/>
            </a:xfrm>
            <a:prstGeom prst="rect">
              <a:avLst/>
            </a:prstGeom>
            <a:noFill/>
          </p:spPr>
          <p:txBody>
            <a:bodyPr wrap="square" rtlCol="0">
              <a:spAutoFit/>
            </a:bodyPr>
            <a:lstStyle/>
            <a:p>
              <a:pPr algn="just"/>
              <a:r>
                <a:rPr lang="en-IE" sz="1200" b="1" dirty="0" smtClean="0">
                  <a:ea typeface="Tahoma" panose="020B0604030504040204" pitchFamily="34" charset="0"/>
                  <a:cs typeface="Times New Roman" panose="02020603050405020304" pitchFamily="18" charset="0"/>
                </a:rPr>
                <a:t>SF6: </a:t>
              </a:r>
              <a:r>
                <a:rPr lang="en-IE" sz="1200" b="1" dirty="0">
                  <a:ea typeface="Calibri" panose="020F0502020204030204" pitchFamily="34" charset="0"/>
                  <a:cs typeface="Times New Roman" panose="02020603050405020304" pitchFamily="18" charset="0"/>
                </a:rPr>
                <a:t>Confirmation of correct integration of XBP1 homology arm in XBP1 KO cells. (A) </a:t>
              </a:r>
              <a:r>
                <a:rPr lang="en-IE" sz="1200" dirty="0"/>
                <a:t>Schematic of primer designing for genomic DNA PCR. Three sets of primers were designed taking the sequence from the integrated cassette and outside the homology arm. LHA: Left homology arm of XBP1, RHA: Right homology arm of XBP1, GFP: Green fluorescent protein, PGK-</a:t>
              </a:r>
              <a:r>
                <a:rPr lang="en-IE" sz="1200" dirty="0" err="1"/>
                <a:t>Puro</a:t>
              </a:r>
              <a:r>
                <a:rPr lang="en-IE" sz="1200" dirty="0"/>
                <a:t>: Puromycin resistance gene. 1st set: LHA-GFP, 2nd set: </a:t>
              </a:r>
              <a:r>
                <a:rPr lang="en-IE" sz="1200" dirty="0" err="1"/>
                <a:t>Puro</a:t>
              </a:r>
              <a:r>
                <a:rPr lang="en-IE" sz="1200" dirty="0"/>
                <a:t>-RHA, 3rd set: outside LHA-GFP. </a:t>
              </a:r>
              <a:r>
                <a:rPr lang="en-IE" sz="1200" b="1" dirty="0"/>
                <a:t>(B-C) </a:t>
              </a:r>
              <a:r>
                <a:rPr lang="en-IE" sz="1200" dirty="0">
                  <a:ea typeface="Calibri" panose="020F0502020204030204" pitchFamily="34" charset="0"/>
                  <a:cs typeface="Times New Roman" panose="02020603050405020304" pitchFamily="18" charset="0"/>
                </a:rPr>
                <a:t>Genomic DNA PCR followed by gel electrophoresis to confirm the successful integration of XBP1 homology arm in MCF7 XBP1 KO cells, (1) 1</a:t>
              </a:r>
              <a:r>
                <a:rPr lang="en-IE" sz="1200" baseline="30000" dirty="0">
                  <a:ea typeface="Calibri" panose="020F0502020204030204" pitchFamily="34" charset="0"/>
                  <a:cs typeface="Times New Roman" panose="02020603050405020304" pitchFamily="18" charset="0"/>
                </a:rPr>
                <a:t>st</a:t>
              </a:r>
              <a:r>
                <a:rPr lang="en-IE" sz="1200" dirty="0">
                  <a:ea typeface="Calibri" panose="020F0502020204030204" pitchFamily="34" charset="0"/>
                  <a:cs typeface="Times New Roman" panose="02020603050405020304" pitchFamily="18" charset="0"/>
                </a:rPr>
                <a:t> set, (2) 2</a:t>
              </a:r>
              <a:r>
                <a:rPr lang="en-IE" sz="1200" baseline="30000" dirty="0">
                  <a:ea typeface="Calibri" panose="020F0502020204030204" pitchFamily="34" charset="0"/>
                  <a:cs typeface="Times New Roman" panose="02020603050405020304" pitchFamily="18" charset="0"/>
                </a:rPr>
                <a:t>nd</a:t>
              </a:r>
              <a:r>
                <a:rPr lang="en-IE" sz="1200" dirty="0">
                  <a:ea typeface="Calibri" panose="020F0502020204030204" pitchFamily="34" charset="0"/>
                  <a:cs typeface="Times New Roman" panose="02020603050405020304" pitchFamily="18" charset="0"/>
                </a:rPr>
                <a:t> set (3) 3</a:t>
              </a:r>
              <a:r>
                <a:rPr lang="en-IE" sz="1200" baseline="30000" dirty="0">
                  <a:ea typeface="Calibri" panose="020F0502020204030204" pitchFamily="34" charset="0"/>
                  <a:cs typeface="Times New Roman" panose="02020603050405020304" pitchFamily="18" charset="0"/>
                </a:rPr>
                <a:t>rd</a:t>
              </a:r>
              <a:r>
                <a:rPr lang="en-IE" sz="1200" dirty="0">
                  <a:ea typeface="Calibri" panose="020F0502020204030204" pitchFamily="34" charset="0"/>
                  <a:cs typeface="Times New Roman" panose="02020603050405020304" pitchFamily="18" charset="0"/>
                </a:rPr>
                <a:t> set of primers were used. </a:t>
              </a:r>
            </a:p>
          </p:txBody>
        </p:sp>
        <p:pic>
          <p:nvPicPr>
            <p:cNvPr id="49" name="Picture 4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6995" y="250439"/>
              <a:ext cx="5013860" cy="1851109"/>
            </a:xfrm>
            <a:prstGeom prst="rect">
              <a:avLst/>
            </a:prstGeom>
          </p:spPr>
        </p:pic>
        <p:grpSp>
          <p:nvGrpSpPr>
            <p:cNvPr id="5" name="Group 4"/>
            <p:cNvGrpSpPr/>
            <p:nvPr/>
          </p:nvGrpSpPr>
          <p:grpSpPr>
            <a:xfrm>
              <a:off x="2677925" y="1966196"/>
              <a:ext cx="5652000" cy="2933976"/>
              <a:chOff x="2677925" y="2400301"/>
              <a:chExt cx="5652000" cy="2933976"/>
            </a:xfrm>
          </p:grpSpPr>
          <p:grpSp>
            <p:nvGrpSpPr>
              <p:cNvPr id="4" name="Group 3"/>
              <p:cNvGrpSpPr/>
              <p:nvPr/>
            </p:nvGrpSpPr>
            <p:grpSpPr>
              <a:xfrm>
                <a:off x="5514311" y="2400301"/>
                <a:ext cx="2815614" cy="2913976"/>
                <a:chOff x="5514311" y="2400301"/>
                <a:chExt cx="2815614" cy="2913976"/>
              </a:xfrm>
            </p:grpSpPr>
            <p:pic>
              <p:nvPicPr>
                <p:cNvPr id="53" name="Picture 52"/>
                <p:cNvPicPr>
                  <a:picLocks noChangeAspect="1"/>
                </p:cNvPicPr>
                <p:nvPr/>
              </p:nvPicPr>
              <p:blipFill rotWithShape="1">
                <a:blip r:embed="rId3"/>
                <a:srcRect l="13815" t="14952" r="1494" b="45849"/>
                <a:stretch/>
              </p:blipFill>
              <p:spPr>
                <a:xfrm>
                  <a:off x="6019076" y="3179484"/>
                  <a:ext cx="1568967" cy="1852101"/>
                </a:xfrm>
                <a:prstGeom prst="rect">
                  <a:avLst/>
                </a:prstGeom>
              </p:spPr>
            </p:pic>
            <p:sp>
              <p:nvSpPr>
                <p:cNvPr id="54" name="TextBox 53"/>
                <p:cNvSpPr txBox="1"/>
                <p:nvPr/>
              </p:nvSpPr>
              <p:spPr>
                <a:xfrm rot="16200000">
                  <a:off x="6447863" y="2715388"/>
                  <a:ext cx="769911" cy="261610"/>
                </a:xfrm>
                <a:prstGeom prst="rect">
                  <a:avLst/>
                </a:prstGeom>
                <a:noFill/>
              </p:spPr>
              <p:txBody>
                <a:bodyPr wrap="square" rtlCol="0">
                  <a:spAutoFit/>
                </a:bodyPr>
                <a:lstStyle/>
                <a:p>
                  <a:r>
                    <a:rPr lang="en-IE" sz="1100" dirty="0">
                      <a:latin typeface="Times New Roman" panose="02020603050405020304" pitchFamily="18" charset="0"/>
                      <a:cs typeface="Times New Roman" panose="02020603050405020304" pitchFamily="18" charset="0"/>
                    </a:rPr>
                    <a:t>XBP1 KO</a:t>
                  </a:r>
                </a:p>
              </p:txBody>
            </p:sp>
            <p:sp>
              <p:nvSpPr>
                <p:cNvPr id="55" name="TextBox 54"/>
                <p:cNvSpPr txBox="1"/>
                <p:nvPr/>
              </p:nvSpPr>
              <p:spPr>
                <a:xfrm rot="16200000">
                  <a:off x="6874367" y="2702257"/>
                  <a:ext cx="865522" cy="261610"/>
                </a:xfrm>
                <a:prstGeom prst="rect">
                  <a:avLst/>
                </a:prstGeom>
                <a:noFill/>
              </p:spPr>
              <p:txBody>
                <a:bodyPr wrap="square" rtlCol="0">
                  <a:spAutoFit/>
                </a:bodyPr>
                <a:lstStyle/>
                <a:p>
                  <a:r>
                    <a:rPr lang="en-IE" sz="1100" dirty="0">
                      <a:latin typeface="Times New Roman" panose="02020603050405020304" pitchFamily="18" charset="0"/>
                      <a:cs typeface="Times New Roman" panose="02020603050405020304" pitchFamily="18" charset="0"/>
                    </a:rPr>
                    <a:t>CONTROL</a:t>
                  </a:r>
                </a:p>
              </p:txBody>
            </p:sp>
            <p:sp>
              <p:nvSpPr>
                <p:cNvPr id="56" name="TextBox 55"/>
                <p:cNvSpPr txBox="1"/>
                <p:nvPr/>
              </p:nvSpPr>
              <p:spPr>
                <a:xfrm>
                  <a:off x="5514311" y="4464031"/>
                  <a:ext cx="493485" cy="276999"/>
                </a:xfrm>
                <a:prstGeom prst="rect">
                  <a:avLst/>
                </a:prstGeom>
                <a:noFill/>
              </p:spPr>
              <p:txBody>
                <a:bodyPr wrap="square" rtlCol="0">
                  <a:spAutoFit/>
                </a:bodyPr>
                <a:lstStyle/>
                <a:p>
                  <a:pPr algn="r"/>
                  <a:r>
                    <a:rPr lang="en-IE" sz="1200" dirty="0">
                      <a:latin typeface="Times New Roman" panose="02020603050405020304" pitchFamily="18" charset="0"/>
                      <a:cs typeface="Times New Roman" panose="02020603050405020304" pitchFamily="18" charset="0"/>
                    </a:rPr>
                    <a:t>1 Kb</a:t>
                  </a:r>
                </a:p>
              </p:txBody>
            </p:sp>
            <p:sp>
              <p:nvSpPr>
                <p:cNvPr id="57" name="TextBox 56"/>
                <p:cNvSpPr txBox="1"/>
                <p:nvPr/>
              </p:nvSpPr>
              <p:spPr>
                <a:xfrm>
                  <a:off x="5515349" y="3922772"/>
                  <a:ext cx="493485" cy="276999"/>
                </a:xfrm>
                <a:prstGeom prst="rect">
                  <a:avLst/>
                </a:prstGeom>
                <a:noFill/>
              </p:spPr>
              <p:txBody>
                <a:bodyPr wrap="square" rtlCol="0">
                  <a:spAutoFit/>
                </a:bodyPr>
                <a:lstStyle/>
                <a:p>
                  <a:pPr algn="r"/>
                  <a:r>
                    <a:rPr lang="en-IE" sz="1200" dirty="0">
                      <a:latin typeface="Times New Roman" panose="02020603050405020304" pitchFamily="18" charset="0"/>
                      <a:cs typeface="Times New Roman" panose="02020603050405020304" pitchFamily="18" charset="0"/>
                    </a:rPr>
                    <a:t>3 Kb</a:t>
                  </a:r>
                </a:p>
              </p:txBody>
            </p:sp>
            <p:sp>
              <p:nvSpPr>
                <p:cNvPr id="58" name="TextBox 57"/>
                <p:cNvSpPr txBox="1"/>
                <p:nvPr/>
              </p:nvSpPr>
              <p:spPr>
                <a:xfrm>
                  <a:off x="5948398" y="5037278"/>
                  <a:ext cx="2137972" cy="276999"/>
                </a:xfrm>
                <a:prstGeom prst="rect">
                  <a:avLst/>
                </a:prstGeom>
                <a:noFill/>
              </p:spPr>
              <p:txBody>
                <a:bodyPr wrap="square" rtlCol="0">
                  <a:spAutoFit/>
                </a:bodyPr>
                <a:lstStyle/>
                <a:p>
                  <a:r>
                    <a:rPr lang="en-IE" sz="1200" dirty="0">
                      <a:latin typeface="Times New Roman" panose="02020603050405020304" pitchFamily="18" charset="0"/>
                      <a:cs typeface="Times New Roman" panose="02020603050405020304" pitchFamily="18" charset="0"/>
                    </a:rPr>
                    <a:t>3. Outside LHA + outside RHA </a:t>
                  </a:r>
                </a:p>
              </p:txBody>
            </p:sp>
            <p:sp>
              <p:nvSpPr>
                <p:cNvPr id="59" name="TextBox 58"/>
                <p:cNvSpPr txBox="1"/>
                <p:nvPr/>
              </p:nvSpPr>
              <p:spPr>
                <a:xfrm>
                  <a:off x="7610910" y="3875162"/>
                  <a:ext cx="636093" cy="276999"/>
                </a:xfrm>
                <a:prstGeom prst="rect">
                  <a:avLst/>
                </a:prstGeom>
                <a:noFill/>
              </p:spPr>
              <p:txBody>
                <a:bodyPr wrap="square" rtlCol="0">
                  <a:spAutoFit/>
                </a:bodyPr>
                <a:lstStyle/>
                <a:p>
                  <a:r>
                    <a:rPr lang="en-IE" sz="1200" dirty="0">
                      <a:latin typeface="Times New Roman" panose="02020603050405020304" pitchFamily="18" charset="0"/>
                      <a:cs typeface="Times New Roman" panose="02020603050405020304" pitchFamily="18" charset="0"/>
                    </a:rPr>
                    <a:t>3.6 Kb</a:t>
                  </a:r>
                </a:p>
              </p:txBody>
            </p:sp>
            <p:sp>
              <p:nvSpPr>
                <p:cNvPr id="60" name="TextBox 59"/>
                <p:cNvSpPr txBox="1"/>
                <p:nvPr/>
              </p:nvSpPr>
              <p:spPr>
                <a:xfrm>
                  <a:off x="7599634" y="4273956"/>
                  <a:ext cx="730291" cy="276999"/>
                </a:xfrm>
                <a:prstGeom prst="rect">
                  <a:avLst/>
                </a:prstGeom>
                <a:noFill/>
              </p:spPr>
              <p:txBody>
                <a:bodyPr wrap="square" rtlCol="0">
                  <a:spAutoFit/>
                </a:bodyPr>
                <a:lstStyle/>
                <a:p>
                  <a:r>
                    <a:rPr lang="en-IE" sz="1200" dirty="0">
                      <a:latin typeface="Times New Roman" panose="02020603050405020304" pitchFamily="18" charset="0"/>
                      <a:cs typeface="Times New Roman" panose="02020603050405020304" pitchFamily="18" charset="0"/>
                    </a:rPr>
                    <a:t>1.25 Kb</a:t>
                  </a:r>
                </a:p>
              </p:txBody>
            </p:sp>
          </p:grpSp>
          <p:sp>
            <p:nvSpPr>
              <p:cNvPr id="51" name="TextBox 50"/>
              <p:cNvSpPr txBox="1"/>
              <p:nvPr/>
            </p:nvSpPr>
            <p:spPr>
              <a:xfrm>
                <a:off x="6647506" y="3889646"/>
                <a:ext cx="866150" cy="253916"/>
              </a:xfrm>
              <a:prstGeom prst="rect">
                <a:avLst/>
              </a:prstGeom>
              <a:noFill/>
              <a:ln w="28575">
                <a:solidFill>
                  <a:srgbClr val="C00000"/>
                </a:solidFill>
              </a:ln>
            </p:spPr>
            <p:txBody>
              <a:bodyPr wrap="square" rtlCol="0">
                <a:spAutoFit/>
              </a:bodyPr>
              <a:lstStyle/>
              <a:p>
                <a:endParaRPr lang="en-IE" sz="1050" dirty="0"/>
              </a:p>
            </p:txBody>
          </p:sp>
          <p:sp>
            <p:nvSpPr>
              <p:cNvPr id="52" name="TextBox 51"/>
              <p:cNvSpPr txBox="1"/>
              <p:nvPr/>
            </p:nvSpPr>
            <p:spPr>
              <a:xfrm>
                <a:off x="6649723" y="4274763"/>
                <a:ext cx="866150" cy="253916"/>
              </a:xfrm>
              <a:prstGeom prst="rect">
                <a:avLst/>
              </a:prstGeom>
              <a:noFill/>
              <a:ln w="28575">
                <a:solidFill>
                  <a:srgbClr val="C00000"/>
                </a:solidFill>
              </a:ln>
            </p:spPr>
            <p:txBody>
              <a:bodyPr wrap="square" rtlCol="0">
                <a:spAutoFit/>
              </a:bodyPr>
              <a:lstStyle/>
              <a:p>
                <a:endParaRPr lang="en-IE" sz="1050" dirty="0"/>
              </a:p>
            </p:txBody>
          </p:sp>
          <p:grpSp>
            <p:nvGrpSpPr>
              <p:cNvPr id="2" name="Group 1"/>
              <p:cNvGrpSpPr/>
              <p:nvPr/>
            </p:nvGrpSpPr>
            <p:grpSpPr>
              <a:xfrm>
                <a:off x="2677925" y="3613095"/>
                <a:ext cx="2651829" cy="1721182"/>
                <a:chOff x="2677925" y="3613095"/>
                <a:chExt cx="2651829" cy="1721182"/>
              </a:xfrm>
            </p:grpSpPr>
            <p:pic>
              <p:nvPicPr>
                <p:cNvPr id="39" name="Picture 38"/>
                <p:cNvPicPr>
                  <a:picLocks noChangeAspect="1"/>
                </p:cNvPicPr>
                <p:nvPr/>
              </p:nvPicPr>
              <p:blipFill rotWithShape="1">
                <a:blip r:embed="rId4"/>
                <a:srcRect l="-829" t="29386" b="29173"/>
                <a:stretch/>
              </p:blipFill>
              <p:spPr>
                <a:xfrm>
                  <a:off x="3290689" y="3613095"/>
                  <a:ext cx="2039065" cy="1246128"/>
                </a:xfrm>
                <a:prstGeom prst="rect">
                  <a:avLst/>
                </a:prstGeom>
              </p:spPr>
            </p:pic>
            <p:sp>
              <p:nvSpPr>
                <p:cNvPr id="40" name="TextBox 39"/>
                <p:cNvSpPr txBox="1"/>
                <p:nvPr/>
              </p:nvSpPr>
              <p:spPr>
                <a:xfrm>
                  <a:off x="2677925" y="4502733"/>
                  <a:ext cx="610690" cy="261610"/>
                </a:xfrm>
                <a:prstGeom prst="rect">
                  <a:avLst/>
                </a:prstGeom>
                <a:noFill/>
              </p:spPr>
              <p:txBody>
                <a:bodyPr wrap="square" rtlCol="0">
                  <a:spAutoFit/>
                </a:bodyPr>
                <a:lstStyle/>
                <a:p>
                  <a:pPr algn="r"/>
                  <a:r>
                    <a:rPr lang="en-IE" sz="1100" dirty="0">
                      <a:latin typeface="Times New Roman" panose="02020603050405020304" pitchFamily="18" charset="0"/>
                      <a:cs typeface="Times New Roman" panose="02020603050405020304" pitchFamily="18" charset="0"/>
                    </a:rPr>
                    <a:t>500 bp</a:t>
                  </a:r>
                </a:p>
              </p:txBody>
            </p:sp>
            <p:sp>
              <p:nvSpPr>
                <p:cNvPr id="41" name="TextBox 40"/>
                <p:cNvSpPr txBox="1"/>
                <p:nvPr/>
              </p:nvSpPr>
              <p:spPr>
                <a:xfrm>
                  <a:off x="2677925" y="4190325"/>
                  <a:ext cx="624868" cy="276999"/>
                </a:xfrm>
                <a:prstGeom prst="rect">
                  <a:avLst/>
                </a:prstGeom>
                <a:noFill/>
              </p:spPr>
              <p:txBody>
                <a:bodyPr wrap="square" rtlCol="0">
                  <a:spAutoFit/>
                </a:bodyPr>
                <a:lstStyle/>
                <a:p>
                  <a:pPr algn="r"/>
                  <a:r>
                    <a:rPr lang="en-IE" sz="1200" dirty="0">
                      <a:latin typeface="Times New Roman" panose="02020603050405020304" pitchFamily="18" charset="0"/>
                      <a:cs typeface="Times New Roman" panose="02020603050405020304" pitchFamily="18" charset="0"/>
                    </a:rPr>
                    <a:t>800 bp</a:t>
                  </a:r>
                </a:p>
              </p:txBody>
            </p:sp>
            <p:sp>
              <p:nvSpPr>
                <p:cNvPr id="46" name="TextBox 45"/>
                <p:cNvSpPr txBox="1"/>
                <p:nvPr/>
              </p:nvSpPr>
              <p:spPr>
                <a:xfrm>
                  <a:off x="3842456" y="4494587"/>
                  <a:ext cx="722516" cy="215444"/>
                </a:xfrm>
                <a:prstGeom prst="rect">
                  <a:avLst/>
                </a:prstGeom>
                <a:noFill/>
                <a:ln w="28575">
                  <a:solidFill>
                    <a:srgbClr val="C00000"/>
                  </a:solidFill>
                </a:ln>
              </p:spPr>
              <p:txBody>
                <a:bodyPr wrap="square" rtlCol="0">
                  <a:spAutoFit/>
                </a:bodyPr>
                <a:lstStyle/>
                <a:p>
                  <a:endParaRPr lang="en-IE" sz="800" dirty="0"/>
                </a:p>
              </p:txBody>
            </p:sp>
            <p:sp>
              <p:nvSpPr>
                <p:cNvPr id="48" name="TextBox 47"/>
                <p:cNvSpPr txBox="1"/>
                <p:nvPr/>
              </p:nvSpPr>
              <p:spPr>
                <a:xfrm>
                  <a:off x="3396113" y="4872612"/>
                  <a:ext cx="1879462" cy="461665"/>
                </a:xfrm>
                <a:prstGeom prst="rect">
                  <a:avLst/>
                </a:prstGeom>
                <a:noFill/>
              </p:spPr>
              <p:txBody>
                <a:bodyPr wrap="square" rtlCol="0">
                  <a:spAutoFit/>
                </a:bodyPr>
                <a:lstStyle/>
                <a:p>
                  <a:pPr marL="228600" indent="-228600">
                    <a:buAutoNum type="arabicPeriod"/>
                  </a:pPr>
                  <a:r>
                    <a:rPr lang="en-IE" sz="1200" dirty="0">
                      <a:latin typeface="Times New Roman" panose="02020603050405020304" pitchFamily="18" charset="0"/>
                      <a:cs typeface="Times New Roman" panose="02020603050405020304" pitchFamily="18" charset="0"/>
                    </a:rPr>
                    <a:t>LHA + GFP (528 bp)</a:t>
                  </a:r>
                </a:p>
                <a:p>
                  <a:pPr marL="228600" indent="-228600">
                    <a:buAutoNum type="arabicPeriod"/>
                  </a:pPr>
                  <a:r>
                    <a:rPr lang="en-IE" sz="1200" dirty="0">
                      <a:latin typeface="Times New Roman" panose="02020603050405020304" pitchFamily="18" charset="0"/>
                      <a:cs typeface="Times New Roman" panose="02020603050405020304" pitchFamily="18" charset="0"/>
                    </a:rPr>
                    <a:t>Puro + RHA (853 bp)</a:t>
                  </a:r>
                </a:p>
              </p:txBody>
            </p:sp>
          </p:grpSp>
          <p:sp>
            <p:nvSpPr>
              <p:cNvPr id="38" name="TextBox 37"/>
              <p:cNvSpPr txBox="1"/>
              <p:nvPr/>
            </p:nvSpPr>
            <p:spPr>
              <a:xfrm>
                <a:off x="4564031" y="4190325"/>
                <a:ext cx="724865" cy="222741"/>
              </a:xfrm>
              <a:prstGeom prst="rect">
                <a:avLst/>
              </a:prstGeom>
              <a:noFill/>
              <a:ln w="28575">
                <a:solidFill>
                  <a:srgbClr val="C00000"/>
                </a:solidFill>
              </a:ln>
            </p:spPr>
            <p:txBody>
              <a:bodyPr wrap="square" rtlCol="0">
                <a:spAutoFit/>
              </a:bodyPr>
              <a:lstStyle/>
              <a:p>
                <a:endParaRPr lang="en-IE" sz="800" dirty="0"/>
              </a:p>
            </p:txBody>
          </p:sp>
          <p:sp>
            <p:nvSpPr>
              <p:cNvPr id="61" name="TextBox 60"/>
              <p:cNvSpPr txBox="1"/>
              <p:nvPr/>
            </p:nvSpPr>
            <p:spPr>
              <a:xfrm>
                <a:off x="4025864" y="4192600"/>
                <a:ext cx="330082" cy="307777"/>
              </a:xfrm>
              <a:prstGeom prst="rect">
                <a:avLst/>
              </a:prstGeom>
              <a:noFill/>
            </p:spPr>
            <p:txBody>
              <a:bodyPr wrap="square" rtlCol="0">
                <a:spAutoFit/>
              </a:bodyPr>
              <a:lstStyle/>
              <a:p>
                <a:pPr algn="r"/>
                <a:r>
                  <a:rPr lang="en-IE" sz="1400" b="1" dirty="0">
                    <a:solidFill>
                      <a:schemeClr val="bg1"/>
                    </a:solidFill>
                    <a:latin typeface="Times New Roman" panose="02020603050405020304" pitchFamily="18" charset="0"/>
                    <a:cs typeface="Times New Roman" panose="02020603050405020304" pitchFamily="18" charset="0"/>
                  </a:rPr>
                  <a:t>1</a:t>
                </a:r>
              </a:p>
            </p:txBody>
          </p:sp>
          <p:sp>
            <p:nvSpPr>
              <p:cNvPr id="62" name="TextBox 61"/>
              <p:cNvSpPr txBox="1"/>
              <p:nvPr/>
            </p:nvSpPr>
            <p:spPr>
              <a:xfrm>
                <a:off x="4751474" y="3867327"/>
                <a:ext cx="330082" cy="307777"/>
              </a:xfrm>
              <a:prstGeom prst="rect">
                <a:avLst/>
              </a:prstGeom>
              <a:noFill/>
            </p:spPr>
            <p:txBody>
              <a:bodyPr wrap="square" rtlCol="0">
                <a:spAutoFit/>
              </a:bodyPr>
              <a:lstStyle/>
              <a:p>
                <a:pPr algn="r"/>
                <a:r>
                  <a:rPr lang="en-IE" sz="1400" b="1" dirty="0">
                    <a:solidFill>
                      <a:schemeClr val="bg1"/>
                    </a:solidFill>
                    <a:latin typeface="Times New Roman" panose="02020603050405020304" pitchFamily="18" charset="0"/>
                    <a:cs typeface="Times New Roman" panose="02020603050405020304" pitchFamily="18" charset="0"/>
                  </a:rPr>
                  <a:t>2</a:t>
                </a:r>
              </a:p>
            </p:txBody>
          </p:sp>
          <p:sp>
            <p:nvSpPr>
              <p:cNvPr id="63" name="TextBox 62"/>
              <p:cNvSpPr txBox="1"/>
              <p:nvPr/>
            </p:nvSpPr>
            <p:spPr>
              <a:xfrm>
                <a:off x="6841862" y="3487461"/>
                <a:ext cx="330082" cy="307777"/>
              </a:xfrm>
              <a:prstGeom prst="rect">
                <a:avLst/>
              </a:prstGeom>
              <a:noFill/>
            </p:spPr>
            <p:txBody>
              <a:bodyPr wrap="square" rtlCol="0">
                <a:spAutoFit/>
              </a:bodyPr>
              <a:lstStyle/>
              <a:p>
                <a:pPr algn="r"/>
                <a:r>
                  <a:rPr lang="en-IE" sz="1400" b="1" dirty="0">
                    <a:solidFill>
                      <a:schemeClr val="bg1"/>
                    </a:solidFill>
                    <a:latin typeface="Times New Roman" panose="02020603050405020304" pitchFamily="18" charset="0"/>
                    <a:cs typeface="Times New Roman" panose="02020603050405020304" pitchFamily="18" charset="0"/>
                  </a:rPr>
                  <a:t>3</a:t>
                </a:r>
              </a:p>
            </p:txBody>
          </p:sp>
          <p:sp>
            <p:nvSpPr>
              <p:cNvPr id="33" name="TextBox 32"/>
              <p:cNvSpPr txBox="1"/>
              <p:nvPr/>
            </p:nvSpPr>
            <p:spPr>
              <a:xfrm rot="16200000">
                <a:off x="3607016" y="3167829"/>
                <a:ext cx="769911" cy="261610"/>
              </a:xfrm>
              <a:prstGeom prst="rect">
                <a:avLst/>
              </a:prstGeom>
              <a:noFill/>
            </p:spPr>
            <p:txBody>
              <a:bodyPr wrap="square" rtlCol="0">
                <a:spAutoFit/>
              </a:bodyPr>
              <a:lstStyle/>
              <a:p>
                <a:r>
                  <a:rPr lang="en-IE" sz="1100" dirty="0">
                    <a:latin typeface="Times New Roman" panose="02020603050405020304" pitchFamily="18" charset="0"/>
                    <a:cs typeface="Times New Roman" panose="02020603050405020304" pitchFamily="18" charset="0"/>
                  </a:rPr>
                  <a:t>XBP1 KO</a:t>
                </a:r>
              </a:p>
            </p:txBody>
          </p:sp>
          <p:sp>
            <p:nvSpPr>
              <p:cNvPr id="47" name="TextBox 46"/>
              <p:cNvSpPr txBox="1"/>
              <p:nvPr/>
            </p:nvSpPr>
            <p:spPr>
              <a:xfrm rot="16200000">
                <a:off x="3933504" y="3126125"/>
                <a:ext cx="865522" cy="261610"/>
              </a:xfrm>
              <a:prstGeom prst="rect">
                <a:avLst/>
              </a:prstGeom>
              <a:noFill/>
            </p:spPr>
            <p:txBody>
              <a:bodyPr wrap="square" rtlCol="0">
                <a:spAutoFit/>
              </a:bodyPr>
              <a:lstStyle/>
              <a:p>
                <a:r>
                  <a:rPr lang="en-IE" sz="1100" dirty="0">
                    <a:latin typeface="Times New Roman" panose="02020603050405020304" pitchFamily="18" charset="0"/>
                    <a:cs typeface="Times New Roman" panose="02020603050405020304" pitchFamily="18" charset="0"/>
                  </a:rPr>
                  <a:t>CONTROL</a:t>
                </a:r>
              </a:p>
            </p:txBody>
          </p:sp>
          <p:sp>
            <p:nvSpPr>
              <p:cNvPr id="64" name="TextBox 63"/>
              <p:cNvSpPr txBox="1"/>
              <p:nvPr/>
            </p:nvSpPr>
            <p:spPr>
              <a:xfrm rot="16200000">
                <a:off x="4366640" y="3170205"/>
                <a:ext cx="769911" cy="261610"/>
              </a:xfrm>
              <a:prstGeom prst="rect">
                <a:avLst/>
              </a:prstGeom>
              <a:noFill/>
            </p:spPr>
            <p:txBody>
              <a:bodyPr wrap="square" rtlCol="0">
                <a:spAutoFit/>
              </a:bodyPr>
              <a:lstStyle/>
              <a:p>
                <a:r>
                  <a:rPr lang="en-IE" sz="1100" dirty="0">
                    <a:latin typeface="Times New Roman" panose="02020603050405020304" pitchFamily="18" charset="0"/>
                    <a:cs typeface="Times New Roman" panose="02020603050405020304" pitchFamily="18" charset="0"/>
                  </a:rPr>
                  <a:t>XBP1 KO</a:t>
                </a:r>
              </a:p>
            </p:txBody>
          </p:sp>
          <p:sp>
            <p:nvSpPr>
              <p:cNvPr id="65" name="TextBox 64"/>
              <p:cNvSpPr txBox="1"/>
              <p:nvPr/>
            </p:nvSpPr>
            <p:spPr>
              <a:xfrm rot="16200000">
                <a:off x="4693128" y="3128501"/>
                <a:ext cx="865522" cy="261610"/>
              </a:xfrm>
              <a:prstGeom prst="rect">
                <a:avLst/>
              </a:prstGeom>
              <a:noFill/>
            </p:spPr>
            <p:txBody>
              <a:bodyPr wrap="square" rtlCol="0">
                <a:spAutoFit/>
              </a:bodyPr>
              <a:lstStyle/>
              <a:p>
                <a:r>
                  <a:rPr lang="en-IE" sz="1100" dirty="0">
                    <a:latin typeface="Times New Roman" panose="02020603050405020304" pitchFamily="18" charset="0"/>
                    <a:cs typeface="Times New Roman" panose="02020603050405020304" pitchFamily="18" charset="0"/>
                  </a:rPr>
                  <a:t>CONTROL</a:t>
                </a:r>
              </a:p>
            </p:txBody>
          </p:sp>
        </p:grpSp>
        <p:sp>
          <p:nvSpPr>
            <p:cNvPr id="67" name="TextBox 66"/>
            <p:cNvSpPr txBox="1"/>
            <p:nvPr/>
          </p:nvSpPr>
          <p:spPr>
            <a:xfrm>
              <a:off x="2883821" y="168918"/>
              <a:ext cx="3028393" cy="2585323"/>
            </a:xfrm>
            <a:prstGeom prst="rect">
              <a:avLst/>
            </a:prstGeom>
            <a:noFill/>
          </p:spPr>
          <p:txBody>
            <a:bodyPr wrap="none" rtlCol="0">
              <a:spAutoFit/>
            </a:bodyPr>
            <a:lstStyle/>
            <a:p>
              <a:r>
                <a:rPr lang="en-IE" b="1" dirty="0"/>
                <a:t>A   </a:t>
              </a:r>
            </a:p>
            <a:p>
              <a:endParaRPr lang="en-IE" b="1" dirty="0"/>
            </a:p>
            <a:p>
              <a:endParaRPr lang="en-IE" b="1" dirty="0"/>
            </a:p>
            <a:p>
              <a:endParaRPr lang="en-IE" b="1" dirty="0"/>
            </a:p>
            <a:p>
              <a:endParaRPr lang="en-IE" b="1" dirty="0"/>
            </a:p>
            <a:p>
              <a:endParaRPr lang="en-IE" b="1" dirty="0"/>
            </a:p>
            <a:p>
              <a:endParaRPr lang="en-IE" b="1" dirty="0"/>
            </a:p>
            <a:p>
              <a:endParaRPr lang="en-IE" b="1" dirty="0"/>
            </a:p>
            <a:p>
              <a:r>
                <a:rPr lang="en-IE" b="1" dirty="0"/>
                <a:t>B                                                 C</a:t>
              </a:r>
            </a:p>
          </p:txBody>
        </p:sp>
      </p:grpSp>
    </p:spTree>
    <p:extLst>
      <p:ext uri="{BB962C8B-B14F-4D97-AF65-F5344CB8AC3E}">
        <p14:creationId xmlns:p14="http://schemas.microsoft.com/office/powerpoint/2010/main" val="15241511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70866" y="777863"/>
            <a:ext cx="11375112" cy="3228523"/>
            <a:chOff x="417229" y="523863"/>
            <a:chExt cx="11375112" cy="3228523"/>
          </a:xfrm>
        </p:grpSpPr>
        <p:graphicFrame>
          <p:nvGraphicFramePr>
            <p:cNvPr id="2" name="Object 1"/>
            <p:cNvGraphicFramePr>
              <a:graphicFrameLocks noChangeAspect="1"/>
            </p:cNvGraphicFramePr>
            <p:nvPr>
              <p:extLst>
                <p:ext uri="{D42A27DB-BD31-4B8C-83A1-F6EECF244321}">
                  <p14:modId xmlns:p14="http://schemas.microsoft.com/office/powerpoint/2010/main" val="561641967"/>
                </p:ext>
              </p:extLst>
            </p:nvPr>
          </p:nvGraphicFramePr>
          <p:xfrm>
            <a:off x="4268506" y="919153"/>
            <a:ext cx="3779837" cy="2484437"/>
          </p:xfrm>
          <a:graphic>
            <a:graphicData uri="http://schemas.openxmlformats.org/presentationml/2006/ole">
              <mc:AlternateContent xmlns:mc="http://schemas.openxmlformats.org/markup-compatibility/2006">
                <mc:Choice xmlns:v="urn:schemas-microsoft-com:vml" Requires="v">
                  <p:oleObj spid="_x0000_s2094" name="Prism Project" r:id="rId3" imgW="3780000" imgH="2484000" progId="Prism5.Document">
                    <p:embed/>
                  </p:oleObj>
                </mc:Choice>
                <mc:Fallback>
                  <p:oleObj name="Prism Project" r:id="rId3" imgW="3780000" imgH="2484000" progId="Prism5.Document">
                    <p:embed/>
                    <p:pic>
                      <p:nvPicPr>
                        <p:cNvPr id="0" name=""/>
                        <p:cNvPicPr/>
                        <p:nvPr/>
                      </p:nvPicPr>
                      <p:blipFill>
                        <a:blip r:embed="rId4"/>
                        <a:stretch>
                          <a:fillRect/>
                        </a:stretch>
                      </p:blipFill>
                      <p:spPr>
                        <a:xfrm>
                          <a:off x="4268506" y="919153"/>
                          <a:ext cx="3779837" cy="2484437"/>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127620831"/>
                </p:ext>
              </p:extLst>
            </p:nvPr>
          </p:nvGraphicFramePr>
          <p:xfrm>
            <a:off x="417229" y="523863"/>
            <a:ext cx="3851275" cy="2879725"/>
          </p:xfrm>
          <a:graphic>
            <a:graphicData uri="http://schemas.openxmlformats.org/presentationml/2006/ole">
              <mc:AlternateContent xmlns:mc="http://schemas.openxmlformats.org/markup-compatibility/2006">
                <mc:Choice xmlns:v="urn:schemas-microsoft-com:vml" Requires="v">
                  <p:oleObj spid="_x0000_s2095" name="Prism Project" r:id="rId5" imgW="3852000" imgH="2880000" progId="Prism5.Document">
                    <p:embed/>
                  </p:oleObj>
                </mc:Choice>
                <mc:Fallback>
                  <p:oleObj name="Prism Project" r:id="rId5" imgW="3852000" imgH="2880000" progId="Prism5.Document">
                    <p:embed/>
                    <p:pic>
                      <p:nvPicPr>
                        <p:cNvPr id="0" name=""/>
                        <p:cNvPicPr/>
                        <p:nvPr/>
                      </p:nvPicPr>
                      <p:blipFill>
                        <a:blip r:embed="rId6"/>
                        <a:stretch>
                          <a:fillRect/>
                        </a:stretch>
                      </p:blipFill>
                      <p:spPr>
                        <a:xfrm>
                          <a:off x="417229" y="523863"/>
                          <a:ext cx="3851275" cy="287972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561011717"/>
                </p:ext>
              </p:extLst>
            </p:nvPr>
          </p:nvGraphicFramePr>
          <p:xfrm>
            <a:off x="8048341" y="801187"/>
            <a:ext cx="3744000" cy="2602403"/>
          </p:xfrm>
          <a:graphic>
            <a:graphicData uri="http://schemas.openxmlformats.org/presentationml/2006/ole">
              <mc:AlternateContent xmlns:mc="http://schemas.openxmlformats.org/markup-compatibility/2006">
                <mc:Choice xmlns:v="urn:schemas-microsoft-com:vml" Requires="v">
                  <p:oleObj spid="_x0000_s2096" name="Prism Project" r:id="rId7" imgW="3780000" imgH="2628000" progId="Prism5.Document">
                    <p:embed/>
                  </p:oleObj>
                </mc:Choice>
                <mc:Fallback>
                  <p:oleObj name="Prism Project" r:id="rId7" imgW="3780000" imgH="2628000" progId="Prism5.Document">
                    <p:embed/>
                    <p:pic>
                      <p:nvPicPr>
                        <p:cNvPr id="0" name=""/>
                        <p:cNvPicPr/>
                        <p:nvPr/>
                      </p:nvPicPr>
                      <p:blipFill>
                        <a:blip r:embed="rId8"/>
                        <a:stretch>
                          <a:fillRect/>
                        </a:stretch>
                      </p:blipFill>
                      <p:spPr>
                        <a:xfrm>
                          <a:off x="8048341" y="801187"/>
                          <a:ext cx="3744000" cy="2602403"/>
                        </a:xfrm>
                        <a:prstGeom prst="rect">
                          <a:avLst/>
                        </a:prstGeom>
                      </p:spPr>
                    </p:pic>
                  </p:oleObj>
                </mc:Fallback>
              </mc:AlternateContent>
            </a:graphicData>
          </a:graphic>
        </p:graphicFrame>
        <p:sp>
          <p:nvSpPr>
            <p:cNvPr id="6" name="Rectangle 5"/>
            <p:cNvSpPr/>
            <p:nvPr/>
          </p:nvSpPr>
          <p:spPr>
            <a:xfrm>
              <a:off x="528035" y="3290721"/>
              <a:ext cx="11260776" cy="461665"/>
            </a:xfrm>
            <a:prstGeom prst="rect">
              <a:avLst/>
            </a:prstGeom>
          </p:spPr>
          <p:txBody>
            <a:bodyPr wrap="square">
              <a:spAutoFit/>
            </a:bodyPr>
            <a:lstStyle/>
            <a:p>
              <a:pPr algn="just"/>
              <a:r>
                <a:rPr lang="en-IE" sz="1200" b="1" dirty="0">
                  <a:ea typeface="Calibri" panose="020F0502020204030204" pitchFamily="34" charset="0"/>
                  <a:cs typeface="Times New Roman" panose="02020603050405020304" pitchFamily="18" charset="0"/>
                </a:rPr>
                <a:t>SF 7: : Loss of XBP1 attenuates induction of </a:t>
              </a:r>
              <a:r>
                <a:rPr lang="en-IE" sz="1200" b="1" dirty="0" err="1">
                  <a:ea typeface="Calibri" panose="020F0502020204030204" pitchFamily="34" charset="0"/>
                  <a:cs typeface="Times New Roman" panose="02020603050405020304" pitchFamily="18" charset="0"/>
                </a:rPr>
                <a:t>estrogen</a:t>
              </a:r>
              <a:r>
                <a:rPr lang="en-IE" sz="1200" b="1" dirty="0">
                  <a:ea typeface="Calibri" panose="020F0502020204030204" pitchFamily="34" charset="0"/>
                  <a:cs typeface="Times New Roman" panose="02020603050405020304" pitchFamily="18" charset="0"/>
                </a:rPr>
                <a:t>-responsive </a:t>
              </a:r>
              <a:r>
                <a:rPr lang="en-IE" sz="1200" b="1" dirty="0" smtClean="0">
                  <a:ea typeface="Calibri" panose="020F0502020204030204" pitchFamily="34" charset="0"/>
                  <a:cs typeface="Times New Roman" panose="02020603050405020304" pitchFamily="18" charset="0"/>
                </a:rPr>
                <a:t>genes. </a:t>
              </a:r>
              <a:r>
                <a:rPr lang="en-IE" sz="1200" dirty="0" smtClean="0">
                  <a:ea typeface="Calibri" panose="020F0502020204030204" pitchFamily="34" charset="0"/>
                  <a:cs typeface="Times New Roman" panose="02020603050405020304" pitchFamily="18" charset="0"/>
                </a:rPr>
                <a:t>MCF7 </a:t>
              </a:r>
              <a:r>
                <a:rPr lang="en-IE" sz="1200" dirty="0">
                  <a:ea typeface="Calibri" panose="020F0502020204030204" pitchFamily="34" charset="0"/>
                  <a:cs typeface="Times New Roman" panose="02020603050405020304" pitchFamily="18" charset="0"/>
                </a:rPr>
                <a:t>control and XBP1 KO cells (#9) were treated with either vehicle (DMSO) or E2 (10 </a:t>
              </a:r>
              <a:r>
                <a:rPr lang="en-IE" sz="1200" dirty="0" err="1">
                  <a:ea typeface="Calibri" panose="020F0502020204030204" pitchFamily="34" charset="0"/>
                  <a:cs typeface="Times New Roman" panose="02020603050405020304" pitchFamily="18" charset="0"/>
                </a:rPr>
                <a:t>nM</a:t>
              </a:r>
              <a:r>
                <a:rPr lang="en-IE" sz="1200" dirty="0">
                  <a:ea typeface="Calibri" panose="020F0502020204030204" pitchFamily="34" charset="0"/>
                  <a:cs typeface="Times New Roman" panose="02020603050405020304" pitchFamily="18" charset="0"/>
                </a:rPr>
                <a:t>) for the indicated time points. Relative expression of indicated genes was determined by </a:t>
              </a:r>
              <a:r>
                <a:rPr lang="en-IE" sz="1200" dirty="0" err="1">
                  <a:ea typeface="Calibri" panose="020F0502020204030204" pitchFamily="34" charset="0"/>
                  <a:cs typeface="Times New Roman" panose="02020603050405020304" pitchFamily="18" charset="0"/>
                </a:rPr>
                <a:t>qRT</a:t>
              </a:r>
              <a:r>
                <a:rPr lang="en-IE" sz="1200" dirty="0">
                  <a:ea typeface="Calibri" panose="020F0502020204030204" pitchFamily="34" charset="0"/>
                  <a:cs typeface="Times New Roman" panose="02020603050405020304" pitchFamily="18" charset="0"/>
                </a:rPr>
                <a:t>-PCR (n=3), RPLP0 was used to normalize the gene expression. Data presented as mean ±SD. </a:t>
              </a:r>
              <a:endParaRPr lang="en-IE" sz="1200" dirty="0"/>
            </a:p>
          </p:txBody>
        </p:sp>
      </p:grpSp>
      <p:sp>
        <p:nvSpPr>
          <p:cNvPr id="7" name="TextBox 6"/>
          <p:cNvSpPr txBox="1"/>
          <p:nvPr/>
        </p:nvSpPr>
        <p:spPr>
          <a:xfrm>
            <a:off x="4930907" y="5208157"/>
            <a:ext cx="2455031" cy="369332"/>
          </a:xfrm>
          <a:prstGeom prst="rect">
            <a:avLst/>
          </a:prstGeom>
          <a:noFill/>
        </p:spPr>
        <p:txBody>
          <a:bodyPr wrap="none" rtlCol="0">
            <a:spAutoFit/>
          </a:bodyPr>
          <a:lstStyle/>
          <a:p>
            <a:r>
              <a:rPr lang="en-IE" b="1" dirty="0"/>
              <a:t>Supplementary Figure 7</a:t>
            </a:r>
          </a:p>
        </p:txBody>
      </p:sp>
    </p:spTree>
    <p:extLst>
      <p:ext uri="{BB962C8B-B14F-4D97-AF65-F5344CB8AC3E}">
        <p14:creationId xmlns:p14="http://schemas.microsoft.com/office/powerpoint/2010/main" val="3311800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293401423"/>
              </p:ext>
            </p:extLst>
          </p:nvPr>
        </p:nvGraphicFramePr>
        <p:xfrm>
          <a:off x="1004584" y="681298"/>
          <a:ext cx="9592318" cy="4754413"/>
        </p:xfrm>
        <a:graphic>
          <a:graphicData uri="http://schemas.openxmlformats.org/drawingml/2006/table">
            <a:tbl>
              <a:tblPr firstRow="1" firstCol="1" bandRow="1">
                <a:tableStyleId>{C083E6E3-FA7D-4D7B-A595-EF9225AFEA82}</a:tableStyleId>
              </a:tblPr>
              <a:tblGrid>
                <a:gridCol w="1353509">
                  <a:extLst>
                    <a:ext uri="{9D8B030D-6E8A-4147-A177-3AD203B41FA5}">
                      <a16:colId xmlns="" xmlns:a16="http://schemas.microsoft.com/office/drawing/2014/main" val="20000"/>
                    </a:ext>
                  </a:extLst>
                </a:gridCol>
                <a:gridCol w="3708747">
                  <a:extLst>
                    <a:ext uri="{9D8B030D-6E8A-4147-A177-3AD203B41FA5}">
                      <a16:colId xmlns="" xmlns:a16="http://schemas.microsoft.com/office/drawing/2014/main" val="20001"/>
                    </a:ext>
                  </a:extLst>
                </a:gridCol>
                <a:gridCol w="1321803">
                  <a:extLst>
                    <a:ext uri="{9D8B030D-6E8A-4147-A177-3AD203B41FA5}">
                      <a16:colId xmlns="" xmlns:a16="http://schemas.microsoft.com/office/drawing/2014/main" val="20002"/>
                    </a:ext>
                  </a:extLst>
                </a:gridCol>
                <a:gridCol w="1180639">
                  <a:extLst>
                    <a:ext uri="{9D8B030D-6E8A-4147-A177-3AD203B41FA5}">
                      <a16:colId xmlns="" xmlns:a16="http://schemas.microsoft.com/office/drawing/2014/main" val="20003"/>
                    </a:ext>
                  </a:extLst>
                </a:gridCol>
                <a:gridCol w="941806">
                  <a:extLst>
                    <a:ext uri="{9D8B030D-6E8A-4147-A177-3AD203B41FA5}">
                      <a16:colId xmlns="" xmlns:a16="http://schemas.microsoft.com/office/drawing/2014/main" val="20004"/>
                    </a:ext>
                  </a:extLst>
                </a:gridCol>
                <a:gridCol w="1085814">
                  <a:extLst>
                    <a:ext uri="{9D8B030D-6E8A-4147-A177-3AD203B41FA5}">
                      <a16:colId xmlns="" xmlns:a16="http://schemas.microsoft.com/office/drawing/2014/main" val="20005"/>
                    </a:ext>
                  </a:extLst>
                </a:gridCol>
              </a:tblGrid>
              <a:tr h="406613">
                <a:tc gridSpan="2">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Downregulated </a:t>
                      </a:r>
                      <a:r>
                        <a:rPr lang="en-IE" sz="1200" dirty="0" smtClean="0">
                          <a:effectLst/>
                          <a:latin typeface="Times New Roman" panose="02020603050405020304" pitchFamily="18" charset="0"/>
                          <a:cs typeface="Times New Roman" panose="02020603050405020304" pitchFamily="18" charset="0"/>
                        </a:rPr>
                        <a:t>genes</a:t>
                      </a:r>
                    </a:p>
                    <a:p>
                      <a:pPr>
                        <a:lnSpc>
                          <a:spcPct val="107000"/>
                        </a:lnSpc>
                        <a:spcAft>
                          <a:spcPts val="0"/>
                        </a:spcAft>
                      </a:pP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hMerge="1">
                  <a:txBody>
                    <a:bodyPr/>
                    <a:lstStyle/>
                    <a:p>
                      <a:endParaRPr lang="en-IE"/>
                    </a:p>
                  </a:txBody>
                  <a:tcPr/>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00"/>
                  </a:ext>
                </a:extLst>
              </a:tr>
              <a:tr h="406613">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Gene symbol</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Gene title</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logFC</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dirty="0" smtClean="0">
                          <a:effectLst/>
                          <a:latin typeface="Times New Roman" panose="02020603050405020304" pitchFamily="18" charset="0"/>
                          <a:cs typeface="Times New Roman" panose="02020603050405020304" pitchFamily="18" charset="0"/>
                        </a:rPr>
                        <a:t>P-Value</a:t>
                      </a:r>
                      <a:endParaRPr lang="en-IE" sz="12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t</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B</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01"/>
                  </a:ext>
                </a:extLst>
              </a:tr>
              <a:tr h="406613">
                <a:tc>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VTCN1</a:t>
                      </a:r>
                    </a:p>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V-set domain containing T cell activation inhibitor 1</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-3.74514319</a:t>
                      </a:r>
                    </a:p>
                    <a:p>
                      <a:pPr>
                        <a:lnSpc>
                          <a:spcPct val="107000"/>
                        </a:lnSpc>
                        <a:spcAft>
                          <a:spcPts val="0"/>
                        </a:spcAft>
                      </a:pPr>
                      <a:r>
                        <a:rPr lang="en-IE" sz="1200">
                          <a:effectLst/>
                          <a:latin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3.43E-08</a:t>
                      </a:r>
                    </a:p>
                    <a:p>
                      <a:pPr>
                        <a:lnSpc>
                          <a:spcPct val="107000"/>
                        </a:lnSpc>
                        <a:spcAft>
                          <a:spcPts val="0"/>
                        </a:spcAft>
                      </a:pPr>
                      <a:r>
                        <a:rPr lang="en-IE" sz="1200">
                          <a:effectLst/>
                          <a:latin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-38.1796</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9.237625</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02"/>
                  </a:ext>
                </a:extLst>
              </a:tr>
              <a:tr h="406613">
                <a:tc>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TOP2A</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topoisomerase (DNA) II alpha</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-3.10436135</a:t>
                      </a:r>
                    </a:p>
                    <a:p>
                      <a:pPr>
                        <a:lnSpc>
                          <a:spcPct val="107000"/>
                        </a:lnSpc>
                        <a:spcAft>
                          <a:spcPts val="0"/>
                        </a:spcAft>
                      </a:pPr>
                      <a:r>
                        <a:rPr lang="en-IE" sz="1200">
                          <a:effectLst/>
                          <a:latin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8.03E-08</a:t>
                      </a:r>
                    </a:p>
                    <a:p>
                      <a:pPr>
                        <a:lnSpc>
                          <a:spcPct val="107000"/>
                        </a:lnSpc>
                        <a:spcAft>
                          <a:spcPts val="0"/>
                        </a:spcAft>
                      </a:pPr>
                      <a:r>
                        <a:rPr lang="en-IE" sz="1200">
                          <a:effectLst/>
                          <a:latin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-32.9512</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8.673325</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03"/>
                  </a:ext>
                </a:extLst>
              </a:tr>
              <a:tr h="259640">
                <a:tc>
                  <a:txBody>
                    <a:bodyPr/>
                    <a:lstStyle/>
                    <a:p>
                      <a:pPr>
                        <a:lnSpc>
                          <a:spcPct val="107000"/>
                        </a:lnSpc>
                        <a:spcAft>
                          <a:spcPts val="800"/>
                        </a:spcAft>
                      </a:pPr>
                      <a:r>
                        <a:rPr lang="en-IE" sz="1200" dirty="0">
                          <a:effectLst/>
                          <a:latin typeface="Times New Roman" panose="02020603050405020304" pitchFamily="18" charset="0"/>
                          <a:cs typeface="Times New Roman" panose="02020603050405020304" pitchFamily="18" charset="0"/>
                        </a:rPr>
                        <a:t>RAB31</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800"/>
                        </a:spcAft>
                      </a:pPr>
                      <a:r>
                        <a:rPr lang="en-IE" sz="1200">
                          <a:effectLst/>
                          <a:latin typeface="Times New Roman" panose="02020603050405020304" pitchFamily="18" charset="0"/>
                          <a:cs typeface="Times New Roman" panose="02020603050405020304" pitchFamily="18" charset="0"/>
                        </a:rPr>
                        <a:t>RAB31, member RAS oncogene family</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800"/>
                        </a:spcAft>
                      </a:pPr>
                      <a:r>
                        <a:rPr lang="en-IE" sz="1200">
                          <a:effectLst/>
                          <a:latin typeface="Times New Roman" panose="02020603050405020304" pitchFamily="18" charset="0"/>
                          <a:cs typeface="Times New Roman" panose="02020603050405020304" pitchFamily="18" charset="0"/>
                        </a:rPr>
                        <a:t>-2.63287379</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0.00000041</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-24.8284</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7.400801</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04"/>
                  </a:ext>
                </a:extLst>
              </a:tr>
              <a:tr h="259640">
                <a:tc>
                  <a:txBody>
                    <a:bodyPr/>
                    <a:lstStyle/>
                    <a:p>
                      <a:pPr>
                        <a:lnSpc>
                          <a:spcPct val="107000"/>
                        </a:lnSpc>
                        <a:spcAft>
                          <a:spcPts val="800"/>
                        </a:spcAft>
                      </a:pPr>
                      <a:r>
                        <a:rPr lang="en-IE" sz="1200" dirty="0">
                          <a:effectLst/>
                          <a:latin typeface="Times New Roman" panose="02020603050405020304" pitchFamily="18" charset="0"/>
                          <a:cs typeface="Times New Roman" panose="02020603050405020304" pitchFamily="18" charset="0"/>
                        </a:rPr>
                        <a:t>EPAS1</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800"/>
                        </a:spcAft>
                      </a:pPr>
                      <a:r>
                        <a:rPr lang="fr-FR" sz="1200">
                          <a:effectLst/>
                          <a:latin typeface="Times New Roman" panose="02020603050405020304" pitchFamily="18" charset="0"/>
                          <a:cs typeface="Times New Roman" panose="02020603050405020304" pitchFamily="18" charset="0"/>
                        </a:rPr>
                        <a:t>Endothelial PAS domain protein 1</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800"/>
                        </a:spcAft>
                      </a:pPr>
                      <a:r>
                        <a:rPr lang="en-IE" sz="1200">
                          <a:effectLst/>
                          <a:latin typeface="Times New Roman" panose="02020603050405020304" pitchFamily="18" charset="0"/>
                          <a:cs typeface="Times New Roman" panose="02020603050405020304" pitchFamily="18" charset="0"/>
                        </a:rPr>
                        <a:t>-2.57023253</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0.000000251</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-27.0361</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7.80795</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05"/>
                  </a:ext>
                </a:extLst>
              </a:tr>
              <a:tr h="259640">
                <a:tc>
                  <a:txBody>
                    <a:bodyPr/>
                    <a:lstStyle/>
                    <a:p>
                      <a:pPr>
                        <a:lnSpc>
                          <a:spcPct val="107000"/>
                        </a:lnSpc>
                        <a:spcAft>
                          <a:spcPts val="800"/>
                        </a:spcAft>
                      </a:pPr>
                      <a:r>
                        <a:rPr lang="en-IE" sz="1200" dirty="0">
                          <a:effectLst/>
                          <a:latin typeface="Times New Roman" panose="02020603050405020304" pitchFamily="18" charset="0"/>
                          <a:cs typeface="Times New Roman" panose="02020603050405020304" pitchFamily="18" charset="0"/>
                        </a:rPr>
                        <a:t>RRM2</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800"/>
                        </a:spcAft>
                      </a:pPr>
                      <a:r>
                        <a:rPr lang="en-IE" sz="1200">
                          <a:effectLst/>
                          <a:latin typeface="Times New Roman" panose="02020603050405020304" pitchFamily="18" charset="0"/>
                          <a:cs typeface="Times New Roman" panose="02020603050405020304" pitchFamily="18" charset="0"/>
                        </a:rPr>
                        <a:t>Ribonucleotide reductase regulatory subunit M2</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800"/>
                        </a:spcAft>
                      </a:pPr>
                      <a:r>
                        <a:rPr lang="en-IE" sz="1200">
                          <a:effectLst/>
                          <a:latin typeface="Times New Roman" panose="02020603050405020304" pitchFamily="18" charset="0"/>
                          <a:cs typeface="Times New Roman" panose="02020603050405020304" pitchFamily="18" charset="0"/>
                        </a:rPr>
                        <a:t>-2.0085775</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0.00000124</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-20.4671</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6.41135</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06"/>
                  </a:ext>
                </a:extLst>
              </a:tr>
              <a:tr h="203307">
                <a:tc>
                  <a:txBody>
                    <a:bodyPr/>
                    <a:lstStyle/>
                    <a:p>
                      <a:pPr>
                        <a:lnSpc>
                          <a:spcPct val="107000"/>
                        </a:lnSpc>
                        <a:spcAft>
                          <a:spcPts val="800"/>
                        </a:spcAft>
                      </a:pPr>
                      <a:r>
                        <a:rPr lang="en-IE" sz="1200" dirty="0">
                          <a:effectLst/>
                          <a:latin typeface="Times New Roman" panose="02020603050405020304" pitchFamily="18" charset="0"/>
                          <a:cs typeface="Times New Roman" panose="02020603050405020304" pitchFamily="18" charset="0"/>
                        </a:rPr>
                        <a:t>CDC6</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800"/>
                        </a:spcAft>
                      </a:pPr>
                      <a:r>
                        <a:rPr lang="en-IE" sz="1200">
                          <a:effectLst/>
                          <a:latin typeface="Times New Roman" panose="02020603050405020304" pitchFamily="18" charset="0"/>
                          <a:cs typeface="Times New Roman" panose="02020603050405020304" pitchFamily="18" charset="0"/>
                        </a:rPr>
                        <a:t>Cell division cycle 6</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800"/>
                        </a:spcAft>
                      </a:pPr>
                      <a:r>
                        <a:rPr lang="en-IE" sz="1200">
                          <a:effectLst/>
                          <a:latin typeface="Times New Roman" panose="02020603050405020304" pitchFamily="18" charset="0"/>
                          <a:cs typeface="Times New Roman" panose="02020603050405020304" pitchFamily="18" charset="0"/>
                        </a:rPr>
                        <a:t>-1.37049923</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0.0000194</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-12.6224</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3.653521</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07"/>
                  </a:ext>
                </a:extLst>
              </a:tr>
              <a:tr h="203307">
                <a:tc>
                  <a:txBody>
                    <a:bodyPr/>
                    <a:lstStyle/>
                    <a:p>
                      <a:pPr>
                        <a:lnSpc>
                          <a:spcPct val="107000"/>
                        </a:lnSpc>
                        <a:spcAft>
                          <a:spcPts val="800"/>
                        </a:spcAft>
                      </a:pPr>
                      <a:r>
                        <a:rPr lang="en-IE" sz="1200" dirty="0">
                          <a:effectLst/>
                          <a:latin typeface="Times New Roman" panose="02020603050405020304" pitchFamily="18" charset="0"/>
                          <a:cs typeface="Times New Roman" panose="02020603050405020304" pitchFamily="18" charset="0"/>
                        </a:rPr>
                        <a:t>CDC20B</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800"/>
                        </a:spcAft>
                      </a:pPr>
                      <a:r>
                        <a:rPr lang="en-IE" sz="1200">
                          <a:effectLst/>
                          <a:latin typeface="Times New Roman" panose="02020603050405020304" pitchFamily="18" charset="0"/>
                          <a:cs typeface="Times New Roman" panose="02020603050405020304" pitchFamily="18" charset="0"/>
                        </a:rPr>
                        <a:t>Cell division cycle 20B</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800"/>
                        </a:spcAft>
                      </a:pPr>
                      <a:r>
                        <a:rPr lang="en-IE" sz="1200">
                          <a:effectLst/>
                          <a:latin typeface="Times New Roman" panose="02020603050405020304" pitchFamily="18" charset="0"/>
                          <a:cs typeface="Times New Roman" panose="02020603050405020304" pitchFamily="18" charset="0"/>
                        </a:rPr>
                        <a:t>-2.13639997</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nchor="b"/>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0.00000103</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-21.1507</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6.585511</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08"/>
                  </a:ext>
                </a:extLst>
              </a:tr>
              <a:tr h="406613">
                <a:tc gridSpan="6">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Upregulated </a:t>
                      </a:r>
                      <a:r>
                        <a:rPr lang="en-IE" sz="1200" dirty="0" smtClean="0">
                          <a:effectLst/>
                          <a:latin typeface="Times New Roman" panose="02020603050405020304" pitchFamily="18" charset="0"/>
                          <a:cs typeface="Times New Roman" panose="02020603050405020304" pitchFamily="18" charset="0"/>
                        </a:rPr>
                        <a:t>genes</a:t>
                      </a:r>
                    </a:p>
                    <a:p>
                      <a:pPr>
                        <a:lnSpc>
                          <a:spcPct val="107000"/>
                        </a:lnSpc>
                        <a:spcAft>
                          <a:spcPts val="0"/>
                        </a:spcAft>
                      </a:pP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hMerge="1">
                  <a:txBody>
                    <a:bodyPr/>
                    <a:lstStyle/>
                    <a:p>
                      <a:endParaRPr lang="en-IE"/>
                    </a:p>
                  </a:txBody>
                  <a:tcPr/>
                </a:tc>
                <a:tc hMerge="1">
                  <a:txBody>
                    <a:bodyPr/>
                    <a:lstStyle/>
                    <a:p>
                      <a:pPr>
                        <a:lnSpc>
                          <a:spcPct val="107000"/>
                        </a:lnSpc>
                        <a:spcAft>
                          <a:spcPts val="0"/>
                        </a:spcAft>
                      </a:pP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hMerge="1">
                  <a:txBody>
                    <a:bodyPr/>
                    <a:lstStyle/>
                    <a:p>
                      <a:pPr>
                        <a:lnSpc>
                          <a:spcPct val="107000"/>
                        </a:lnSpc>
                        <a:spcAft>
                          <a:spcPts val="0"/>
                        </a:spcAft>
                      </a:pP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hMerge="1">
                  <a:txBody>
                    <a:bodyPr/>
                    <a:lstStyle/>
                    <a:p>
                      <a:pPr>
                        <a:lnSpc>
                          <a:spcPct val="107000"/>
                        </a:lnSpc>
                        <a:spcAft>
                          <a:spcPts val="0"/>
                        </a:spcAft>
                      </a:pP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hMerge="1">
                  <a:txBody>
                    <a:bodyPr/>
                    <a:lstStyle/>
                    <a:p>
                      <a:pPr>
                        <a:lnSpc>
                          <a:spcPct val="107000"/>
                        </a:lnSpc>
                        <a:spcAft>
                          <a:spcPts val="0"/>
                        </a:spcAft>
                      </a:pP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09"/>
                  </a:ext>
                </a:extLst>
              </a:tr>
              <a:tr h="406613">
                <a:tc>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BCAR4</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Breast cancer anti-estrogen resistance 4 (non-protein coding)</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2.04891712</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0.00000171</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19.36635</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6.113458</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10"/>
                  </a:ext>
                </a:extLst>
              </a:tr>
              <a:tr h="259640">
                <a:tc>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CDKN2B</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Cyclin dependent kinase inhibitor 2B</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2.19918196</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0.00000314</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17.41486</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5.525725</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11"/>
                  </a:ext>
                </a:extLst>
              </a:tr>
              <a:tr h="203307">
                <a:tc>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BIK</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BCL2 interacting killer</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2.22982739</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0.00000395</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16.72057</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5.295829</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12"/>
                  </a:ext>
                </a:extLst>
              </a:tr>
              <a:tr h="259640">
                <a:tc>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TNFSF10</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Tumor necrosis factor superfamily member 10</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2.53282133</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0.00000355</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17.04238</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5.403854</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13"/>
                  </a:ext>
                </a:extLst>
              </a:tr>
              <a:tr h="203307">
                <a:tc>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BTG2</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BTG anti-proliferation factor 2</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2.68450215</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0.00000025</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27.06036</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7.81213</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14"/>
                  </a:ext>
                </a:extLst>
              </a:tr>
              <a:tr h="203307">
                <a:tc>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TP63</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dirty="0" err="1">
                          <a:effectLst/>
                          <a:latin typeface="Times New Roman" panose="02020603050405020304" pitchFamily="18" charset="0"/>
                          <a:cs typeface="Times New Roman" panose="02020603050405020304" pitchFamily="18" charset="0"/>
                        </a:rPr>
                        <a:t>Tumor</a:t>
                      </a:r>
                      <a:r>
                        <a:rPr lang="en-IE" sz="1200" dirty="0">
                          <a:effectLst/>
                          <a:latin typeface="Times New Roman" panose="02020603050405020304" pitchFamily="18" charset="0"/>
                          <a:cs typeface="Times New Roman" panose="02020603050405020304" pitchFamily="18" charset="0"/>
                        </a:rPr>
                        <a:t> protein p63</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2.86671171</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0.00000063</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a:effectLst/>
                          <a:latin typeface="Times New Roman" panose="02020603050405020304" pitchFamily="18" charset="0"/>
                          <a:cs typeface="Times New Roman" panose="02020603050405020304" pitchFamily="18" charset="0"/>
                        </a:rPr>
                        <a:t>23.04592</a:t>
                      </a:r>
                      <a:endParaRPr lang="en-IE"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tc>
                  <a:txBody>
                    <a:bodyPr/>
                    <a:lstStyle/>
                    <a:p>
                      <a:pPr>
                        <a:lnSpc>
                          <a:spcPct val="107000"/>
                        </a:lnSpc>
                        <a:spcAft>
                          <a:spcPts val="0"/>
                        </a:spcAft>
                      </a:pPr>
                      <a:r>
                        <a:rPr lang="en-IE" sz="1200" dirty="0">
                          <a:effectLst/>
                          <a:latin typeface="Times New Roman" panose="02020603050405020304" pitchFamily="18" charset="0"/>
                          <a:cs typeface="Times New Roman" panose="02020603050405020304" pitchFamily="18" charset="0"/>
                        </a:rPr>
                        <a:t>7.02943</a:t>
                      </a:r>
                      <a:endParaRPr lang="en-IE"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356" marR="42356" marT="0" marB="0"/>
                </a:tc>
                <a:extLst>
                  <a:ext uri="{0D108BD9-81ED-4DB2-BD59-A6C34878D82A}">
                    <a16:rowId xmlns="" xmlns:a16="http://schemas.microsoft.com/office/drawing/2014/main" val="10015"/>
                  </a:ext>
                </a:extLst>
              </a:tr>
            </a:tbl>
          </a:graphicData>
        </a:graphic>
      </p:graphicFrame>
      <p:sp>
        <p:nvSpPr>
          <p:cNvPr id="4" name="TextBox 3"/>
          <p:cNvSpPr txBox="1"/>
          <p:nvPr/>
        </p:nvSpPr>
        <p:spPr>
          <a:xfrm>
            <a:off x="885319" y="305664"/>
            <a:ext cx="10143255" cy="276999"/>
          </a:xfrm>
          <a:prstGeom prst="rect">
            <a:avLst/>
          </a:prstGeom>
          <a:noFill/>
        </p:spPr>
        <p:txBody>
          <a:bodyPr wrap="square" rtlCol="0">
            <a:spAutoFit/>
          </a:bodyPr>
          <a:lstStyle/>
          <a:p>
            <a:r>
              <a:rPr lang="en-IE" sz="1200" dirty="0" smtClean="0">
                <a:cs typeface="Times New Roman" panose="02020603050405020304" pitchFamily="18" charset="0"/>
              </a:rPr>
              <a:t>Supplementary Table 1: XBP1-target </a:t>
            </a:r>
            <a:r>
              <a:rPr lang="en-IE" sz="1200" dirty="0">
                <a:cs typeface="Times New Roman" panose="02020603050405020304" pitchFamily="18" charset="0"/>
              </a:rPr>
              <a:t>genes </a:t>
            </a:r>
            <a:r>
              <a:rPr lang="en-IE" sz="1200" dirty="0" smtClean="0">
                <a:cs typeface="Times New Roman" panose="02020603050405020304" pitchFamily="18" charset="0"/>
              </a:rPr>
              <a:t>shortlisted after the analysis of </a:t>
            </a:r>
            <a:r>
              <a:rPr lang="en-IE" sz="1200" dirty="0">
                <a:cs typeface="Times New Roman" panose="02020603050405020304" pitchFamily="18" charset="0"/>
              </a:rPr>
              <a:t>Gene Expression Omnibus dataset (GSE49955). </a:t>
            </a:r>
          </a:p>
        </p:txBody>
      </p:sp>
      <p:sp>
        <p:nvSpPr>
          <p:cNvPr id="3" name="Rectangle 2"/>
          <p:cNvSpPr/>
          <p:nvPr/>
        </p:nvSpPr>
        <p:spPr>
          <a:xfrm>
            <a:off x="4714358" y="6255858"/>
            <a:ext cx="2525371" cy="369332"/>
          </a:xfrm>
          <a:prstGeom prst="rect">
            <a:avLst/>
          </a:prstGeom>
        </p:spPr>
        <p:txBody>
          <a:bodyPr wrap="none">
            <a:spAutoFit/>
          </a:bodyPr>
          <a:lstStyle/>
          <a:p>
            <a:r>
              <a:rPr lang="en-IE" b="1" dirty="0">
                <a:latin typeface="Times New Roman" panose="02020603050405020304" pitchFamily="18" charset="0"/>
                <a:cs typeface="Times New Roman" panose="02020603050405020304" pitchFamily="18" charset="0"/>
              </a:rPr>
              <a:t>Supplementary Table 1 </a:t>
            </a:r>
            <a:endParaRPr lang="en-IE" b="1" dirty="0"/>
          </a:p>
        </p:txBody>
      </p:sp>
    </p:spTree>
    <p:extLst>
      <p:ext uri="{BB962C8B-B14F-4D97-AF65-F5344CB8AC3E}">
        <p14:creationId xmlns:p14="http://schemas.microsoft.com/office/powerpoint/2010/main" val="38172947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78197" y="6321071"/>
            <a:ext cx="2455031" cy="369332"/>
          </a:xfrm>
          <a:prstGeom prst="rect">
            <a:avLst/>
          </a:prstGeom>
          <a:noFill/>
        </p:spPr>
        <p:txBody>
          <a:bodyPr wrap="none" rtlCol="0">
            <a:spAutoFit/>
          </a:bodyPr>
          <a:lstStyle/>
          <a:p>
            <a:r>
              <a:rPr lang="en-IE" b="1" dirty="0"/>
              <a:t>Supplementary Figure 8</a:t>
            </a:r>
          </a:p>
        </p:txBody>
      </p:sp>
      <p:grpSp>
        <p:nvGrpSpPr>
          <p:cNvPr id="5" name="Group 4"/>
          <p:cNvGrpSpPr/>
          <p:nvPr/>
        </p:nvGrpSpPr>
        <p:grpSpPr>
          <a:xfrm>
            <a:off x="838030" y="161215"/>
            <a:ext cx="9783082" cy="4737373"/>
            <a:chOff x="200721" y="324154"/>
            <a:chExt cx="9783082" cy="4737373"/>
          </a:xfrm>
        </p:grpSpPr>
        <p:pic>
          <p:nvPicPr>
            <p:cNvPr id="2" name="Picture 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95919" y="324154"/>
              <a:ext cx="2312735" cy="1602728"/>
            </a:xfrm>
            <a:prstGeom prst="rect">
              <a:avLst/>
            </a:prstGeom>
            <a:noFill/>
          </p:spPr>
        </p:pic>
        <p:graphicFrame>
          <p:nvGraphicFramePr>
            <p:cNvPr id="6" name="Object 5"/>
            <p:cNvGraphicFramePr>
              <a:graphicFrameLocks noChangeAspect="1"/>
            </p:cNvGraphicFramePr>
            <p:nvPr>
              <p:extLst>
                <p:ext uri="{D42A27DB-BD31-4B8C-83A1-F6EECF244321}">
                  <p14:modId xmlns:p14="http://schemas.microsoft.com/office/powerpoint/2010/main" val="226728672"/>
                </p:ext>
              </p:extLst>
            </p:nvPr>
          </p:nvGraphicFramePr>
          <p:xfrm>
            <a:off x="200721" y="670939"/>
            <a:ext cx="5290818" cy="4390588"/>
          </p:xfrm>
          <a:graphic>
            <a:graphicData uri="http://schemas.openxmlformats.org/presentationml/2006/ole">
              <mc:AlternateContent xmlns:mc="http://schemas.openxmlformats.org/markup-compatibility/2006">
                <mc:Choice xmlns:v="urn:schemas-microsoft-com:vml" Requires="v">
                  <p:oleObj spid="_x0000_s1075" name="Prism Project" r:id="rId4" imgW="3348000" imgH="2988000" progId="Prism5.Document">
                    <p:embed/>
                  </p:oleObj>
                </mc:Choice>
                <mc:Fallback>
                  <p:oleObj name="Prism Project" r:id="rId4" imgW="3348000" imgH="2988000" progId="Prism5.Document">
                    <p:embed/>
                    <p:pic>
                      <p:nvPicPr>
                        <p:cNvPr id="0" name=""/>
                        <p:cNvPicPr/>
                        <p:nvPr/>
                      </p:nvPicPr>
                      <p:blipFill>
                        <a:blip r:embed="rId5"/>
                        <a:stretch>
                          <a:fillRect/>
                        </a:stretch>
                      </p:blipFill>
                      <p:spPr>
                        <a:xfrm>
                          <a:off x="200721" y="670939"/>
                          <a:ext cx="5290818" cy="4390588"/>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016760468"/>
                </p:ext>
              </p:extLst>
            </p:nvPr>
          </p:nvGraphicFramePr>
          <p:xfrm>
            <a:off x="5807803" y="1842550"/>
            <a:ext cx="4176000" cy="3218977"/>
          </p:xfrm>
          <a:graphic>
            <a:graphicData uri="http://schemas.openxmlformats.org/presentationml/2006/ole">
              <mc:AlternateContent xmlns:mc="http://schemas.openxmlformats.org/markup-compatibility/2006">
                <mc:Choice xmlns:v="urn:schemas-microsoft-com:vml" Requires="v">
                  <p:oleObj spid="_x0000_s1076" name="Prism Project" r:id="rId6" imgW="3456000" imgH="2844000" progId="Prism5.Document">
                    <p:embed/>
                  </p:oleObj>
                </mc:Choice>
                <mc:Fallback>
                  <p:oleObj name="Prism Project" r:id="rId6" imgW="3456000" imgH="2844000" progId="Prism5.Document">
                    <p:embed/>
                    <p:pic>
                      <p:nvPicPr>
                        <p:cNvPr id="0" name=""/>
                        <p:cNvPicPr/>
                        <p:nvPr/>
                      </p:nvPicPr>
                      <p:blipFill>
                        <a:blip r:embed="rId7"/>
                        <a:stretch>
                          <a:fillRect/>
                        </a:stretch>
                      </p:blipFill>
                      <p:spPr>
                        <a:xfrm>
                          <a:off x="5807803" y="1842550"/>
                          <a:ext cx="4176000" cy="3218977"/>
                        </a:xfrm>
                        <a:prstGeom prst="rect">
                          <a:avLst/>
                        </a:prstGeom>
                      </p:spPr>
                    </p:pic>
                  </p:oleObj>
                </mc:Fallback>
              </mc:AlternateContent>
            </a:graphicData>
          </a:graphic>
        </p:graphicFrame>
      </p:grpSp>
      <p:sp>
        <p:nvSpPr>
          <p:cNvPr id="8" name="Rectangle 7"/>
          <p:cNvSpPr/>
          <p:nvPr/>
        </p:nvSpPr>
        <p:spPr>
          <a:xfrm>
            <a:off x="601504" y="4788056"/>
            <a:ext cx="11054687" cy="1154162"/>
          </a:xfrm>
          <a:prstGeom prst="rect">
            <a:avLst/>
          </a:prstGeom>
        </p:spPr>
        <p:txBody>
          <a:bodyPr wrap="square">
            <a:spAutoFit/>
          </a:bodyPr>
          <a:lstStyle/>
          <a:p>
            <a:pPr algn="just">
              <a:lnSpc>
                <a:spcPct val="115000"/>
              </a:lnSpc>
              <a:spcAft>
                <a:spcPts val="800"/>
              </a:spcAft>
            </a:pPr>
            <a:r>
              <a:rPr lang="en-IE" sz="1200" b="1" dirty="0">
                <a:latin typeface="Calibri" panose="020F0502020204030204" pitchFamily="34" charset="0"/>
                <a:ea typeface="Calibri" panose="020F0502020204030204" pitchFamily="34" charset="0"/>
                <a:cs typeface="Times New Roman" panose="02020603050405020304" pitchFamily="18" charset="0"/>
              </a:rPr>
              <a:t>SF 8: </a:t>
            </a:r>
            <a:r>
              <a:rPr lang="en-IE" sz="1200" b="1" dirty="0" smtClean="0">
                <a:latin typeface="Calibri" panose="020F0502020204030204" pitchFamily="34" charset="0"/>
                <a:ea typeface="Calibri" panose="020F0502020204030204" pitchFamily="34" charset="0"/>
                <a:cs typeface="Times New Roman" panose="02020603050405020304" pitchFamily="18" charset="0"/>
              </a:rPr>
              <a:t>Validation of XBP1 regulated genes. (A</a:t>
            </a:r>
            <a:r>
              <a:rPr lang="en-IE" sz="1200" b="1" dirty="0">
                <a:latin typeface="Calibri" panose="020F0502020204030204" pitchFamily="34" charset="0"/>
                <a:ea typeface="Calibri" panose="020F0502020204030204" pitchFamily="34" charset="0"/>
                <a:cs typeface="Times New Roman" panose="02020603050405020304" pitchFamily="18" charset="0"/>
              </a:rPr>
              <a:t>) </a:t>
            </a:r>
            <a:r>
              <a:rPr lang="en-IE" sz="1200" dirty="0"/>
              <a:t>Expression level of </a:t>
            </a:r>
            <a:r>
              <a:rPr lang="en-IE" sz="1200" dirty="0" smtClean="0"/>
              <a:t>indicated genes </a:t>
            </a:r>
            <a:r>
              <a:rPr lang="en-IE" sz="1200" dirty="0"/>
              <a:t>was quantified by real time RT-PCR and normalised against RPLP0 in </a:t>
            </a:r>
            <a:r>
              <a:rPr lang="en-IE" sz="1200" dirty="0" smtClean="0"/>
              <a:t>MCF7 control </a:t>
            </a:r>
            <a:r>
              <a:rPr lang="en-IE" sz="1200" dirty="0"/>
              <a:t>and </a:t>
            </a:r>
            <a:r>
              <a:rPr lang="en-IE" sz="1200" dirty="0" smtClean="0"/>
              <a:t>XBP1 KO cells</a:t>
            </a:r>
            <a:r>
              <a:rPr lang="en-IE" sz="1200" dirty="0"/>
              <a:t>. </a:t>
            </a:r>
            <a:r>
              <a:rPr lang="en-IE" sz="1200" dirty="0" smtClean="0">
                <a:latin typeface="Calibri" panose="020F0502020204030204" pitchFamily="34" charset="0"/>
                <a:ea typeface="Calibri" panose="020F0502020204030204" pitchFamily="34" charset="0"/>
                <a:cs typeface="Times New Roman" panose="02020603050405020304" pitchFamily="18" charset="0"/>
              </a:rPr>
              <a:t>Data </a:t>
            </a:r>
            <a:r>
              <a:rPr lang="en-IE" sz="1200" dirty="0">
                <a:latin typeface="Calibri" panose="020F0502020204030204" pitchFamily="34" charset="0"/>
                <a:ea typeface="Calibri" panose="020F0502020204030204" pitchFamily="34" charset="0"/>
                <a:cs typeface="Times New Roman" panose="02020603050405020304" pitchFamily="18" charset="0"/>
              </a:rPr>
              <a:t>presented as mean ± SD from two independent biological experiments performed in triplicates. </a:t>
            </a:r>
            <a:r>
              <a:rPr lang="en-IE" sz="1200" dirty="0" smtClean="0">
                <a:latin typeface="Calibri" panose="020F0502020204030204" pitchFamily="34" charset="0"/>
                <a:ea typeface="Calibri" panose="020F0502020204030204" pitchFamily="34" charset="0"/>
                <a:cs typeface="Times New Roman" panose="02020603050405020304" pitchFamily="18" charset="0"/>
              </a:rPr>
              <a:t>(</a:t>
            </a:r>
            <a:r>
              <a:rPr lang="en-IE" sz="1200" b="1" dirty="0" smtClean="0">
                <a:latin typeface="Calibri" panose="020F0502020204030204" pitchFamily="34" charset="0"/>
                <a:ea typeface="Calibri" panose="020F0502020204030204" pitchFamily="34" charset="0"/>
                <a:cs typeface="Times New Roman" panose="02020603050405020304" pitchFamily="18" charset="0"/>
              </a:rPr>
              <a:t>B</a:t>
            </a:r>
            <a:r>
              <a:rPr lang="en-IE" sz="1200" dirty="0">
                <a:latin typeface="Calibri" panose="020F0502020204030204" pitchFamily="34" charset="0"/>
                <a:ea typeface="Calibri" panose="020F0502020204030204" pitchFamily="34" charset="0"/>
                <a:cs typeface="Times New Roman" panose="02020603050405020304" pitchFamily="18" charset="0"/>
              </a:rPr>
              <a:t>) T47D cells were treated with either vehicle or STF 083010 (50 µM) for 24 h followed by BFA (2 µg/ml) treatment for 8 h. Conventional PCR </a:t>
            </a:r>
            <a:r>
              <a:rPr lang="en-IE" sz="1200" dirty="0" smtClean="0">
                <a:latin typeface="Calibri" panose="020F0502020204030204" pitchFamily="34" charset="0"/>
                <a:ea typeface="Calibri" panose="020F0502020204030204" pitchFamily="34" charset="0"/>
                <a:cs typeface="Times New Roman" panose="02020603050405020304" pitchFamily="18" charset="0"/>
              </a:rPr>
              <a:t>was </a:t>
            </a:r>
            <a:r>
              <a:rPr lang="en-IE" sz="1200" dirty="0">
                <a:latin typeface="Calibri" panose="020F0502020204030204" pitchFamily="34" charset="0"/>
                <a:ea typeface="Calibri" panose="020F0502020204030204" pitchFamily="34" charset="0"/>
                <a:cs typeface="Times New Roman" panose="02020603050405020304" pitchFamily="18" charset="0"/>
              </a:rPr>
              <a:t>performed for XBP1s and </a:t>
            </a:r>
            <a:r>
              <a:rPr lang="en-IE" sz="1200" dirty="0" smtClean="0">
                <a:latin typeface="Calibri" panose="020F0502020204030204" pitchFamily="34" charset="0"/>
                <a:ea typeface="Calibri" panose="020F0502020204030204" pitchFamily="34" charset="0"/>
                <a:cs typeface="Times New Roman" panose="02020603050405020304" pitchFamily="18" charset="0"/>
              </a:rPr>
              <a:t>GAPDH </a:t>
            </a:r>
            <a:r>
              <a:rPr lang="en-IE" sz="1200" dirty="0">
                <a:latin typeface="Calibri" panose="020F0502020204030204" pitchFamily="34" charset="0"/>
                <a:ea typeface="Calibri" panose="020F0502020204030204" pitchFamily="34" charset="0"/>
                <a:cs typeface="Times New Roman" panose="02020603050405020304" pitchFamily="18" charset="0"/>
              </a:rPr>
              <a:t>followed by agarose gel </a:t>
            </a:r>
            <a:r>
              <a:rPr lang="en-IE" sz="1200" dirty="0" smtClean="0">
                <a:latin typeface="Calibri" panose="020F0502020204030204" pitchFamily="34" charset="0"/>
                <a:ea typeface="Calibri" panose="020F0502020204030204" pitchFamily="34" charset="0"/>
                <a:cs typeface="Times New Roman" panose="02020603050405020304" pitchFamily="18" charset="0"/>
              </a:rPr>
              <a:t>electrophoresis.</a:t>
            </a:r>
            <a:r>
              <a:rPr lang="en-IE" sz="1200" b="1" dirty="0" smtClean="0">
                <a:latin typeface="Calibri" panose="020F0502020204030204" pitchFamily="34" charset="0"/>
                <a:ea typeface="Calibri" panose="020F0502020204030204" pitchFamily="34" charset="0"/>
                <a:cs typeface="Times New Roman" panose="02020603050405020304" pitchFamily="18" charset="0"/>
              </a:rPr>
              <a:t> </a:t>
            </a:r>
            <a:r>
              <a:rPr lang="en-IE" sz="1200" dirty="0" smtClean="0">
                <a:latin typeface="Calibri" panose="020F0502020204030204" pitchFamily="34" charset="0"/>
                <a:ea typeface="Calibri" panose="020F0502020204030204" pitchFamily="34" charset="0"/>
                <a:cs typeface="Times New Roman" panose="02020603050405020304" pitchFamily="18" charset="0"/>
              </a:rPr>
              <a:t>(</a:t>
            </a:r>
            <a:r>
              <a:rPr lang="en-IE" sz="1200" b="1" dirty="0" smtClean="0">
                <a:latin typeface="Calibri" panose="020F0502020204030204" pitchFamily="34" charset="0"/>
                <a:ea typeface="Calibri" panose="020F0502020204030204" pitchFamily="34" charset="0"/>
                <a:cs typeface="Times New Roman" panose="02020603050405020304" pitchFamily="18" charset="0"/>
              </a:rPr>
              <a:t>C</a:t>
            </a:r>
            <a:r>
              <a:rPr lang="en-IE" sz="1200" dirty="0">
                <a:latin typeface="Calibri" panose="020F0502020204030204" pitchFamily="34" charset="0"/>
                <a:ea typeface="Calibri" panose="020F0502020204030204" pitchFamily="34" charset="0"/>
                <a:cs typeface="Times New Roman" panose="02020603050405020304" pitchFamily="18" charset="0"/>
              </a:rPr>
              <a:t>)</a:t>
            </a:r>
            <a:r>
              <a:rPr lang="en-IE" sz="1200" b="1" dirty="0">
                <a:latin typeface="Calibri" panose="020F0502020204030204" pitchFamily="34" charset="0"/>
                <a:ea typeface="Calibri" panose="020F0502020204030204" pitchFamily="34" charset="0"/>
                <a:cs typeface="Times New Roman" panose="02020603050405020304" pitchFamily="18" charset="0"/>
              </a:rPr>
              <a:t> </a:t>
            </a:r>
            <a:r>
              <a:rPr lang="en-IE" sz="1200" dirty="0">
                <a:latin typeface="Calibri" panose="020F0502020204030204" pitchFamily="34" charset="0"/>
                <a:ea typeface="Calibri" panose="020F0502020204030204" pitchFamily="34" charset="0"/>
                <a:cs typeface="Times New Roman" panose="02020603050405020304" pitchFamily="18" charset="0"/>
              </a:rPr>
              <a:t>T47D cells were treated with either vehicle (DMSO) or STF083010 (50 µM) for 48h. Relative expression of indicated genes was analysed by </a:t>
            </a:r>
            <a:r>
              <a:rPr lang="en-IE" sz="1200" dirty="0" err="1">
                <a:latin typeface="Calibri" panose="020F0502020204030204" pitchFamily="34" charset="0"/>
                <a:ea typeface="Calibri" panose="020F0502020204030204" pitchFamily="34" charset="0"/>
                <a:cs typeface="Times New Roman" panose="02020603050405020304" pitchFamily="18" charset="0"/>
              </a:rPr>
              <a:t>qRT</a:t>
            </a:r>
            <a:r>
              <a:rPr lang="en-IE" sz="1200" dirty="0">
                <a:latin typeface="Calibri" panose="020F0502020204030204" pitchFamily="34" charset="0"/>
                <a:ea typeface="Calibri" panose="020F0502020204030204" pitchFamily="34" charset="0"/>
                <a:cs typeface="Times New Roman" panose="02020603050405020304" pitchFamily="18" charset="0"/>
              </a:rPr>
              <a:t>-PCR, RPLP0 was used to normalise the gene expression. Data representative of two independent experiments performed in triplicates. Results is shown as mean ± SD.</a:t>
            </a:r>
          </a:p>
        </p:txBody>
      </p:sp>
      <p:sp>
        <p:nvSpPr>
          <p:cNvPr id="11" name="TextBox 10"/>
          <p:cNvSpPr txBox="1"/>
          <p:nvPr/>
        </p:nvSpPr>
        <p:spPr>
          <a:xfrm>
            <a:off x="934946" y="286689"/>
            <a:ext cx="6334072" cy="1754326"/>
          </a:xfrm>
          <a:prstGeom prst="rect">
            <a:avLst/>
          </a:prstGeom>
          <a:noFill/>
        </p:spPr>
        <p:txBody>
          <a:bodyPr wrap="square" rtlCol="0">
            <a:spAutoFit/>
          </a:bodyPr>
          <a:lstStyle/>
          <a:p>
            <a:r>
              <a:rPr lang="en-IE" b="1" dirty="0"/>
              <a:t>A                                                                                                            B                                                 </a:t>
            </a:r>
          </a:p>
          <a:p>
            <a:r>
              <a:rPr lang="en-IE" b="1" dirty="0"/>
              <a:t>  </a:t>
            </a:r>
          </a:p>
          <a:p>
            <a:endParaRPr lang="en-IE" b="1" dirty="0"/>
          </a:p>
          <a:p>
            <a:endParaRPr lang="en-IE" b="1" dirty="0"/>
          </a:p>
          <a:p>
            <a:endParaRPr lang="en-IE" b="1" dirty="0"/>
          </a:p>
          <a:p>
            <a:r>
              <a:rPr lang="en-IE" b="1" dirty="0"/>
              <a:t>                                                                                                         C</a:t>
            </a:r>
          </a:p>
        </p:txBody>
      </p:sp>
    </p:spTree>
    <p:extLst>
      <p:ext uri="{BB962C8B-B14F-4D97-AF65-F5344CB8AC3E}">
        <p14:creationId xmlns:p14="http://schemas.microsoft.com/office/powerpoint/2010/main" val="12125423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994031" y="6311355"/>
            <a:ext cx="2455031" cy="369332"/>
          </a:xfrm>
          <a:prstGeom prst="rect">
            <a:avLst/>
          </a:prstGeom>
          <a:noFill/>
        </p:spPr>
        <p:txBody>
          <a:bodyPr wrap="none" rtlCol="0">
            <a:spAutoFit/>
          </a:bodyPr>
          <a:lstStyle/>
          <a:p>
            <a:r>
              <a:rPr lang="en-IE" b="1" dirty="0"/>
              <a:t>Supplementary Figure 9</a:t>
            </a:r>
          </a:p>
        </p:txBody>
      </p:sp>
      <p:grpSp>
        <p:nvGrpSpPr>
          <p:cNvPr id="11" name="Group 10"/>
          <p:cNvGrpSpPr/>
          <p:nvPr/>
        </p:nvGrpSpPr>
        <p:grpSpPr>
          <a:xfrm>
            <a:off x="742950" y="75963"/>
            <a:ext cx="10597817" cy="4862808"/>
            <a:chOff x="742950" y="443350"/>
            <a:chExt cx="10597817" cy="4862808"/>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35677" r="24610"/>
            <a:stretch/>
          </p:blipFill>
          <p:spPr>
            <a:xfrm>
              <a:off x="880048" y="453982"/>
              <a:ext cx="9649407" cy="1991594"/>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4721" r="31680"/>
            <a:stretch/>
          </p:blipFill>
          <p:spPr>
            <a:xfrm>
              <a:off x="742950" y="1817520"/>
              <a:ext cx="9697358" cy="2246489"/>
            </a:xfrm>
            <a:prstGeom prst="rect">
              <a:avLst/>
            </a:prstGeom>
          </p:spPr>
        </p:pic>
        <p:sp>
          <p:nvSpPr>
            <p:cNvPr id="5" name="TextBox 4"/>
            <p:cNvSpPr txBox="1"/>
            <p:nvPr/>
          </p:nvSpPr>
          <p:spPr>
            <a:xfrm>
              <a:off x="10529455" y="443350"/>
              <a:ext cx="811312" cy="3416320"/>
            </a:xfrm>
            <a:prstGeom prst="rect">
              <a:avLst/>
            </a:prstGeom>
            <a:noFill/>
          </p:spPr>
          <p:txBody>
            <a:bodyPr wrap="none" rtlCol="0">
              <a:spAutoFit/>
            </a:bodyPr>
            <a:lstStyle/>
            <a:p>
              <a:r>
                <a:rPr lang="en-IE" dirty="0"/>
                <a:t>RRM2</a:t>
              </a:r>
            </a:p>
            <a:p>
              <a:endParaRPr lang="en-IE" dirty="0"/>
            </a:p>
            <a:p>
              <a:endParaRPr lang="en-IE" dirty="0"/>
            </a:p>
            <a:p>
              <a:endParaRPr lang="en-IE" dirty="0"/>
            </a:p>
            <a:p>
              <a:endParaRPr lang="en-IE" dirty="0"/>
            </a:p>
            <a:p>
              <a:r>
                <a:rPr lang="en-IE" dirty="0"/>
                <a:t>CDC6</a:t>
              </a:r>
            </a:p>
            <a:p>
              <a:endParaRPr lang="en-IE" dirty="0"/>
            </a:p>
            <a:p>
              <a:endParaRPr lang="en-IE" dirty="0"/>
            </a:p>
            <a:p>
              <a:endParaRPr lang="en-IE" dirty="0"/>
            </a:p>
            <a:p>
              <a:endParaRPr lang="en-IE" dirty="0"/>
            </a:p>
            <a:p>
              <a:endParaRPr lang="en-IE" dirty="0"/>
            </a:p>
            <a:p>
              <a:r>
                <a:rPr lang="en-IE" dirty="0"/>
                <a:t>TOP2A</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35705" r="24518"/>
            <a:stretch/>
          </p:blipFill>
          <p:spPr>
            <a:xfrm>
              <a:off x="896376" y="3336705"/>
              <a:ext cx="9576000" cy="1969453"/>
            </a:xfrm>
            <a:prstGeom prst="rect">
              <a:avLst/>
            </a:prstGeom>
          </p:spPr>
        </p:pic>
        <p:sp>
          <p:nvSpPr>
            <p:cNvPr id="8" name="Rectangle 7"/>
            <p:cNvSpPr/>
            <p:nvPr/>
          </p:nvSpPr>
          <p:spPr>
            <a:xfrm>
              <a:off x="775606" y="1191985"/>
              <a:ext cx="153426" cy="2041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ln>
                  <a:solidFill>
                    <a:schemeClr val="bg1"/>
                  </a:solidFill>
                </a:ln>
                <a:solidFill>
                  <a:schemeClr val="bg1"/>
                </a:solidFill>
              </a:endParaRPr>
            </a:p>
          </p:txBody>
        </p:sp>
        <p:sp>
          <p:nvSpPr>
            <p:cNvPr id="9" name="Rectangle 8"/>
            <p:cNvSpPr/>
            <p:nvPr/>
          </p:nvSpPr>
          <p:spPr>
            <a:xfrm>
              <a:off x="896376" y="4106683"/>
              <a:ext cx="252000" cy="198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ln>
                  <a:solidFill>
                    <a:schemeClr val="bg1"/>
                  </a:solidFill>
                </a:ln>
                <a:solidFill>
                  <a:schemeClr val="tx1"/>
                </a:solidFill>
              </a:endParaRPr>
            </a:p>
          </p:txBody>
        </p:sp>
      </p:grpSp>
      <p:sp>
        <p:nvSpPr>
          <p:cNvPr id="3" name="Rectangle 2"/>
          <p:cNvSpPr/>
          <p:nvPr/>
        </p:nvSpPr>
        <p:spPr>
          <a:xfrm>
            <a:off x="517072" y="4609399"/>
            <a:ext cx="10999596" cy="1015663"/>
          </a:xfrm>
          <a:prstGeom prst="rect">
            <a:avLst/>
          </a:prstGeom>
        </p:spPr>
        <p:txBody>
          <a:bodyPr wrap="square">
            <a:spAutoFit/>
          </a:bodyPr>
          <a:lstStyle/>
          <a:p>
            <a:pPr algn="just"/>
            <a:r>
              <a:rPr lang="en-IE" sz="1200" b="1" dirty="0" smtClean="0"/>
              <a:t>SF 9: ESR1 and XBP1-binding sites in the proximal promoter region of  RRM2</a:t>
            </a:r>
            <a:r>
              <a:rPr lang="en-IE" sz="1200" b="1" dirty="0"/>
              <a:t>, CDC6, and </a:t>
            </a:r>
            <a:r>
              <a:rPr lang="en-IE" sz="1200" b="1" dirty="0" smtClean="0"/>
              <a:t>TOP2A</a:t>
            </a:r>
            <a:r>
              <a:rPr lang="en-IE" sz="1200" b="1" dirty="0"/>
              <a:t>. </a:t>
            </a:r>
            <a:r>
              <a:rPr lang="en-IE" sz="1200" dirty="0"/>
              <a:t>Human RRM2 </a:t>
            </a:r>
            <a:r>
              <a:rPr lang="en-IE" sz="1200" dirty="0" smtClean="0"/>
              <a:t>(NM_001034</a:t>
            </a:r>
            <a:r>
              <a:rPr lang="en-IE" sz="1200" dirty="0"/>
              <a:t>) promoter contains 1531 </a:t>
            </a:r>
            <a:r>
              <a:rPr lang="en-IE" sz="1200" dirty="0" err="1"/>
              <a:t>bp</a:t>
            </a:r>
            <a:r>
              <a:rPr lang="en-IE" sz="1200" dirty="0"/>
              <a:t>, where 1474 </a:t>
            </a:r>
            <a:r>
              <a:rPr lang="en-IE" sz="1200" dirty="0" err="1"/>
              <a:t>bp</a:t>
            </a:r>
            <a:r>
              <a:rPr lang="en-IE" sz="1200" dirty="0"/>
              <a:t> and 56 </a:t>
            </a:r>
            <a:r>
              <a:rPr lang="en-IE" sz="1200" dirty="0" err="1"/>
              <a:t>bp</a:t>
            </a:r>
            <a:r>
              <a:rPr lang="en-IE" sz="1200" dirty="0"/>
              <a:t> are located upstream and downstream of transcription start site (TSS</a:t>
            </a:r>
            <a:r>
              <a:rPr lang="en-IE" sz="1200" dirty="0" smtClean="0"/>
              <a:t>). </a:t>
            </a:r>
            <a:r>
              <a:rPr lang="en-IE" sz="1200" dirty="0"/>
              <a:t>Human CDC6 </a:t>
            </a:r>
            <a:r>
              <a:rPr lang="en-IE" sz="1200" dirty="0" smtClean="0"/>
              <a:t>(NM_001254</a:t>
            </a:r>
            <a:r>
              <a:rPr lang="en-IE" sz="1200" dirty="0"/>
              <a:t>) promoter contains 1651 </a:t>
            </a:r>
            <a:r>
              <a:rPr lang="en-IE" sz="1200" dirty="0" err="1"/>
              <a:t>bp</a:t>
            </a:r>
            <a:r>
              <a:rPr lang="en-IE" sz="1200" dirty="0"/>
              <a:t> where 1460 </a:t>
            </a:r>
            <a:r>
              <a:rPr lang="en-IE" sz="1200" dirty="0" err="1"/>
              <a:t>bp</a:t>
            </a:r>
            <a:r>
              <a:rPr lang="en-IE" sz="1200" dirty="0"/>
              <a:t> located upstream of TSS and 190 </a:t>
            </a:r>
            <a:r>
              <a:rPr lang="en-IE" sz="1200" dirty="0" err="1"/>
              <a:t>bp</a:t>
            </a:r>
            <a:r>
              <a:rPr lang="en-IE" sz="1200" dirty="0"/>
              <a:t> located downstream of </a:t>
            </a:r>
            <a:r>
              <a:rPr lang="en-IE" sz="1200" dirty="0" smtClean="0"/>
              <a:t>TSS. Human </a:t>
            </a:r>
            <a:r>
              <a:rPr lang="en-IE" sz="1200" dirty="0"/>
              <a:t>TOP2A promoter (NM_001067.4) contains 1512 </a:t>
            </a:r>
            <a:r>
              <a:rPr lang="en-IE" sz="1200" dirty="0" err="1"/>
              <a:t>bp</a:t>
            </a:r>
            <a:r>
              <a:rPr lang="en-IE" sz="1200" dirty="0"/>
              <a:t>, where 1352 </a:t>
            </a:r>
            <a:r>
              <a:rPr lang="en-IE" sz="1200" dirty="0" err="1"/>
              <a:t>bp</a:t>
            </a:r>
            <a:r>
              <a:rPr lang="en-IE" sz="1200" dirty="0"/>
              <a:t> and 159 </a:t>
            </a:r>
            <a:r>
              <a:rPr lang="en-IE" sz="1200" dirty="0" err="1"/>
              <a:t>bp</a:t>
            </a:r>
            <a:r>
              <a:rPr lang="en-IE" sz="1200" dirty="0"/>
              <a:t> are located upstream and downstream of </a:t>
            </a:r>
            <a:r>
              <a:rPr lang="en-IE" sz="1200" dirty="0" smtClean="0"/>
              <a:t>TSS</a:t>
            </a:r>
            <a:r>
              <a:rPr lang="en-IE" sz="1200" dirty="0"/>
              <a:t>. </a:t>
            </a:r>
            <a:r>
              <a:rPr lang="en-IE" sz="1200" dirty="0" err="1"/>
              <a:t>CiiiDER</a:t>
            </a:r>
            <a:r>
              <a:rPr lang="en-IE" sz="1200" dirty="0"/>
              <a:t> </a:t>
            </a:r>
            <a:r>
              <a:rPr lang="en-IE" sz="1200" dirty="0" smtClean="0"/>
              <a:t>was used to </a:t>
            </a:r>
            <a:r>
              <a:rPr lang="en-IE" sz="1200" dirty="0"/>
              <a:t>predict potential transcription factor binding sites </a:t>
            </a:r>
            <a:r>
              <a:rPr lang="en-IE" sz="1200" dirty="0" smtClean="0"/>
              <a:t>for ESR1 and XBP1 within proximal promoter sequences of RRM2, CDC6 and TOP2A. ESR1 and </a:t>
            </a:r>
            <a:r>
              <a:rPr lang="en-IE" sz="1200" dirty="0" smtClean="0">
                <a:latin typeface="Calibri" panose="020F0502020204030204" pitchFamily="34" charset="0"/>
                <a:ea typeface="Calibri" panose="020F0502020204030204" pitchFamily="34" charset="0"/>
                <a:cs typeface="Times New Roman" panose="02020603050405020304" pitchFamily="18" charset="0"/>
              </a:rPr>
              <a:t>XBP1 </a:t>
            </a:r>
            <a:r>
              <a:rPr lang="en-IE" sz="1200" dirty="0">
                <a:latin typeface="Calibri" panose="020F0502020204030204" pitchFamily="34" charset="0"/>
                <a:ea typeface="Calibri" panose="020F0502020204030204" pitchFamily="34" charset="0"/>
                <a:cs typeface="Times New Roman" panose="02020603050405020304" pitchFamily="18" charset="0"/>
              </a:rPr>
              <a:t>binding motif from JASPAR </a:t>
            </a:r>
            <a:r>
              <a:rPr lang="en-IE" sz="1200" dirty="0" smtClean="0">
                <a:latin typeface="Calibri" panose="020F0502020204030204" pitchFamily="34" charset="0"/>
                <a:ea typeface="Calibri" panose="020F0502020204030204" pitchFamily="34" charset="0"/>
                <a:cs typeface="Times New Roman" panose="02020603050405020304" pitchFamily="18" charset="0"/>
              </a:rPr>
              <a:t>database were used.</a:t>
            </a:r>
            <a:endParaRPr lang="en-IE" sz="1200" dirty="0" smtClean="0"/>
          </a:p>
        </p:txBody>
      </p:sp>
    </p:spTree>
    <p:extLst>
      <p:ext uri="{BB962C8B-B14F-4D97-AF65-F5344CB8AC3E}">
        <p14:creationId xmlns:p14="http://schemas.microsoft.com/office/powerpoint/2010/main" val="1646232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5001000" y="4726793"/>
            <a:ext cx="2572051" cy="369332"/>
          </a:xfrm>
          <a:prstGeom prst="rect">
            <a:avLst/>
          </a:prstGeom>
          <a:noFill/>
        </p:spPr>
        <p:txBody>
          <a:bodyPr wrap="none" rtlCol="0">
            <a:spAutoFit/>
          </a:bodyPr>
          <a:lstStyle/>
          <a:p>
            <a:r>
              <a:rPr lang="en-IE" b="1" dirty="0"/>
              <a:t>Supplementary Figure 10</a:t>
            </a:r>
          </a:p>
        </p:txBody>
      </p:sp>
      <p:grpSp>
        <p:nvGrpSpPr>
          <p:cNvPr id="4" name="Group 3"/>
          <p:cNvGrpSpPr/>
          <p:nvPr/>
        </p:nvGrpSpPr>
        <p:grpSpPr>
          <a:xfrm>
            <a:off x="111021" y="569351"/>
            <a:ext cx="11770805" cy="3763867"/>
            <a:chOff x="111021" y="569351"/>
            <a:chExt cx="11770805" cy="3763867"/>
          </a:xfrm>
        </p:grpSpPr>
        <p:grpSp>
          <p:nvGrpSpPr>
            <p:cNvPr id="3" name="Group 2"/>
            <p:cNvGrpSpPr/>
            <p:nvPr/>
          </p:nvGrpSpPr>
          <p:grpSpPr>
            <a:xfrm>
              <a:off x="361754" y="569351"/>
              <a:ext cx="11520072" cy="3763867"/>
              <a:chOff x="310954" y="95217"/>
              <a:chExt cx="11520072" cy="3763867"/>
            </a:xfrm>
          </p:grpSpPr>
          <p:sp>
            <p:nvSpPr>
              <p:cNvPr id="2" name="Rectangle 1"/>
              <p:cNvSpPr/>
              <p:nvPr/>
            </p:nvSpPr>
            <p:spPr>
              <a:xfrm>
                <a:off x="310954" y="3212753"/>
                <a:ext cx="11520071" cy="646331"/>
              </a:xfrm>
              <a:prstGeom prst="rect">
                <a:avLst/>
              </a:prstGeom>
            </p:spPr>
            <p:txBody>
              <a:bodyPr wrap="square">
                <a:spAutoFit/>
              </a:bodyPr>
              <a:lstStyle/>
              <a:p>
                <a:pPr algn="just" fontAlgn="base">
                  <a:spcBef>
                    <a:spcPct val="0"/>
                  </a:spcBef>
                  <a:spcAft>
                    <a:spcPct val="0"/>
                  </a:spcAft>
                </a:pPr>
                <a:r>
                  <a:rPr lang="en-IE" sz="1200" dirty="0" smtClean="0">
                    <a:ea typeface="Calibri" pitchFamily="34" charset="0"/>
                    <a:cs typeface="Arial" panose="020B0604020202020204" pitchFamily="34" charset="0"/>
                  </a:rPr>
                  <a:t>SF 10:</a:t>
                </a:r>
                <a:r>
                  <a:rPr lang="en-IE" sz="1200" b="1" dirty="0" smtClean="0">
                    <a:ea typeface="Calibri" pitchFamily="34" charset="0"/>
                    <a:cs typeface="Arial" panose="020B0604020202020204" pitchFamily="34" charset="0"/>
                  </a:rPr>
                  <a:t> </a:t>
                </a:r>
                <a:r>
                  <a:rPr lang="en-IE" sz="1200" b="1" dirty="0">
                    <a:ea typeface="Calibri" pitchFamily="34" charset="0"/>
                    <a:cs typeface="Arial" panose="020B0604020202020204" pitchFamily="34" charset="0"/>
                  </a:rPr>
                  <a:t>Association between XBP1-gene signature and outcome </a:t>
                </a:r>
                <a:r>
                  <a:rPr lang="en-IE" sz="1200" b="1" dirty="0" smtClean="0">
                    <a:ea typeface="Calibri" pitchFamily="34" charset="0"/>
                    <a:cs typeface="Arial" panose="020B0604020202020204" pitchFamily="34" charset="0"/>
                  </a:rPr>
                  <a:t>in Basal and HER2-enriched </a:t>
                </a:r>
                <a:r>
                  <a:rPr lang="en-IE" sz="1200" b="1" dirty="0">
                    <a:ea typeface="Calibri" pitchFamily="34" charset="0"/>
                    <a:cs typeface="Arial" panose="020B0604020202020204" pitchFamily="34" charset="0"/>
                  </a:rPr>
                  <a:t>breast cancer. </a:t>
                </a:r>
                <a:r>
                  <a:rPr lang="en-IE" sz="1200" b="1" dirty="0">
                    <a:cs typeface="Arial" panose="020B0604020202020204" pitchFamily="34" charset="0"/>
                  </a:rPr>
                  <a:t>(</a:t>
                </a:r>
                <a:r>
                  <a:rPr lang="en-IE" sz="1200" b="1" dirty="0" smtClean="0">
                    <a:cs typeface="Arial" panose="020B0604020202020204" pitchFamily="34" charset="0"/>
                  </a:rPr>
                  <a:t>A-B)</a:t>
                </a:r>
                <a:r>
                  <a:rPr lang="en-IE" sz="1200" dirty="0" smtClean="0">
                    <a:cs typeface="Arial" panose="020B0604020202020204" pitchFamily="34" charset="0"/>
                  </a:rPr>
                  <a:t> </a:t>
                </a:r>
                <a:r>
                  <a:rPr lang="en-IE" sz="1200" dirty="0">
                    <a:cs typeface="Arial" panose="020B0604020202020204" pitchFamily="34" charset="0"/>
                  </a:rPr>
                  <a:t>W</a:t>
                </a:r>
                <a:r>
                  <a:rPr lang="en-IE" sz="1200" dirty="0">
                    <a:ea typeface="Calibri" pitchFamily="34" charset="0"/>
                    <a:cs typeface="Arial" panose="020B0604020202020204" pitchFamily="34" charset="0"/>
                  </a:rPr>
                  <a:t>eb-based algorithm KM plotter (</a:t>
                </a:r>
                <a:r>
                  <a:rPr lang="en-IE" sz="1200" dirty="0">
                    <a:solidFill>
                      <a:srgbClr val="0000CC"/>
                    </a:solidFill>
                    <a:ea typeface="Calibri" pitchFamily="34" charset="0"/>
                    <a:cs typeface="Arial" panose="020B0604020202020204" pitchFamily="34" charset="0"/>
                  </a:rPr>
                  <a:t>http://kmplot.com/analysis/</a:t>
                </a:r>
                <a:r>
                  <a:rPr lang="en-IE" sz="1200" dirty="0">
                    <a:ea typeface="Calibri" pitchFamily="34" charset="0"/>
                    <a:cs typeface="Arial" panose="020B0604020202020204" pitchFamily="34" charset="0"/>
                  </a:rPr>
                  <a:t>)</a:t>
                </a:r>
                <a:r>
                  <a:rPr lang="en-IE" sz="1200" dirty="0">
                    <a:cs typeface="Arial" panose="020B0604020202020204" pitchFamily="34" charset="0"/>
                  </a:rPr>
                  <a:t>.</a:t>
                </a:r>
                <a:r>
                  <a:rPr lang="en-IE" sz="1200" dirty="0">
                    <a:ea typeface="Calibri" pitchFamily="34" charset="0"/>
                    <a:cs typeface="Arial" panose="020B0604020202020204" pitchFamily="34" charset="0"/>
                  </a:rPr>
                  <a:t> was used to evaluate the association between XBP1-gene signature (CDC6, RRM2 &amp; TOP2A) with </a:t>
                </a:r>
                <a:r>
                  <a:rPr lang="en-IE" sz="1200" dirty="0" smtClean="0">
                    <a:ea typeface="Calibri" pitchFamily="34" charset="0"/>
                    <a:cs typeface="Arial" panose="020B0604020202020204" pitchFamily="34" charset="0"/>
                  </a:rPr>
                  <a:t>(</a:t>
                </a:r>
                <a:r>
                  <a:rPr lang="en-IE" sz="1200" b="1" dirty="0" smtClean="0">
                    <a:ea typeface="Calibri" pitchFamily="34" charset="0"/>
                    <a:cs typeface="Arial" panose="020B0604020202020204" pitchFamily="34" charset="0"/>
                  </a:rPr>
                  <a:t>A</a:t>
                </a:r>
                <a:r>
                  <a:rPr lang="en-IE" sz="1200" dirty="0" smtClean="0">
                    <a:ea typeface="Calibri" pitchFamily="34" charset="0"/>
                    <a:cs typeface="Arial" panose="020B0604020202020204" pitchFamily="34" charset="0"/>
                  </a:rPr>
                  <a:t>) overall (OS) survival and (</a:t>
                </a:r>
                <a:r>
                  <a:rPr lang="en-IE" sz="1200" b="1" dirty="0" smtClean="0">
                    <a:ea typeface="Calibri" pitchFamily="34" charset="0"/>
                    <a:cs typeface="Arial" panose="020B0604020202020204" pitchFamily="34" charset="0"/>
                  </a:rPr>
                  <a:t>B</a:t>
                </a:r>
                <a:r>
                  <a:rPr lang="en-IE" sz="1200" dirty="0" smtClean="0">
                    <a:ea typeface="Calibri" pitchFamily="34" charset="0"/>
                    <a:cs typeface="Arial" panose="020B0604020202020204" pitchFamily="34" charset="0"/>
                  </a:rPr>
                  <a:t>) recurrence </a:t>
                </a:r>
                <a:r>
                  <a:rPr lang="en-IE" sz="1200" dirty="0">
                    <a:ea typeface="Calibri" pitchFamily="34" charset="0"/>
                    <a:cs typeface="Arial" panose="020B0604020202020204" pitchFamily="34" charset="0"/>
                  </a:rPr>
                  <a:t>free survival (RFS) in </a:t>
                </a:r>
                <a:r>
                  <a:rPr lang="en-IE" sz="1200" dirty="0" smtClean="0">
                    <a:ea typeface="Calibri" pitchFamily="34" charset="0"/>
                    <a:cs typeface="Arial" panose="020B0604020202020204" pitchFamily="34" charset="0"/>
                  </a:rPr>
                  <a:t>Basal and HER2-enriched subtypes </a:t>
                </a:r>
                <a:r>
                  <a:rPr lang="en-IE" sz="1200" dirty="0">
                    <a:ea typeface="Calibri" pitchFamily="34" charset="0"/>
                    <a:cs typeface="Arial" panose="020B0604020202020204" pitchFamily="34" charset="0"/>
                  </a:rPr>
                  <a:t>of breast cancer.  </a:t>
                </a:r>
                <a:endParaRPr lang="en-IE" sz="1200" dirty="0"/>
              </a:p>
            </p:txBody>
          </p:sp>
          <p:pic>
            <p:nvPicPr>
              <p:cNvPr id="7" name="Picture 6"/>
              <p:cNvPicPr>
                <a:picLocks noChangeAspect="1"/>
              </p:cNvPicPr>
              <p:nvPr/>
            </p:nvPicPr>
            <p:blipFill>
              <a:blip r:embed="rId3"/>
              <a:stretch>
                <a:fillRect/>
              </a:stretch>
            </p:blipFill>
            <p:spPr>
              <a:xfrm>
                <a:off x="310955" y="167778"/>
                <a:ext cx="5578809" cy="2880000"/>
              </a:xfrm>
              <a:prstGeom prst="rect">
                <a:avLst/>
              </a:prstGeom>
            </p:spPr>
          </p:pic>
          <p:pic>
            <p:nvPicPr>
              <p:cNvPr id="8" name="Picture 7"/>
              <p:cNvPicPr>
                <a:picLocks/>
              </p:cNvPicPr>
              <p:nvPr/>
            </p:nvPicPr>
            <p:blipFill>
              <a:blip r:embed="rId4"/>
              <a:stretch>
                <a:fillRect/>
              </a:stretch>
            </p:blipFill>
            <p:spPr>
              <a:xfrm>
                <a:off x="6287026" y="95217"/>
                <a:ext cx="5544000" cy="2880000"/>
              </a:xfrm>
              <a:prstGeom prst="rect">
                <a:avLst/>
              </a:prstGeom>
            </p:spPr>
          </p:pic>
        </p:grpSp>
        <p:sp>
          <p:nvSpPr>
            <p:cNvPr id="9" name="TextBox 8"/>
            <p:cNvSpPr txBox="1"/>
            <p:nvPr/>
          </p:nvSpPr>
          <p:spPr>
            <a:xfrm>
              <a:off x="111021" y="641912"/>
              <a:ext cx="6334072" cy="646331"/>
            </a:xfrm>
            <a:prstGeom prst="rect">
              <a:avLst/>
            </a:prstGeom>
            <a:noFill/>
          </p:spPr>
          <p:txBody>
            <a:bodyPr wrap="square" rtlCol="0">
              <a:spAutoFit/>
            </a:bodyPr>
            <a:lstStyle/>
            <a:p>
              <a:r>
                <a:rPr lang="en-IE" b="1" dirty="0"/>
                <a:t>A                                                                                                   </a:t>
              </a:r>
              <a:r>
                <a:rPr lang="en-IE" b="1" dirty="0" smtClean="0"/>
                <a:t>             </a:t>
              </a:r>
              <a:r>
                <a:rPr lang="en-IE" b="1" dirty="0"/>
                <a:t>B                                                 </a:t>
              </a:r>
            </a:p>
            <a:p>
              <a:endParaRPr lang="en-IE" b="1" dirty="0"/>
            </a:p>
          </p:txBody>
        </p:sp>
      </p:grpSp>
    </p:spTree>
    <p:extLst>
      <p:ext uri="{BB962C8B-B14F-4D97-AF65-F5344CB8AC3E}">
        <p14:creationId xmlns:p14="http://schemas.microsoft.com/office/powerpoint/2010/main" val="4934024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24334E90161F04FBC841F5562821D8D" ma:contentTypeVersion="14" ma:contentTypeDescription="Create a new document." ma:contentTypeScope="" ma:versionID="d4f7b3ed8090468f79f305583c0ad6d3">
  <xsd:schema xmlns:xsd="http://www.w3.org/2001/XMLSchema" xmlns:xs="http://www.w3.org/2001/XMLSchema" xmlns:p="http://schemas.microsoft.com/office/2006/metadata/properties" xmlns:ns3="4fc988d4-577e-42e9-9b2a-2c85a526e18d" xmlns:ns4="405233e3-2b02-4cc3-b510-aa513db20907" targetNamespace="http://schemas.microsoft.com/office/2006/metadata/properties" ma:root="true" ma:fieldsID="7be9fd697eea1fdaf0a4f9aaee6ea332" ns3:_="" ns4:_="">
    <xsd:import namespace="4fc988d4-577e-42e9-9b2a-2c85a526e18d"/>
    <xsd:import namespace="405233e3-2b02-4cc3-b510-aa513db20907"/>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c988d4-577e-42e9-9b2a-2c85a526e1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5233e3-2b02-4cc3-b510-aa513db2090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4B8A08-AAF9-4FEA-B5FF-5E038951D261}">
  <ds:schemaRefs>
    <ds:schemaRef ds:uri="http://schemas.microsoft.com/sharepoint/v3/contenttype/forms"/>
  </ds:schemaRefs>
</ds:datastoreItem>
</file>

<file path=customXml/itemProps2.xml><?xml version="1.0" encoding="utf-8"?>
<ds:datastoreItem xmlns:ds="http://schemas.openxmlformats.org/officeDocument/2006/customXml" ds:itemID="{4CC9933B-24B2-49F6-9C9F-4689123E4C8D}">
  <ds:schemaRefs>
    <ds:schemaRef ds:uri="http://schemas.microsoft.com/office/2006/metadata/properties"/>
    <ds:schemaRef ds:uri="405233e3-2b02-4cc3-b510-aa513db20907"/>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4fc988d4-577e-42e9-9b2a-2c85a526e18d"/>
    <ds:schemaRef ds:uri="http://www.w3.org/XML/1998/namespace"/>
    <ds:schemaRef ds:uri="http://purl.org/dc/dcmitype/"/>
  </ds:schemaRefs>
</ds:datastoreItem>
</file>

<file path=customXml/itemProps3.xml><?xml version="1.0" encoding="utf-8"?>
<ds:datastoreItem xmlns:ds="http://schemas.openxmlformats.org/officeDocument/2006/customXml" ds:itemID="{A82DE160-CCEC-48A0-8D2C-6BE93825A2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c988d4-577e-42e9-9b2a-2c85a526e18d"/>
    <ds:schemaRef ds:uri="405233e3-2b02-4cc3-b510-aa513db209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43911</TotalTime>
  <Words>1466</Words>
  <Application>Microsoft Office PowerPoint</Application>
  <PresentationFormat>Widescreen</PresentationFormat>
  <Paragraphs>213</Paragraphs>
  <Slides>11</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8" baseType="lpstr">
      <vt:lpstr>Arial</vt:lpstr>
      <vt:lpstr>Calibri</vt:lpstr>
      <vt:lpstr>Calibri Light</vt:lpstr>
      <vt:lpstr>Tahoma</vt:lpstr>
      <vt:lpstr>Times New Roman</vt:lpstr>
      <vt:lpstr>Office Theme</vt:lpstr>
      <vt:lpstr>Prism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BARUA, DAVID</dc:creator>
  <cp:lastModifiedBy>BARUA, DAVID</cp:lastModifiedBy>
  <cp:revision>205</cp:revision>
  <dcterms:created xsi:type="dcterms:W3CDTF">2020-03-31T16:14:21Z</dcterms:created>
  <dcterms:modified xsi:type="dcterms:W3CDTF">2022-07-10T21:08:29Z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0x010100124334E90161F04FBC841F5562821D8D</vt:lpwstr>
  </property>
</Properties>
</file>