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494" r:id="rId2"/>
    <p:sldId id="478" r:id="rId3"/>
    <p:sldId id="475" r:id="rId4"/>
    <p:sldId id="491" r:id="rId5"/>
    <p:sldId id="479" r:id="rId6"/>
    <p:sldId id="257" r:id="rId7"/>
    <p:sldId id="505" r:id="rId8"/>
    <p:sldId id="50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349" autoAdjust="0"/>
    <p:restoredTop sz="94660"/>
  </p:normalViewPr>
  <p:slideViewPr>
    <p:cSldViewPr snapToGrid="0" showGuides="1">
      <p:cViewPr>
        <p:scale>
          <a:sx n="52" d="100"/>
          <a:sy n="52" d="100"/>
        </p:scale>
        <p:origin x="1520" y="544"/>
      </p:cViewPr>
      <p:guideLst>
        <p:guide orient="horz" pos="2184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EE78E-F1D9-4824-A8B8-5C90ACBA2B74}" type="datetimeFigureOut">
              <a:rPr lang="en-US" smtClean="0"/>
              <a:t>11/3/21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87589-1D0E-46A0-B03E-38C7D3A23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74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61647-3569-C544-8DC2-688D944D3CE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309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61647-3569-C544-8DC2-688D944D3CE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94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61647-3569-C544-8DC2-688D944D3CE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858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61647-3569-C544-8DC2-688D944D3CE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12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061647-3569-C544-8DC2-688D944D3CE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901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51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32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82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12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82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0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3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0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1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860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DC07C-8407-4AAF-9C06-EC0FC593354A}" type="datetimeFigureOut">
              <a:rPr lang="en-US" smtClean="0"/>
              <a:t>11/3/21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9A6EC-203A-44BA-B60C-F74FC81FA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85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12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5.jpeg"/><Relationship Id="rId5" Type="http://schemas.openxmlformats.org/officeDocument/2006/relationships/image" Target="../media/image2.jpe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4.jpeg"/><Relationship Id="rId14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7.wdp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32.jpeg"/><Relationship Id="rId18" Type="http://schemas.microsoft.com/office/2007/relationships/hdphoto" Target="../media/hdphoto17.wdp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12" Type="http://schemas.microsoft.com/office/2007/relationships/hdphoto" Target="../media/hdphoto14.wdp"/><Relationship Id="rId17" Type="http://schemas.openxmlformats.org/officeDocument/2006/relationships/image" Target="../media/image34.jpeg"/><Relationship Id="rId2" Type="http://schemas.openxmlformats.org/officeDocument/2006/relationships/image" Target="../media/image26.emf"/><Relationship Id="rId16" Type="http://schemas.microsoft.com/office/2007/relationships/hdphoto" Target="../media/hdphoto16.wdp"/><Relationship Id="rId20" Type="http://schemas.microsoft.com/office/2007/relationships/hdphoto" Target="../media/hdphoto18.wdp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11" Type="http://schemas.openxmlformats.org/officeDocument/2006/relationships/image" Target="../media/image31.jpeg"/><Relationship Id="rId5" Type="http://schemas.openxmlformats.org/officeDocument/2006/relationships/image" Target="../media/image28.jpeg"/><Relationship Id="rId15" Type="http://schemas.openxmlformats.org/officeDocument/2006/relationships/image" Target="../media/image33.jpeg"/><Relationship Id="rId10" Type="http://schemas.microsoft.com/office/2007/relationships/hdphoto" Target="../media/hdphoto13.wdp"/><Relationship Id="rId19" Type="http://schemas.openxmlformats.org/officeDocument/2006/relationships/image" Target="../media/image35.jpeg"/><Relationship Id="rId4" Type="http://schemas.microsoft.com/office/2007/relationships/hdphoto" Target="../media/hdphoto10.wdp"/><Relationship Id="rId9" Type="http://schemas.openxmlformats.org/officeDocument/2006/relationships/image" Target="../media/image30.jpeg"/><Relationship Id="rId14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B30216F-4673-4B80-9E7B-A7AD6DB250AE}"/>
              </a:ext>
            </a:extLst>
          </p:cNvPr>
          <p:cNvSpPr txBox="1">
            <a:spLocks/>
          </p:cNvSpPr>
          <p:nvPr/>
        </p:nvSpPr>
        <p:spPr>
          <a:xfrm>
            <a:off x="323737" y="3263900"/>
            <a:ext cx="8965406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figures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BFBCB3-E6DF-5B46-B684-49B6D985C535}"/>
              </a:ext>
            </a:extLst>
          </p:cNvPr>
          <p:cNvSpPr txBox="1">
            <a:spLocks/>
          </p:cNvSpPr>
          <p:nvPr/>
        </p:nvSpPr>
        <p:spPr>
          <a:xfrm>
            <a:off x="89297" y="2106979"/>
            <a:ext cx="8965406" cy="14700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Network of hepato/pancreatic co-stem/progenitors </a:t>
            </a:r>
            <a:b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 the biliary tree and duodenum of postnatal pigs; </a:t>
            </a:r>
            <a:b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comparison with the human network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075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0" y="1968169"/>
            <a:ext cx="3141399" cy="2262867"/>
            <a:chOff x="177449" y="1191299"/>
            <a:chExt cx="3348358" cy="2590350"/>
          </a:xfrm>
          <a:effectLst/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21466" t="20975" r="18484" b="9444"/>
            <a:stretch/>
          </p:blipFill>
          <p:spPr>
            <a:xfrm>
              <a:off x="362352" y="1191299"/>
              <a:ext cx="3163455" cy="259035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5" name="Rectangle 4"/>
            <p:cNvSpPr/>
            <p:nvPr/>
          </p:nvSpPr>
          <p:spPr>
            <a:xfrm>
              <a:off x="177449" y="1198023"/>
              <a:ext cx="1000676" cy="33661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17375E"/>
                  </a:solidFill>
                  <a:latin typeface="Arial"/>
                  <a:cs typeface="Arial"/>
                </a:rPr>
                <a:t>#1</a:t>
              </a:r>
            </a:p>
          </p:txBody>
        </p:sp>
      </p:grp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73474" y="4460938"/>
            <a:ext cx="2843560" cy="2262862"/>
            <a:chOff x="1802645" y="2866994"/>
            <a:chExt cx="3277642" cy="2209926"/>
          </a:xfrm>
          <a:effectLst/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 l="17538" t="20526" r="15257" b="6974"/>
            <a:stretch/>
          </p:blipFill>
          <p:spPr>
            <a:xfrm>
              <a:off x="1802645" y="2866994"/>
              <a:ext cx="3277642" cy="2209926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8" name="Rectangle 7"/>
            <p:cNvSpPr/>
            <p:nvPr/>
          </p:nvSpPr>
          <p:spPr>
            <a:xfrm>
              <a:off x="1831251" y="2952178"/>
              <a:ext cx="923757" cy="2612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17375E"/>
                  </a:solidFill>
                  <a:latin typeface="Arial"/>
                  <a:cs typeface="Arial"/>
                </a:rPr>
                <a:t>#50</a:t>
              </a:r>
            </a:p>
          </p:txBody>
        </p:sp>
      </p:grpSp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3192650" y="1955564"/>
            <a:ext cx="2799715" cy="2275472"/>
            <a:chOff x="89803" y="2458659"/>
            <a:chExt cx="3041434" cy="2615273"/>
          </a:xfrm>
          <a:effectLst/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rcRect l="20905" t="21199" r="18204" b="7873"/>
            <a:stretch/>
          </p:blipFill>
          <p:spPr>
            <a:xfrm>
              <a:off x="89803" y="2458659"/>
              <a:ext cx="3041434" cy="2615273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1" name="Rectangle 10"/>
            <p:cNvSpPr/>
            <p:nvPr/>
          </p:nvSpPr>
          <p:spPr>
            <a:xfrm>
              <a:off x="89803" y="2487932"/>
              <a:ext cx="1000676" cy="33661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17375E"/>
                  </a:solidFill>
                  <a:latin typeface="Arial"/>
                  <a:cs typeface="Arial"/>
                </a:rPr>
                <a:t>#118</a:t>
              </a:r>
            </a:p>
          </p:txBody>
        </p:sp>
      </p:grp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6022715" y="1891891"/>
            <a:ext cx="2982865" cy="2347214"/>
            <a:chOff x="5042170" y="1014478"/>
            <a:chExt cx="4495833" cy="3537763"/>
          </a:xfrm>
          <a:effectLst/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17810" t="14052" r="15359" b="2287"/>
            <a:stretch/>
          </p:blipFill>
          <p:spPr>
            <a:xfrm>
              <a:off x="5117542" y="1093687"/>
              <a:ext cx="4420461" cy="345855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6" name="Rectangle 15"/>
            <p:cNvSpPr/>
            <p:nvPr/>
          </p:nvSpPr>
          <p:spPr>
            <a:xfrm>
              <a:off x="5042170" y="1014478"/>
              <a:ext cx="1380488" cy="5798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rgbClr val="17375E"/>
                  </a:solidFill>
                  <a:latin typeface="Arial"/>
                  <a:cs typeface="Arial"/>
                </a:rPr>
                <a:t>#208</a:t>
              </a:r>
            </a:p>
          </p:txBody>
        </p:sp>
      </p:grpSp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6146426" y="4372945"/>
            <a:ext cx="2798081" cy="2262862"/>
            <a:chOff x="5265612" y="102804"/>
            <a:chExt cx="3141554" cy="2173047"/>
          </a:xfrm>
          <a:effectLst/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  <a14:imgEffect>
                        <a14:brightnessContrast bright="15000" contrast="10000"/>
                      </a14:imgEffect>
                    </a14:imgLayer>
                  </a14:imgProps>
                </a:ext>
              </a:extLst>
            </a:blip>
            <a:srcRect l="18301" t="21111" r="15360" b="7777"/>
            <a:stretch/>
          </p:blipFill>
          <p:spPr>
            <a:xfrm>
              <a:off x="5265612" y="171164"/>
              <a:ext cx="3141554" cy="2104687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8" name="Rectangle 17"/>
            <p:cNvSpPr/>
            <p:nvPr/>
          </p:nvSpPr>
          <p:spPr>
            <a:xfrm>
              <a:off x="5365732" y="102804"/>
              <a:ext cx="1380486" cy="5798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chemeClr val="accent5">
                      <a:lumMod val="50000"/>
                    </a:schemeClr>
                  </a:solidFill>
                  <a:latin typeface="Arial"/>
                  <a:cs typeface="Arial"/>
                </a:rPr>
                <a:t>#282</a:t>
              </a:r>
            </a:p>
          </p:txBody>
        </p:sp>
      </p:grpSp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3136182" y="4408537"/>
            <a:ext cx="2827183" cy="2262862"/>
            <a:chOff x="5063123" y="4395335"/>
            <a:chExt cx="3606338" cy="2490611"/>
          </a:xfrm>
          <a:effectLst/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12682" t="13191" r="9568" b="7332"/>
            <a:stretch/>
          </p:blipFill>
          <p:spPr>
            <a:xfrm>
              <a:off x="5063123" y="4468435"/>
              <a:ext cx="3606338" cy="2417511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17" name="Rectangle 16"/>
            <p:cNvSpPr/>
            <p:nvPr/>
          </p:nvSpPr>
          <p:spPr>
            <a:xfrm>
              <a:off x="5168723" y="4395335"/>
              <a:ext cx="1380485" cy="57984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>
                  <a:solidFill>
                    <a:srgbClr val="17375E"/>
                  </a:solidFill>
                  <a:latin typeface="Arial"/>
                  <a:cs typeface="Arial"/>
                </a:rPr>
                <a:t>#168</a:t>
              </a:r>
            </a:p>
          </p:txBody>
        </p:sp>
      </p:grpSp>
      <p:cxnSp>
        <p:nvCxnSpPr>
          <p:cNvPr id="75" name="Straight Connector 74"/>
          <p:cNvCxnSpPr>
            <a:cxnSpLocks/>
          </p:cNvCxnSpPr>
          <p:nvPr/>
        </p:nvCxnSpPr>
        <p:spPr>
          <a:xfrm>
            <a:off x="370370" y="4367852"/>
            <a:ext cx="8472465" cy="0"/>
          </a:xfrm>
          <a:prstGeom prst="line">
            <a:avLst/>
          </a:prstGeom>
          <a:ln w="3175" cmpd="sng">
            <a:solidFill>
              <a:srgbClr val="000000"/>
            </a:solidFill>
            <a:prstDash val="dashDot"/>
            <a:headEnd type="none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V="1">
            <a:off x="939236" y="4119012"/>
            <a:ext cx="0" cy="248841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cxnSpLocks/>
          </p:cNvCxnSpPr>
          <p:nvPr/>
        </p:nvCxnSpPr>
        <p:spPr>
          <a:xfrm flipV="1">
            <a:off x="2370837" y="4362276"/>
            <a:ext cx="0" cy="18288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cxnSpLocks/>
            <a:endCxn id="10" idx="2"/>
          </p:cNvCxnSpPr>
          <p:nvPr/>
        </p:nvCxnSpPr>
        <p:spPr>
          <a:xfrm flipV="1">
            <a:off x="4384718" y="4231036"/>
            <a:ext cx="207790" cy="131240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V="1">
            <a:off x="4572041" y="4373555"/>
            <a:ext cx="0" cy="248841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6698877" y="4141414"/>
            <a:ext cx="0" cy="248841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8325873" y="4372943"/>
            <a:ext cx="0" cy="248841"/>
          </a:xfrm>
          <a:prstGeom prst="line">
            <a:avLst/>
          </a:prstGeom>
          <a:ln w="31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8" name="Group 87"/>
          <p:cNvGrpSpPr/>
          <p:nvPr/>
        </p:nvGrpSpPr>
        <p:grpSpPr>
          <a:xfrm>
            <a:off x="794125" y="446977"/>
            <a:ext cx="7326714" cy="1442566"/>
            <a:chOff x="569588" y="657409"/>
            <a:chExt cx="7326714" cy="1442566"/>
          </a:xfrm>
        </p:grpSpPr>
        <p:grpSp>
          <p:nvGrpSpPr>
            <p:cNvPr id="73" name="Group 72"/>
            <p:cNvGrpSpPr/>
            <p:nvPr/>
          </p:nvGrpSpPr>
          <p:grpSpPr>
            <a:xfrm>
              <a:off x="569588" y="657409"/>
              <a:ext cx="6581735" cy="1442566"/>
              <a:chOff x="1344399" y="2688363"/>
              <a:chExt cx="6581735" cy="1442566"/>
            </a:xfrm>
          </p:grpSpPr>
          <p:grpSp>
            <p:nvGrpSpPr>
              <p:cNvPr id="36" name="Group 35"/>
              <p:cNvGrpSpPr>
                <a:grpSpLocks noChangeAspect="1"/>
              </p:cNvGrpSpPr>
              <p:nvPr/>
            </p:nvGrpSpPr>
            <p:grpSpPr>
              <a:xfrm>
                <a:off x="1344399" y="2688363"/>
                <a:ext cx="1515387" cy="1442566"/>
                <a:chOff x="3537415" y="3017024"/>
                <a:chExt cx="1334110" cy="1270000"/>
              </a:xfrm>
            </p:grpSpPr>
            <p:sp>
              <p:nvSpPr>
                <p:cNvPr id="23" name="Freeform 22"/>
                <p:cNvSpPr/>
                <p:nvPr/>
              </p:nvSpPr>
              <p:spPr>
                <a:xfrm>
                  <a:off x="3537415" y="3128537"/>
                  <a:ext cx="1325772" cy="1158487"/>
                </a:xfrm>
                <a:custGeom>
                  <a:avLst/>
                  <a:gdLst>
                    <a:gd name="connsiteX0" fmla="*/ 365512 w 1325772"/>
                    <a:gd name="connsiteY0" fmla="*/ 0 h 1158487"/>
                    <a:gd name="connsiteX1" fmla="*/ 365512 w 1325772"/>
                    <a:gd name="connsiteY1" fmla="*/ 0 h 1158487"/>
                    <a:gd name="connsiteX2" fmla="*/ 297365 w 1325772"/>
                    <a:gd name="connsiteY2" fmla="*/ 6195 h 1158487"/>
                    <a:gd name="connsiteX3" fmla="*/ 254000 w 1325772"/>
                    <a:gd name="connsiteY3" fmla="*/ 24780 h 1158487"/>
                    <a:gd name="connsiteX4" fmla="*/ 229219 w 1325772"/>
                    <a:gd name="connsiteY4" fmla="*/ 30975 h 1158487"/>
                    <a:gd name="connsiteX5" fmla="*/ 210634 w 1325772"/>
                    <a:gd name="connsiteY5" fmla="*/ 37170 h 1158487"/>
                    <a:gd name="connsiteX6" fmla="*/ 198244 w 1325772"/>
                    <a:gd name="connsiteY6" fmla="*/ 49561 h 1158487"/>
                    <a:gd name="connsiteX7" fmla="*/ 179658 w 1325772"/>
                    <a:gd name="connsiteY7" fmla="*/ 55756 h 1158487"/>
                    <a:gd name="connsiteX8" fmla="*/ 123902 w 1325772"/>
                    <a:gd name="connsiteY8" fmla="*/ 117707 h 1158487"/>
                    <a:gd name="connsiteX9" fmla="*/ 105317 w 1325772"/>
                    <a:gd name="connsiteY9" fmla="*/ 130097 h 1158487"/>
                    <a:gd name="connsiteX10" fmla="*/ 92926 w 1325772"/>
                    <a:gd name="connsiteY10" fmla="*/ 148683 h 1158487"/>
                    <a:gd name="connsiteX11" fmla="*/ 49561 w 1325772"/>
                    <a:gd name="connsiteY11" fmla="*/ 198243 h 1158487"/>
                    <a:gd name="connsiteX12" fmla="*/ 30975 w 1325772"/>
                    <a:gd name="connsiteY12" fmla="*/ 254000 h 1158487"/>
                    <a:gd name="connsiteX13" fmla="*/ 24780 w 1325772"/>
                    <a:gd name="connsiteY13" fmla="*/ 272585 h 1158487"/>
                    <a:gd name="connsiteX14" fmla="*/ 6195 w 1325772"/>
                    <a:gd name="connsiteY14" fmla="*/ 359317 h 1158487"/>
                    <a:gd name="connsiteX15" fmla="*/ 0 w 1325772"/>
                    <a:gd name="connsiteY15" fmla="*/ 402683 h 1158487"/>
                    <a:gd name="connsiteX16" fmla="*/ 6195 w 1325772"/>
                    <a:gd name="connsiteY16" fmla="*/ 538975 h 1158487"/>
                    <a:gd name="connsiteX17" fmla="*/ 12390 w 1325772"/>
                    <a:gd name="connsiteY17" fmla="*/ 576146 h 1158487"/>
                    <a:gd name="connsiteX18" fmla="*/ 24780 w 1325772"/>
                    <a:gd name="connsiteY18" fmla="*/ 693853 h 1158487"/>
                    <a:gd name="connsiteX19" fmla="*/ 43365 w 1325772"/>
                    <a:gd name="connsiteY19" fmla="*/ 792975 h 1158487"/>
                    <a:gd name="connsiteX20" fmla="*/ 49561 w 1325772"/>
                    <a:gd name="connsiteY20" fmla="*/ 811561 h 1158487"/>
                    <a:gd name="connsiteX21" fmla="*/ 74341 w 1325772"/>
                    <a:gd name="connsiteY21" fmla="*/ 848731 h 1158487"/>
                    <a:gd name="connsiteX22" fmla="*/ 99122 w 1325772"/>
                    <a:gd name="connsiteY22" fmla="*/ 873512 h 1158487"/>
                    <a:gd name="connsiteX23" fmla="*/ 117707 w 1325772"/>
                    <a:gd name="connsiteY23" fmla="*/ 892097 h 1158487"/>
                    <a:gd name="connsiteX24" fmla="*/ 154878 w 1325772"/>
                    <a:gd name="connsiteY24" fmla="*/ 916878 h 1158487"/>
                    <a:gd name="connsiteX25" fmla="*/ 192048 w 1325772"/>
                    <a:gd name="connsiteY25" fmla="*/ 941658 h 1158487"/>
                    <a:gd name="connsiteX26" fmla="*/ 241609 w 1325772"/>
                    <a:gd name="connsiteY26" fmla="*/ 978829 h 1158487"/>
                    <a:gd name="connsiteX27" fmla="*/ 260195 w 1325772"/>
                    <a:gd name="connsiteY27" fmla="*/ 991219 h 1158487"/>
                    <a:gd name="connsiteX28" fmla="*/ 278780 w 1325772"/>
                    <a:gd name="connsiteY28" fmla="*/ 997414 h 1158487"/>
                    <a:gd name="connsiteX29" fmla="*/ 297365 w 1325772"/>
                    <a:gd name="connsiteY29" fmla="*/ 1009804 h 1158487"/>
                    <a:gd name="connsiteX30" fmla="*/ 315951 w 1325772"/>
                    <a:gd name="connsiteY30" fmla="*/ 1016000 h 1158487"/>
                    <a:gd name="connsiteX31" fmla="*/ 340731 w 1325772"/>
                    <a:gd name="connsiteY31" fmla="*/ 1028390 h 1158487"/>
                    <a:gd name="connsiteX32" fmla="*/ 371707 w 1325772"/>
                    <a:gd name="connsiteY32" fmla="*/ 1046975 h 1158487"/>
                    <a:gd name="connsiteX33" fmla="*/ 402683 w 1325772"/>
                    <a:gd name="connsiteY33" fmla="*/ 1059365 h 1158487"/>
                    <a:gd name="connsiteX34" fmla="*/ 427463 w 1325772"/>
                    <a:gd name="connsiteY34" fmla="*/ 1071756 h 1158487"/>
                    <a:gd name="connsiteX35" fmla="*/ 464634 w 1325772"/>
                    <a:gd name="connsiteY35" fmla="*/ 1084146 h 1158487"/>
                    <a:gd name="connsiteX36" fmla="*/ 501805 w 1325772"/>
                    <a:gd name="connsiteY36" fmla="*/ 1096536 h 1158487"/>
                    <a:gd name="connsiteX37" fmla="*/ 538975 w 1325772"/>
                    <a:gd name="connsiteY37" fmla="*/ 1108926 h 1158487"/>
                    <a:gd name="connsiteX38" fmla="*/ 557561 w 1325772"/>
                    <a:gd name="connsiteY38" fmla="*/ 1115122 h 1158487"/>
                    <a:gd name="connsiteX39" fmla="*/ 644292 w 1325772"/>
                    <a:gd name="connsiteY39" fmla="*/ 1133707 h 1158487"/>
                    <a:gd name="connsiteX40" fmla="*/ 675268 w 1325772"/>
                    <a:gd name="connsiteY40" fmla="*/ 1139902 h 1158487"/>
                    <a:gd name="connsiteX41" fmla="*/ 693853 w 1325772"/>
                    <a:gd name="connsiteY41" fmla="*/ 1146097 h 1158487"/>
                    <a:gd name="connsiteX42" fmla="*/ 805365 w 1325772"/>
                    <a:gd name="connsiteY42" fmla="*/ 1158487 h 1158487"/>
                    <a:gd name="connsiteX43" fmla="*/ 966439 w 1325772"/>
                    <a:gd name="connsiteY43" fmla="*/ 1152292 h 1158487"/>
                    <a:gd name="connsiteX44" fmla="*/ 1009805 w 1325772"/>
                    <a:gd name="connsiteY44" fmla="*/ 1139902 h 1158487"/>
                    <a:gd name="connsiteX45" fmla="*/ 1077951 w 1325772"/>
                    <a:gd name="connsiteY45" fmla="*/ 1121317 h 1158487"/>
                    <a:gd name="connsiteX46" fmla="*/ 1115122 w 1325772"/>
                    <a:gd name="connsiteY46" fmla="*/ 1108926 h 1158487"/>
                    <a:gd name="connsiteX47" fmla="*/ 1133707 w 1325772"/>
                    <a:gd name="connsiteY47" fmla="*/ 1096536 h 1158487"/>
                    <a:gd name="connsiteX48" fmla="*/ 1152292 w 1325772"/>
                    <a:gd name="connsiteY48" fmla="*/ 1090341 h 1158487"/>
                    <a:gd name="connsiteX49" fmla="*/ 1189463 w 1325772"/>
                    <a:gd name="connsiteY49" fmla="*/ 1071756 h 1158487"/>
                    <a:gd name="connsiteX50" fmla="*/ 1220439 w 1325772"/>
                    <a:gd name="connsiteY50" fmla="*/ 1065561 h 1158487"/>
                    <a:gd name="connsiteX51" fmla="*/ 1257609 w 1325772"/>
                    <a:gd name="connsiteY51" fmla="*/ 1053170 h 1158487"/>
                    <a:gd name="connsiteX52" fmla="*/ 1276195 w 1325772"/>
                    <a:gd name="connsiteY52" fmla="*/ 1046975 h 1158487"/>
                    <a:gd name="connsiteX53" fmla="*/ 1294780 w 1325772"/>
                    <a:gd name="connsiteY53" fmla="*/ 1034585 h 1158487"/>
                    <a:gd name="connsiteX54" fmla="*/ 1319561 w 1325772"/>
                    <a:gd name="connsiteY54" fmla="*/ 978829 h 1158487"/>
                    <a:gd name="connsiteX55" fmla="*/ 1325756 w 1325772"/>
                    <a:gd name="connsiteY55" fmla="*/ 954048 h 1158487"/>
                    <a:gd name="connsiteX56" fmla="*/ 1325756 w 1325772"/>
                    <a:gd name="connsiteY56" fmla="*/ 954048 h 115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1325772" h="1158487">
                      <a:moveTo>
                        <a:pt x="365512" y="0"/>
                      </a:moveTo>
                      <a:lnTo>
                        <a:pt x="365512" y="0"/>
                      </a:lnTo>
                      <a:cubicBezTo>
                        <a:pt x="342796" y="2065"/>
                        <a:pt x="319974" y="3180"/>
                        <a:pt x="297365" y="6195"/>
                      </a:cubicBezTo>
                      <a:cubicBezTo>
                        <a:pt x="254335" y="11932"/>
                        <a:pt x="289312" y="9647"/>
                        <a:pt x="254000" y="24780"/>
                      </a:cubicBezTo>
                      <a:cubicBezTo>
                        <a:pt x="246174" y="28134"/>
                        <a:pt x="237406" y="28636"/>
                        <a:pt x="229219" y="30975"/>
                      </a:cubicBezTo>
                      <a:cubicBezTo>
                        <a:pt x="222940" y="32769"/>
                        <a:pt x="216829" y="35105"/>
                        <a:pt x="210634" y="37170"/>
                      </a:cubicBezTo>
                      <a:cubicBezTo>
                        <a:pt x="206504" y="41300"/>
                        <a:pt x="203253" y="46556"/>
                        <a:pt x="198244" y="49561"/>
                      </a:cubicBezTo>
                      <a:cubicBezTo>
                        <a:pt x="192644" y="52921"/>
                        <a:pt x="184813" y="51747"/>
                        <a:pt x="179658" y="55756"/>
                      </a:cubicBezTo>
                      <a:cubicBezTo>
                        <a:pt x="105589" y="113363"/>
                        <a:pt x="170441" y="71167"/>
                        <a:pt x="123902" y="117707"/>
                      </a:cubicBezTo>
                      <a:cubicBezTo>
                        <a:pt x="118637" y="122972"/>
                        <a:pt x="111512" y="125967"/>
                        <a:pt x="105317" y="130097"/>
                      </a:cubicBezTo>
                      <a:cubicBezTo>
                        <a:pt x="101187" y="136292"/>
                        <a:pt x="98191" y="143418"/>
                        <a:pt x="92926" y="148683"/>
                      </a:cubicBezTo>
                      <a:cubicBezTo>
                        <a:pt x="67629" y="173980"/>
                        <a:pt x="67115" y="145584"/>
                        <a:pt x="49561" y="198243"/>
                      </a:cubicBezTo>
                      <a:lnTo>
                        <a:pt x="30975" y="254000"/>
                      </a:lnTo>
                      <a:cubicBezTo>
                        <a:pt x="28910" y="260195"/>
                        <a:pt x="26364" y="266250"/>
                        <a:pt x="24780" y="272585"/>
                      </a:cubicBezTo>
                      <a:cubicBezTo>
                        <a:pt x="17267" y="302639"/>
                        <a:pt x="10882" y="326507"/>
                        <a:pt x="6195" y="359317"/>
                      </a:cubicBezTo>
                      <a:lnTo>
                        <a:pt x="0" y="402683"/>
                      </a:lnTo>
                      <a:cubicBezTo>
                        <a:pt x="2065" y="448114"/>
                        <a:pt x="2955" y="493613"/>
                        <a:pt x="6195" y="538975"/>
                      </a:cubicBezTo>
                      <a:cubicBezTo>
                        <a:pt x="7090" y="551504"/>
                        <a:pt x="11140" y="563647"/>
                        <a:pt x="12390" y="576146"/>
                      </a:cubicBezTo>
                      <a:cubicBezTo>
                        <a:pt x="26905" y="721302"/>
                        <a:pt x="10151" y="617048"/>
                        <a:pt x="24780" y="693853"/>
                      </a:cubicBezTo>
                      <a:cubicBezTo>
                        <a:pt x="31070" y="726876"/>
                        <a:pt x="32734" y="761084"/>
                        <a:pt x="43365" y="792975"/>
                      </a:cubicBezTo>
                      <a:cubicBezTo>
                        <a:pt x="45430" y="799170"/>
                        <a:pt x="46389" y="805852"/>
                        <a:pt x="49561" y="811561"/>
                      </a:cubicBezTo>
                      <a:cubicBezTo>
                        <a:pt x="56793" y="824578"/>
                        <a:pt x="63812" y="838202"/>
                        <a:pt x="74341" y="848731"/>
                      </a:cubicBezTo>
                      <a:lnTo>
                        <a:pt x="99122" y="873512"/>
                      </a:lnTo>
                      <a:cubicBezTo>
                        <a:pt x="105317" y="879707"/>
                        <a:pt x="110417" y="887237"/>
                        <a:pt x="117707" y="892097"/>
                      </a:cubicBezTo>
                      <a:cubicBezTo>
                        <a:pt x="130097" y="900357"/>
                        <a:pt x="144348" y="906348"/>
                        <a:pt x="154878" y="916878"/>
                      </a:cubicBezTo>
                      <a:cubicBezTo>
                        <a:pt x="178080" y="940080"/>
                        <a:pt x="165152" y="932693"/>
                        <a:pt x="192048" y="941658"/>
                      </a:cubicBezTo>
                      <a:cubicBezTo>
                        <a:pt x="214968" y="964576"/>
                        <a:pt x="199582" y="950811"/>
                        <a:pt x="241609" y="978829"/>
                      </a:cubicBezTo>
                      <a:cubicBezTo>
                        <a:pt x="247804" y="982959"/>
                        <a:pt x="253131" y="988864"/>
                        <a:pt x="260195" y="991219"/>
                      </a:cubicBezTo>
                      <a:cubicBezTo>
                        <a:pt x="266390" y="993284"/>
                        <a:pt x="272939" y="994494"/>
                        <a:pt x="278780" y="997414"/>
                      </a:cubicBezTo>
                      <a:cubicBezTo>
                        <a:pt x="285439" y="1000744"/>
                        <a:pt x="290706" y="1006474"/>
                        <a:pt x="297365" y="1009804"/>
                      </a:cubicBezTo>
                      <a:cubicBezTo>
                        <a:pt x="303206" y="1012725"/>
                        <a:pt x="309949" y="1013427"/>
                        <a:pt x="315951" y="1016000"/>
                      </a:cubicBezTo>
                      <a:cubicBezTo>
                        <a:pt x="324439" y="1019638"/>
                        <a:pt x="332658" y="1023905"/>
                        <a:pt x="340731" y="1028390"/>
                      </a:cubicBezTo>
                      <a:cubicBezTo>
                        <a:pt x="351257" y="1034238"/>
                        <a:pt x="360937" y="1041590"/>
                        <a:pt x="371707" y="1046975"/>
                      </a:cubicBezTo>
                      <a:cubicBezTo>
                        <a:pt x="381654" y="1051948"/>
                        <a:pt x="392521" y="1054848"/>
                        <a:pt x="402683" y="1059365"/>
                      </a:cubicBezTo>
                      <a:cubicBezTo>
                        <a:pt x="411122" y="1063116"/>
                        <a:pt x="418888" y="1068326"/>
                        <a:pt x="427463" y="1071756"/>
                      </a:cubicBezTo>
                      <a:cubicBezTo>
                        <a:pt x="439589" y="1076607"/>
                        <a:pt x="452244" y="1080016"/>
                        <a:pt x="464634" y="1084146"/>
                      </a:cubicBezTo>
                      <a:lnTo>
                        <a:pt x="501805" y="1096536"/>
                      </a:lnTo>
                      <a:lnTo>
                        <a:pt x="538975" y="1108926"/>
                      </a:lnTo>
                      <a:cubicBezTo>
                        <a:pt x="545170" y="1110991"/>
                        <a:pt x="551175" y="1113754"/>
                        <a:pt x="557561" y="1115122"/>
                      </a:cubicBezTo>
                      <a:lnTo>
                        <a:pt x="644292" y="1133707"/>
                      </a:lnTo>
                      <a:cubicBezTo>
                        <a:pt x="654596" y="1135876"/>
                        <a:pt x="665279" y="1136572"/>
                        <a:pt x="675268" y="1139902"/>
                      </a:cubicBezTo>
                      <a:cubicBezTo>
                        <a:pt x="681463" y="1141967"/>
                        <a:pt x="687428" y="1144929"/>
                        <a:pt x="693853" y="1146097"/>
                      </a:cubicBezTo>
                      <a:cubicBezTo>
                        <a:pt x="715288" y="1149994"/>
                        <a:pt x="787577" y="1156708"/>
                        <a:pt x="805365" y="1158487"/>
                      </a:cubicBezTo>
                      <a:cubicBezTo>
                        <a:pt x="859056" y="1156422"/>
                        <a:pt x="912827" y="1155866"/>
                        <a:pt x="966439" y="1152292"/>
                      </a:cubicBezTo>
                      <a:cubicBezTo>
                        <a:pt x="982237" y="1151239"/>
                        <a:pt x="994890" y="1143631"/>
                        <a:pt x="1009805" y="1139902"/>
                      </a:cubicBezTo>
                      <a:cubicBezTo>
                        <a:pt x="1079852" y="1122391"/>
                        <a:pt x="998212" y="1147896"/>
                        <a:pt x="1077951" y="1121317"/>
                      </a:cubicBezTo>
                      <a:cubicBezTo>
                        <a:pt x="1077955" y="1121316"/>
                        <a:pt x="1115119" y="1108928"/>
                        <a:pt x="1115122" y="1108926"/>
                      </a:cubicBezTo>
                      <a:cubicBezTo>
                        <a:pt x="1121317" y="1104796"/>
                        <a:pt x="1127048" y="1099866"/>
                        <a:pt x="1133707" y="1096536"/>
                      </a:cubicBezTo>
                      <a:cubicBezTo>
                        <a:pt x="1139548" y="1093616"/>
                        <a:pt x="1146451" y="1093261"/>
                        <a:pt x="1152292" y="1090341"/>
                      </a:cubicBezTo>
                      <a:cubicBezTo>
                        <a:pt x="1182574" y="1075201"/>
                        <a:pt x="1158322" y="1079541"/>
                        <a:pt x="1189463" y="1071756"/>
                      </a:cubicBezTo>
                      <a:cubicBezTo>
                        <a:pt x="1199678" y="1069202"/>
                        <a:pt x="1210280" y="1068332"/>
                        <a:pt x="1220439" y="1065561"/>
                      </a:cubicBezTo>
                      <a:cubicBezTo>
                        <a:pt x="1233039" y="1062124"/>
                        <a:pt x="1245219" y="1057300"/>
                        <a:pt x="1257609" y="1053170"/>
                      </a:cubicBezTo>
                      <a:lnTo>
                        <a:pt x="1276195" y="1046975"/>
                      </a:lnTo>
                      <a:cubicBezTo>
                        <a:pt x="1282390" y="1042845"/>
                        <a:pt x="1289515" y="1039850"/>
                        <a:pt x="1294780" y="1034585"/>
                      </a:cubicBezTo>
                      <a:cubicBezTo>
                        <a:pt x="1309505" y="1019860"/>
                        <a:pt x="1313427" y="997230"/>
                        <a:pt x="1319561" y="978829"/>
                      </a:cubicBezTo>
                      <a:cubicBezTo>
                        <a:pt x="1326409" y="958285"/>
                        <a:pt x="1325756" y="966773"/>
                        <a:pt x="1325756" y="954048"/>
                      </a:cubicBezTo>
                      <a:lnTo>
                        <a:pt x="1325756" y="954048"/>
                      </a:lnTo>
                    </a:path>
                  </a:pathLst>
                </a:custGeom>
                <a:ln w="3175" cmpd="sng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/>
                    <a:cs typeface="Arial"/>
                  </a:endParaRPr>
                </a:p>
              </p:txBody>
            </p:sp>
            <p:sp>
              <p:nvSpPr>
                <p:cNvPr id="24" name="Freeform 23"/>
                <p:cNvSpPr/>
                <p:nvPr/>
              </p:nvSpPr>
              <p:spPr>
                <a:xfrm>
                  <a:off x="3791415" y="3264829"/>
                  <a:ext cx="1080110" cy="854927"/>
                </a:xfrm>
                <a:custGeom>
                  <a:avLst/>
                  <a:gdLst>
                    <a:gd name="connsiteX0" fmla="*/ 216829 w 1080110"/>
                    <a:gd name="connsiteY0" fmla="*/ 0 h 854927"/>
                    <a:gd name="connsiteX1" fmla="*/ 216829 w 1080110"/>
                    <a:gd name="connsiteY1" fmla="*/ 0 h 854927"/>
                    <a:gd name="connsiteX2" fmla="*/ 161073 w 1080110"/>
                    <a:gd name="connsiteY2" fmla="*/ 18586 h 854927"/>
                    <a:gd name="connsiteX3" fmla="*/ 136292 w 1080110"/>
                    <a:gd name="connsiteY3" fmla="*/ 24781 h 854927"/>
                    <a:gd name="connsiteX4" fmla="*/ 80536 w 1080110"/>
                    <a:gd name="connsiteY4" fmla="*/ 43366 h 854927"/>
                    <a:gd name="connsiteX5" fmla="*/ 61951 w 1080110"/>
                    <a:gd name="connsiteY5" fmla="*/ 55756 h 854927"/>
                    <a:gd name="connsiteX6" fmla="*/ 49561 w 1080110"/>
                    <a:gd name="connsiteY6" fmla="*/ 80537 h 854927"/>
                    <a:gd name="connsiteX7" fmla="*/ 37170 w 1080110"/>
                    <a:gd name="connsiteY7" fmla="*/ 99122 h 854927"/>
                    <a:gd name="connsiteX8" fmla="*/ 24780 w 1080110"/>
                    <a:gd name="connsiteY8" fmla="*/ 148683 h 854927"/>
                    <a:gd name="connsiteX9" fmla="*/ 12390 w 1080110"/>
                    <a:gd name="connsiteY9" fmla="*/ 266391 h 854927"/>
                    <a:gd name="connsiteX10" fmla="*/ 0 w 1080110"/>
                    <a:gd name="connsiteY10" fmla="*/ 328342 h 854927"/>
                    <a:gd name="connsiteX11" fmla="*/ 12390 w 1080110"/>
                    <a:gd name="connsiteY11" fmla="*/ 495610 h 854927"/>
                    <a:gd name="connsiteX12" fmla="*/ 24780 w 1080110"/>
                    <a:gd name="connsiteY12" fmla="*/ 551366 h 854927"/>
                    <a:gd name="connsiteX13" fmla="*/ 37170 w 1080110"/>
                    <a:gd name="connsiteY13" fmla="*/ 600927 h 854927"/>
                    <a:gd name="connsiteX14" fmla="*/ 61951 w 1080110"/>
                    <a:gd name="connsiteY14" fmla="*/ 625708 h 854927"/>
                    <a:gd name="connsiteX15" fmla="*/ 105317 w 1080110"/>
                    <a:gd name="connsiteY15" fmla="*/ 650488 h 854927"/>
                    <a:gd name="connsiteX16" fmla="*/ 148683 w 1080110"/>
                    <a:gd name="connsiteY16" fmla="*/ 669073 h 854927"/>
                    <a:gd name="connsiteX17" fmla="*/ 185853 w 1080110"/>
                    <a:gd name="connsiteY17" fmla="*/ 693854 h 854927"/>
                    <a:gd name="connsiteX18" fmla="*/ 247805 w 1080110"/>
                    <a:gd name="connsiteY18" fmla="*/ 712439 h 854927"/>
                    <a:gd name="connsiteX19" fmla="*/ 266390 w 1080110"/>
                    <a:gd name="connsiteY19" fmla="*/ 718634 h 854927"/>
                    <a:gd name="connsiteX20" fmla="*/ 303561 w 1080110"/>
                    <a:gd name="connsiteY20" fmla="*/ 737220 h 854927"/>
                    <a:gd name="connsiteX21" fmla="*/ 322146 w 1080110"/>
                    <a:gd name="connsiteY21" fmla="*/ 749610 h 854927"/>
                    <a:gd name="connsiteX22" fmla="*/ 359317 w 1080110"/>
                    <a:gd name="connsiteY22" fmla="*/ 762000 h 854927"/>
                    <a:gd name="connsiteX23" fmla="*/ 377902 w 1080110"/>
                    <a:gd name="connsiteY23" fmla="*/ 768195 h 854927"/>
                    <a:gd name="connsiteX24" fmla="*/ 396487 w 1080110"/>
                    <a:gd name="connsiteY24" fmla="*/ 774391 h 854927"/>
                    <a:gd name="connsiteX25" fmla="*/ 439853 w 1080110"/>
                    <a:gd name="connsiteY25" fmla="*/ 786781 h 854927"/>
                    <a:gd name="connsiteX26" fmla="*/ 458439 w 1080110"/>
                    <a:gd name="connsiteY26" fmla="*/ 799171 h 854927"/>
                    <a:gd name="connsiteX27" fmla="*/ 477024 w 1080110"/>
                    <a:gd name="connsiteY27" fmla="*/ 805366 h 854927"/>
                    <a:gd name="connsiteX28" fmla="*/ 495609 w 1080110"/>
                    <a:gd name="connsiteY28" fmla="*/ 817756 h 854927"/>
                    <a:gd name="connsiteX29" fmla="*/ 551365 w 1080110"/>
                    <a:gd name="connsiteY29" fmla="*/ 836342 h 854927"/>
                    <a:gd name="connsiteX30" fmla="*/ 594731 w 1080110"/>
                    <a:gd name="connsiteY30" fmla="*/ 848732 h 854927"/>
                    <a:gd name="connsiteX31" fmla="*/ 687658 w 1080110"/>
                    <a:gd name="connsiteY31" fmla="*/ 854927 h 854927"/>
                    <a:gd name="connsiteX32" fmla="*/ 805365 w 1080110"/>
                    <a:gd name="connsiteY32" fmla="*/ 848732 h 854927"/>
                    <a:gd name="connsiteX33" fmla="*/ 823951 w 1080110"/>
                    <a:gd name="connsiteY33" fmla="*/ 842537 h 854927"/>
                    <a:gd name="connsiteX34" fmla="*/ 842536 w 1080110"/>
                    <a:gd name="connsiteY34" fmla="*/ 830147 h 854927"/>
                    <a:gd name="connsiteX35" fmla="*/ 848731 w 1080110"/>
                    <a:gd name="connsiteY35" fmla="*/ 811561 h 854927"/>
                    <a:gd name="connsiteX36" fmla="*/ 879707 w 1080110"/>
                    <a:gd name="connsiteY36" fmla="*/ 768195 h 854927"/>
                    <a:gd name="connsiteX37" fmla="*/ 898292 w 1080110"/>
                    <a:gd name="connsiteY37" fmla="*/ 731025 h 854927"/>
                    <a:gd name="connsiteX38" fmla="*/ 910683 w 1080110"/>
                    <a:gd name="connsiteY38" fmla="*/ 718634 h 854927"/>
                    <a:gd name="connsiteX39" fmla="*/ 923073 w 1080110"/>
                    <a:gd name="connsiteY39" fmla="*/ 700049 h 854927"/>
                    <a:gd name="connsiteX40" fmla="*/ 941658 w 1080110"/>
                    <a:gd name="connsiteY40" fmla="*/ 681464 h 854927"/>
                    <a:gd name="connsiteX41" fmla="*/ 935463 w 1080110"/>
                    <a:gd name="connsiteY41" fmla="*/ 681464 h 854927"/>
                    <a:gd name="connsiteX42" fmla="*/ 947853 w 1080110"/>
                    <a:gd name="connsiteY42" fmla="*/ 755805 h 854927"/>
                    <a:gd name="connsiteX43" fmla="*/ 960244 w 1080110"/>
                    <a:gd name="connsiteY43" fmla="*/ 768195 h 854927"/>
                    <a:gd name="connsiteX44" fmla="*/ 978829 w 1080110"/>
                    <a:gd name="connsiteY44" fmla="*/ 805366 h 854927"/>
                    <a:gd name="connsiteX45" fmla="*/ 997414 w 1080110"/>
                    <a:gd name="connsiteY45" fmla="*/ 817756 h 854927"/>
                    <a:gd name="connsiteX46" fmla="*/ 1046975 w 1080110"/>
                    <a:gd name="connsiteY46" fmla="*/ 854927 h 854927"/>
                    <a:gd name="connsiteX47" fmla="*/ 1077951 w 1080110"/>
                    <a:gd name="connsiteY47" fmla="*/ 848732 h 854927"/>
                    <a:gd name="connsiteX48" fmla="*/ 1071756 w 1080110"/>
                    <a:gd name="connsiteY48" fmla="*/ 805366 h 854927"/>
                    <a:gd name="connsiteX49" fmla="*/ 1059365 w 1080110"/>
                    <a:gd name="connsiteY49" fmla="*/ 762000 h 854927"/>
                    <a:gd name="connsiteX50" fmla="*/ 1022195 w 1080110"/>
                    <a:gd name="connsiteY50" fmla="*/ 712439 h 854927"/>
                    <a:gd name="connsiteX51" fmla="*/ 991219 w 1080110"/>
                    <a:gd name="connsiteY51" fmla="*/ 687659 h 854927"/>
                    <a:gd name="connsiteX52" fmla="*/ 972634 w 1080110"/>
                    <a:gd name="connsiteY52" fmla="*/ 675269 h 854927"/>
                    <a:gd name="connsiteX53" fmla="*/ 960244 w 1080110"/>
                    <a:gd name="connsiteY53" fmla="*/ 662878 h 854927"/>
                    <a:gd name="connsiteX54" fmla="*/ 941658 w 1080110"/>
                    <a:gd name="connsiteY54" fmla="*/ 656683 h 854927"/>
                    <a:gd name="connsiteX55" fmla="*/ 916878 w 1080110"/>
                    <a:gd name="connsiteY55" fmla="*/ 675269 h 854927"/>
                    <a:gd name="connsiteX56" fmla="*/ 916878 w 1080110"/>
                    <a:gd name="connsiteY56" fmla="*/ 675269 h 854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1080110" h="854927">
                      <a:moveTo>
                        <a:pt x="216829" y="0"/>
                      </a:moveTo>
                      <a:lnTo>
                        <a:pt x="216829" y="0"/>
                      </a:lnTo>
                      <a:cubicBezTo>
                        <a:pt x="198244" y="6195"/>
                        <a:pt x="179797" y="12825"/>
                        <a:pt x="161073" y="18586"/>
                      </a:cubicBezTo>
                      <a:cubicBezTo>
                        <a:pt x="152935" y="21090"/>
                        <a:pt x="144118" y="21427"/>
                        <a:pt x="136292" y="24781"/>
                      </a:cubicBezTo>
                      <a:cubicBezTo>
                        <a:pt x="80857" y="48538"/>
                        <a:pt x="169588" y="28524"/>
                        <a:pt x="80536" y="43366"/>
                      </a:cubicBezTo>
                      <a:cubicBezTo>
                        <a:pt x="74341" y="47496"/>
                        <a:pt x="66717" y="50036"/>
                        <a:pt x="61951" y="55756"/>
                      </a:cubicBezTo>
                      <a:cubicBezTo>
                        <a:pt x="56039" y="62851"/>
                        <a:pt x="54143" y="72519"/>
                        <a:pt x="49561" y="80537"/>
                      </a:cubicBezTo>
                      <a:cubicBezTo>
                        <a:pt x="45867" y="87002"/>
                        <a:pt x="41300" y="92927"/>
                        <a:pt x="37170" y="99122"/>
                      </a:cubicBezTo>
                      <a:cubicBezTo>
                        <a:pt x="30596" y="118845"/>
                        <a:pt x="27498" y="125578"/>
                        <a:pt x="24780" y="148683"/>
                      </a:cubicBezTo>
                      <a:cubicBezTo>
                        <a:pt x="16004" y="223276"/>
                        <a:pt x="22905" y="206806"/>
                        <a:pt x="12390" y="266391"/>
                      </a:cubicBezTo>
                      <a:cubicBezTo>
                        <a:pt x="8730" y="287130"/>
                        <a:pt x="0" y="328342"/>
                        <a:pt x="0" y="328342"/>
                      </a:cubicBezTo>
                      <a:cubicBezTo>
                        <a:pt x="3936" y="403121"/>
                        <a:pt x="2650" y="432298"/>
                        <a:pt x="12390" y="495610"/>
                      </a:cubicBezTo>
                      <a:cubicBezTo>
                        <a:pt x="17062" y="525977"/>
                        <a:pt x="18613" y="523614"/>
                        <a:pt x="24780" y="551366"/>
                      </a:cubicBezTo>
                      <a:cubicBezTo>
                        <a:pt x="25535" y="554762"/>
                        <a:pt x="31813" y="593428"/>
                        <a:pt x="37170" y="600927"/>
                      </a:cubicBezTo>
                      <a:cubicBezTo>
                        <a:pt x="43960" y="610433"/>
                        <a:pt x="52231" y="619228"/>
                        <a:pt x="61951" y="625708"/>
                      </a:cubicBezTo>
                      <a:cubicBezTo>
                        <a:pt x="80617" y="638152"/>
                        <a:pt x="83307" y="641055"/>
                        <a:pt x="105317" y="650488"/>
                      </a:cubicBezTo>
                      <a:cubicBezTo>
                        <a:pt x="135220" y="663303"/>
                        <a:pt x="114445" y="648530"/>
                        <a:pt x="148683" y="669073"/>
                      </a:cubicBezTo>
                      <a:cubicBezTo>
                        <a:pt x="161452" y="676734"/>
                        <a:pt x="171406" y="690243"/>
                        <a:pt x="185853" y="693854"/>
                      </a:cubicBezTo>
                      <a:cubicBezTo>
                        <a:pt x="223304" y="703216"/>
                        <a:pt x="202558" y="697357"/>
                        <a:pt x="247805" y="712439"/>
                      </a:cubicBezTo>
                      <a:lnTo>
                        <a:pt x="266390" y="718634"/>
                      </a:lnTo>
                      <a:cubicBezTo>
                        <a:pt x="319642" y="754138"/>
                        <a:pt x="252271" y="711576"/>
                        <a:pt x="303561" y="737220"/>
                      </a:cubicBezTo>
                      <a:cubicBezTo>
                        <a:pt x="310220" y="740550"/>
                        <a:pt x="315342" y="746586"/>
                        <a:pt x="322146" y="749610"/>
                      </a:cubicBezTo>
                      <a:cubicBezTo>
                        <a:pt x="334081" y="754914"/>
                        <a:pt x="346927" y="757870"/>
                        <a:pt x="359317" y="762000"/>
                      </a:cubicBezTo>
                      <a:lnTo>
                        <a:pt x="377902" y="768195"/>
                      </a:lnTo>
                      <a:cubicBezTo>
                        <a:pt x="384097" y="770260"/>
                        <a:pt x="390152" y="772807"/>
                        <a:pt x="396487" y="774391"/>
                      </a:cubicBezTo>
                      <a:cubicBezTo>
                        <a:pt x="404428" y="776376"/>
                        <a:pt x="430964" y="782337"/>
                        <a:pt x="439853" y="786781"/>
                      </a:cubicBezTo>
                      <a:cubicBezTo>
                        <a:pt x="446513" y="790111"/>
                        <a:pt x="451779" y="795841"/>
                        <a:pt x="458439" y="799171"/>
                      </a:cubicBezTo>
                      <a:cubicBezTo>
                        <a:pt x="464280" y="802091"/>
                        <a:pt x="471183" y="802446"/>
                        <a:pt x="477024" y="805366"/>
                      </a:cubicBezTo>
                      <a:cubicBezTo>
                        <a:pt x="483683" y="808696"/>
                        <a:pt x="488736" y="814892"/>
                        <a:pt x="495609" y="817756"/>
                      </a:cubicBezTo>
                      <a:cubicBezTo>
                        <a:pt x="513693" y="825291"/>
                        <a:pt x="532780" y="830147"/>
                        <a:pt x="551365" y="836342"/>
                      </a:cubicBezTo>
                      <a:cubicBezTo>
                        <a:pt x="562880" y="840181"/>
                        <a:pt x="583365" y="847536"/>
                        <a:pt x="594731" y="848732"/>
                      </a:cubicBezTo>
                      <a:cubicBezTo>
                        <a:pt x="625605" y="851982"/>
                        <a:pt x="656682" y="852862"/>
                        <a:pt x="687658" y="854927"/>
                      </a:cubicBezTo>
                      <a:cubicBezTo>
                        <a:pt x="726894" y="852862"/>
                        <a:pt x="766236" y="852289"/>
                        <a:pt x="805365" y="848732"/>
                      </a:cubicBezTo>
                      <a:cubicBezTo>
                        <a:pt x="811869" y="848141"/>
                        <a:pt x="818110" y="845457"/>
                        <a:pt x="823951" y="842537"/>
                      </a:cubicBezTo>
                      <a:cubicBezTo>
                        <a:pt x="830610" y="839207"/>
                        <a:pt x="836341" y="834277"/>
                        <a:pt x="842536" y="830147"/>
                      </a:cubicBezTo>
                      <a:cubicBezTo>
                        <a:pt x="844601" y="823952"/>
                        <a:pt x="845810" y="817402"/>
                        <a:pt x="848731" y="811561"/>
                      </a:cubicBezTo>
                      <a:cubicBezTo>
                        <a:pt x="853257" y="802510"/>
                        <a:pt x="875505" y="773798"/>
                        <a:pt x="879707" y="768195"/>
                      </a:cubicBezTo>
                      <a:cubicBezTo>
                        <a:pt x="886250" y="748566"/>
                        <a:pt x="884567" y="748181"/>
                        <a:pt x="898292" y="731025"/>
                      </a:cubicBezTo>
                      <a:cubicBezTo>
                        <a:pt x="901941" y="726464"/>
                        <a:pt x="907034" y="723195"/>
                        <a:pt x="910683" y="718634"/>
                      </a:cubicBezTo>
                      <a:cubicBezTo>
                        <a:pt x="915334" y="712820"/>
                        <a:pt x="917808" y="705314"/>
                        <a:pt x="923073" y="700049"/>
                      </a:cubicBezTo>
                      <a:cubicBezTo>
                        <a:pt x="943376" y="679746"/>
                        <a:pt x="941658" y="696981"/>
                        <a:pt x="941658" y="681464"/>
                      </a:cubicBezTo>
                      <a:lnTo>
                        <a:pt x="935463" y="681464"/>
                      </a:lnTo>
                      <a:cubicBezTo>
                        <a:pt x="936075" y="686969"/>
                        <a:pt x="937946" y="739295"/>
                        <a:pt x="947853" y="755805"/>
                      </a:cubicBezTo>
                      <a:cubicBezTo>
                        <a:pt x="950858" y="760813"/>
                        <a:pt x="956114" y="764065"/>
                        <a:pt x="960244" y="768195"/>
                      </a:cubicBezTo>
                      <a:cubicBezTo>
                        <a:pt x="965283" y="783311"/>
                        <a:pt x="966819" y="793356"/>
                        <a:pt x="978829" y="805366"/>
                      </a:cubicBezTo>
                      <a:cubicBezTo>
                        <a:pt x="984094" y="810631"/>
                        <a:pt x="991811" y="812853"/>
                        <a:pt x="997414" y="817756"/>
                      </a:cubicBezTo>
                      <a:cubicBezTo>
                        <a:pt x="1041221" y="856087"/>
                        <a:pt x="1010864" y="842890"/>
                        <a:pt x="1046975" y="854927"/>
                      </a:cubicBezTo>
                      <a:cubicBezTo>
                        <a:pt x="1057300" y="852862"/>
                        <a:pt x="1073242" y="858150"/>
                        <a:pt x="1077951" y="848732"/>
                      </a:cubicBezTo>
                      <a:cubicBezTo>
                        <a:pt x="1084481" y="835672"/>
                        <a:pt x="1074368" y="819733"/>
                        <a:pt x="1071756" y="805366"/>
                      </a:cubicBezTo>
                      <a:cubicBezTo>
                        <a:pt x="1070888" y="800593"/>
                        <a:pt x="1062953" y="768458"/>
                        <a:pt x="1059365" y="762000"/>
                      </a:cubicBezTo>
                      <a:cubicBezTo>
                        <a:pt x="1020071" y="691272"/>
                        <a:pt x="1049536" y="746617"/>
                        <a:pt x="1022195" y="712439"/>
                      </a:cubicBezTo>
                      <a:cubicBezTo>
                        <a:pt x="1001817" y="686965"/>
                        <a:pt x="1020698" y="697485"/>
                        <a:pt x="991219" y="687659"/>
                      </a:cubicBezTo>
                      <a:cubicBezTo>
                        <a:pt x="985024" y="683529"/>
                        <a:pt x="978448" y="679920"/>
                        <a:pt x="972634" y="675269"/>
                      </a:cubicBezTo>
                      <a:cubicBezTo>
                        <a:pt x="968073" y="671620"/>
                        <a:pt x="965253" y="665883"/>
                        <a:pt x="960244" y="662878"/>
                      </a:cubicBezTo>
                      <a:cubicBezTo>
                        <a:pt x="954644" y="659518"/>
                        <a:pt x="947853" y="658748"/>
                        <a:pt x="941658" y="656683"/>
                      </a:cubicBezTo>
                      <a:cubicBezTo>
                        <a:pt x="918692" y="664338"/>
                        <a:pt x="925993" y="657037"/>
                        <a:pt x="916878" y="675269"/>
                      </a:cubicBezTo>
                      <a:lnTo>
                        <a:pt x="916878" y="675269"/>
                      </a:lnTo>
                    </a:path>
                  </a:pathLst>
                </a:custGeom>
                <a:ln w="3175" cmpd="sng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/>
                    <a:cs typeface="Arial"/>
                  </a:endParaRPr>
                </a:p>
              </p:txBody>
            </p:sp>
            <p:sp>
              <p:nvSpPr>
                <p:cNvPr id="25" name="Freeform 24"/>
                <p:cNvSpPr/>
                <p:nvPr/>
              </p:nvSpPr>
              <p:spPr>
                <a:xfrm>
                  <a:off x="3853366" y="3017024"/>
                  <a:ext cx="229412" cy="249776"/>
                </a:xfrm>
                <a:custGeom>
                  <a:avLst/>
                  <a:gdLst>
                    <a:gd name="connsiteX0" fmla="*/ 0 w 229412"/>
                    <a:gd name="connsiteY0" fmla="*/ 105317 h 249776"/>
                    <a:gd name="connsiteX1" fmla="*/ 0 w 229412"/>
                    <a:gd name="connsiteY1" fmla="*/ 105317 h 249776"/>
                    <a:gd name="connsiteX2" fmla="*/ 55756 w 229412"/>
                    <a:gd name="connsiteY2" fmla="*/ 99122 h 249776"/>
                    <a:gd name="connsiteX3" fmla="*/ 92927 w 229412"/>
                    <a:gd name="connsiteY3" fmla="*/ 86732 h 249776"/>
                    <a:gd name="connsiteX4" fmla="*/ 105317 w 229412"/>
                    <a:gd name="connsiteY4" fmla="*/ 68147 h 249776"/>
                    <a:gd name="connsiteX5" fmla="*/ 123902 w 229412"/>
                    <a:gd name="connsiteY5" fmla="*/ 0 h 249776"/>
                    <a:gd name="connsiteX6" fmla="*/ 142488 w 229412"/>
                    <a:gd name="connsiteY6" fmla="*/ 6196 h 249776"/>
                    <a:gd name="connsiteX7" fmla="*/ 148683 w 229412"/>
                    <a:gd name="connsiteY7" fmla="*/ 86732 h 249776"/>
                    <a:gd name="connsiteX8" fmla="*/ 154878 w 229412"/>
                    <a:gd name="connsiteY8" fmla="*/ 117708 h 249776"/>
                    <a:gd name="connsiteX9" fmla="*/ 161073 w 229412"/>
                    <a:gd name="connsiteY9" fmla="*/ 136293 h 249776"/>
                    <a:gd name="connsiteX10" fmla="*/ 185854 w 229412"/>
                    <a:gd name="connsiteY10" fmla="*/ 173464 h 249776"/>
                    <a:gd name="connsiteX11" fmla="*/ 223024 w 229412"/>
                    <a:gd name="connsiteY11" fmla="*/ 185854 h 249776"/>
                    <a:gd name="connsiteX12" fmla="*/ 229219 w 229412"/>
                    <a:gd name="connsiteY12" fmla="*/ 204439 h 249776"/>
                    <a:gd name="connsiteX13" fmla="*/ 216829 w 229412"/>
                    <a:gd name="connsiteY13" fmla="*/ 216830 h 249776"/>
                    <a:gd name="connsiteX14" fmla="*/ 123902 w 229412"/>
                    <a:gd name="connsiteY14" fmla="*/ 223025 h 249776"/>
                    <a:gd name="connsiteX15" fmla="*/ 148683 w 229412"/>
                    <a:gd name="connsiteY15" fmla="*/ 247805 h 249776"/>
                    <a:gd name="connsiteX16" fmla="*/ 154878 w 229412"/>
                    <a:gd name="connsiteY16" fmla="*/ 229220 h 249776"/>
                    <a:gd name="connsiteX17" fmla="*/ 173463 w 229412"/>
                    <a:gd name="connsiteY17" fmla="*/ 216830 h 249776"/>
                    <a:gd name="connsiteX18" fmla="*/ 192049 w 229412"/>
                    <a:gd name="connsiteY18" fmla="*/ 210635 h 249776"/>
                    <a:gd name="connsiteX19" fmla="*/ 216829 w 229412"/>
                    <a:gd name="connsiteY19" fmla="*/ 204439 h 249776"/>
                    <a:gd name="connsiteX20" fmla="*/ 216829 w 229412"/>
                    <a:gd name="connsiteY20" fmla="*/ 198244 h 249776"/>
                    <a:gd name="connsiteX21" fmla="*/ 216829 w 229412"/>
                    <a:gd name="connsiteY21" fmla="*/ 198244 h 24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29412" h="249776">
                      <a:moveTo>
                        <a:pt x="0" y="105317"/>
                      </a:moveTo>
                      <a:lnTo>
                        <a:pt x="0" y="105317"/>
                      </a:lnTo>
                      <a:cubicBezTo>
                        <a:pt x="18585" y="103252"/>
                        <a:pt x="37419" y="102789"/>
                        <a:pt x="55756" y="99122"/>
                      </a:cubicBezTo>
                      <a:cubicBezTo>
                        <a:pt x="68563" y="96561"/>
                        <a:pt x="92927" y="86732"/>
                        <a:pt x="92927" y="86732"/>
                      </a:cubicBezTo>
                      <a:cubicBezTo>
                        <a:pt x="97057" y="80537"/>
                        <a:pt x="102293" y="74951"/>
                        <a:pt x="105317" y="68147"/>
                      </a:cubicBezTo>
                      <a:cubicBezTo>
                        <a:pt x="116749" y="42423"/>
                        <a:pt x="118602" y="26500"/>
                        <a:pt x="123902" y="0"/>
                      </a:cubicBezTo>
                      <a:cubicBezTo>
                        <a:pt x="130097" y="2065"/>
                        <a:pt x="140694" y="-83"/>
                        <a:pt x="142488" y="6196"/>
                      </a:cubicBezTo>
                      <a:cubicBezTo>
                        <a:pt x="149885" y="32085"/>
                        <a:pt x="145710" y="59972"/>
                        <a:pt x="148683" y="86732"/>
                      </a:cubicBezTo>
                      <a:cubicBezTo>
                        <a:pt x="149846" y="97197"/>
                        <a:pt x="152324" y="107493"/>
                        <a:pt x="154878" y="117708"/>
                      </a:cubicBezTo>
                      <a:cubicBezTo>
                        <a:pt x="156462" y="124043"/>
                        <a:pt x="157902" y="130585"/>
                        <a:pt x="161073" y="136293"/>
                      </a:cubicBezTo>
                      <a:cubicBezTo>
                        <a:pt x="168305" y="149310"/>
                        <a:pt x="171727" y="168755"/>
                        <a:pt x="185854" y="173464"/>
                      </a:cubicBezTo>
                      <a:lnTo>
                        <a:pt x="223024" y="185854"/>
                      </a:lnTo>
                      <a:cubicBezTo>
                        <a:pt x="225089" y="192049"/>
                        <a:pt x="230500" y="198036"/>
                        <a:pt x="229219" y="204439"/>
                      </a:cubicBezTo>
                      <a:cubicBezTo>
                        <a:pt x="228074" y="210167"/>
                        <a:pt x="222581" y="215815"/>
                        <a:pt x="216829" y="216830"/>
                      </a:cubicBezTo>
                      <a:cubicBezTo>
                        <a:pt x="186257" y="222225"/>
                        <a:pt x="154878" y="220960"/>
                        <a:pt x="123902" y="223025"/>
                      </a:cubicBezTo>
                      <a:cubicBezTo>
                        <a:pt x="126262" y="230106"/>
                        <a:pt x="129802" y="257245"/>
                        <a:pt x="148683" y="247805"/>
                      </a:cubicBezTo>
                      <a:cubicBezTo>
                        <a:pt x="154524" y="244885"/>
                        <a:pt x="150799" y="234319"/>
                        <a:pt x="154878" y="229220"/>
                      </a:cubicBezTo>
                      <a:cubicBezTo>
                        <a:pt x="159529" y="223406"/>
                        <a:pt x="166804" y="220160"/>
                        <a:pt x="173463" y="216830"/>
                      </a:cubicBezTo>
                      <a:cubicBezTo>
                        <a:pt x="179304" y="213910"/>
                        <a:pt x="185770" y="212429"/>
                        <a:pt x="192049" y="210635"/>
                      </a:cubicBezTo>
                      <a:cubicBezTo>
                        <a:pt x="200236" y="208296"/>
                        <a:pt x="209214" y="208247"/>
                        <a:pt x="216829" y="204439"/>
                      </a:cubicBezTo>
                      <a:cubicBezTo>
                        <a:pt x="218676" y="203515"/>
                        <a:pt x="216829" y="200309"/>
                        <a:pt x="216829" y="198244"/>
                      </a:cubicBezTo>
                      <a:lnTo>
                        <a:pt x="216829" y="198244"/>
                      </a:lnTo>
                    </a:path>
                  </a:pathLst>
                </a:custGeom>
                <a:ln w="6350" cmpd="sng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/>
                    <a:cs typeface="Arial"/>
                  </a:endParaRPr>
                </a:p>
              </p:txBody>
            </p:sp>
            <p:sp>
              <p:nvSpPr>
                <p:cNvPr id="31" name="Freeform 30"/>
                <p:cNvSpPr/>
                <p:nvPr/>
              </p:nvSpPr>
              <p:spPr>
                <a:xfrm>
                  <a:off x="3803805" y="3215268"/>
                  <a:ext cx="823951" cy="823952"/>
                </a:xfrm>
                <a:custGeom>
                  <a:avLst/>
                  <a:gdLst>
                    <a:gd name="connsiteX0" fmla="*/ 427463 w 823951"/>
                    <a:gd name="connsiteY0" fmla="*/ 823952 h 823952"/>
                    <a:gd name="connsiteX1" fmla="*/ 272585 w 823951"/>
                    <a:gd name="connsiteY1" fmla="*/ 662878 h 823952"/>
                    <a:gd name="connsiteX2" fmla="*/ 272585 w 823951"/>
                    <a:gd name="connsiteY2" fmla="*/ 662878 h 823952"/>
                    <a:gd name="connsiteX3" fmla="*/ 179658 w 823951"/>
                    <a:gd name="connsiteY3" fmla="*/ 638098 h 823952"/>
                    <a:gd name="connsiteX4" fmla="*/ 179658 w 823951"/>
                    <a:gd name="connsiteY4" fmla="*/ 638098 h 823952"/>
                    <a:gd name="connsiteX5" fmla="*/ 80536 w 823951"/>
                    <a:gd name="connsiteY5" fmla="*/ 625708 h 823952"/>
                    <a:gd name="connsiteX6" fmla="*/ 80536 w 823951"/>
                    <a:gd name="connsiteY6" fmla="*/ 625708 h 823952"/>
                    <a:gd name="connsiteX7" fmla="*/ 0 w 823951"/>
                    <a:gd name="connsiteY7" fmla="*/ 545171 h 823952"/>
                    <a:gd name="connsiteX8" fmla="*/ 0 w 823951"/>
                    <a:gd name="connsiteY8" fmla="*/ 545171 h 823952"/>
                    <a:gd name="connsiteX9" fmla="*/ 111512 w 823951"/>
                    <a:gd name="connsiteY9" fmla="*/ 582342 h 823952"/>
                    <a:gd name="connsiteX10" fmla="*/ 167268 w 823951"/>
                    <a:gd name="connsiteY10" fmla="*/ 557561 h 823952"/>
                    <a:gd name="connsiteX11" fmla="*/ 167268 w 823951"/>
                    <a:gd name="connsiteY11" fmla="*/ 557561 h 823952"/>
                    <a:gd name="connsiteX12" fmla="*/ 278780 w 823951"/>
                    <a:gd name="connsiteY12" fmla="*/ 526586 h 823952"/>
                    <a:gd name="connsiteX13" fmla="*/ 340732 w 823951"/>
                    <a:gd name="connsiteY13" fmla="*/ 495610 h 823952"/>
                    <a:gd name="connsiteX14" fmla="*/ 390293 w 823951"/>
                    <a:gd name="connsiteY14" fmla="*/ 458439 h 823952"/>
                    <a:gd name="connsiteX15" fmla="*/ 439854 w 823951"/>
                    <a:gd name="connsiteY15" fmla="*/ 427464 h 823952"/>
                    <a:gd name="connsiteX16" fmla="*/ 470829 w 823951"/>
                    <a:gd name="connsiteY16" fmla="*/ 365512 h 823952"/>
                    <a:gd name="connsiteX17" fmla="*/ 483219 w 823951"/>
                    <a:gd name="connsiteY17" fmla="*/ 309756 h 823952"/>
                    <a:gd name="connsiteX18" fmla="*/ 489415 w 823951"/>
                    <a:gd name="connsiteY18" fmla="*/ 247805 h 823952"/>
                    <a:gd name="connsiteX19" fmla="*/ 514195 w 823951"/>
                    <a:gd name="connsiteY19" fmla="*/ 167269 h 823952"/>
                    <a:gd name="connsiteX20" fmla="*/ 520390 w 823951"/>
                    <a:gd name="connsiteY20" fmla="*/ 111512 h 823952"/>
                    <a:gd name="connsiteX21" fmla="*/ 532780 w 823951"/>
                    <a:gd name="connsiteY21" fmla="*/ 68147 h 823952"/>
                    <a:gd name="connsiteX22" fmla="*/ 569951 w 823951"/>
                    <a:gd name="connsiteY22" fmla="*/ 30976 h 823952"/>
                    <a:gd name="connsiteX23" fmla="*/ 625707 w 823951"/>
                    <a:gd name="connsiteY23" fmla="*/ 6195 h 823952"/>
                    <a:gd name="connsiteX24" fmla="*/ 662878 w 823951"/>
                    <a:gd name="connsiteY24" fmla="*/ 0 h 823952"/>
                    <a:gd name="connsiteX25" fmla="*/ 743415 w 823951"/>
                    <a:gd name="connsiteY25" fmla="*/ 0 h 823952"/>
                    <a:gd name="connsiteX26" fmla="*/ 792975 w 823951"/>
                    <a:gd name="connsiteY26" fmla="*/ 12391 h 823952"/>
                    <a:gd name="connsiteX27" fmla="*/ 823951 w 823951"/>
                    <a:gd name="connsiteY27" fmla="*/ 37171 h 823952"/>
                    <a:gd name="connsiteX28" fmla="*/ 823951 w 823951"/>
                    <a:gd name="connsiteY28" fmla="*/ 37171 h 823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823951" h="823952">
                      <a:moveTo>
                        <a:pt x="427463" y="823952"/>
                      </a:moveTo>
                      <a:lnTo>
                        <a:pt x="272585" y="662878"/>
                      </a:lnTo>
                      <a:lnTo>
                        <a:pt x="272585" y="662878"/>
                      </a:lnTo>
                      <a:lnTo>
                        <a:pt x="179658" y="638098"/>
                      </a:lnTo>
                      <a:lnTo>
                        <a:pt x="179658" y="638098"/>
                      </a:lnTo>
                      <a:lnTo>
                        <a:pt x="80536" y="625708"/>
                      </a:lnTo>
                      <a:lnTo>
                        <a:pt x="80536" y="625708"/>
                      </a:lnTo>
                      <a:lnTo>
                        <a:pt x="0" y="545171"/>
                      </a:lnTo>
                      <a:lnTo>
                        <a:pt x="0" y="545171"/>
                      </a:lnTo>
                      <a:lnTo>
                        <a:pt x="111512" y="582342"/>
                      </a:lnTo>
                      <a:lnTo>
                        <a:pt x="167268" y="557561"/>
                      </a:lnTo>
                      <a:lnTo>
                        <a:pt x="167268" y="557561"/>
                      </a:lnTo>
                      <a:lnTo>
                        <a:pt x="278780" y="526586"/>
                      </a:lnTo>
                      <a:lnTo>
                        <a:pt x="340732" y="495610"/>
                      </a:lnTo>
                      <a:lnTo>
                        <a:pt x="390293" y="458439"/>
                      </a:lnTo>
                      <a:lnTo>
                        <a:pt x="439854" y="427464"/>
                      </a:lnTo>
                      <a:lnTo>
                        <a:pt x="470829" y="365512"/>
                      </a:lnTo>
                      <a:lnTo>
                        <a:pt x="483219" y="309756"/>
                      </a:lnTo>
                      <a:lnTo>
                        <a:pt x="489415" y="247805"/>
                      </a:lnTo>
                      <a:lnTo>
                        <a:pt x="514195" y="167269"/>
                      </a:lnTo>
                      <a:lnTo>
                        <a:pt x="520390" y="111512"/>
                      </a:lnTo>
                      <a:lnTo>
                        <a:pt x="532780" y="68147"/>
                      </a:lnTo>
                      <a:lnTo>
                        <a:pt x="569951" y="30976"/>
                      </a:lnTo>
                      <a:lnTo>
                        <a:pt x="625707" y="6195"/>
                      </a:lnTo>
                      <a:lnTo>
                        <a:pt x="662878" y="0"/>
                      </a:lnTo>
                      <a:lnTo>
                        <a:pt x="743415" y="0"/>
                      </a:lnTo>
                      <a:lnTo>
                        <a:pt x="792975" y="12391"/>
                      </a:lnTo>
                      <a:lnTo>
                        <a:pt x="823951" y="37171"/>
                      </a:lnTo>
                      <a:lnTo>
                        <a:pt x="823951" y="37171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/>
                    <a:cs typeface="Arial"/>
                  </a:endParaRPr>
                </a:p>
              </p:txBody>
            </p:sp>
            <p:sp>
              <p:nvSpPr>
                <p:cNvPr id="32" name="Freeform 31"/>
                <p:cNvSpPr/>
                <p:nvPr/>
              </p:nvSpPr>
              <p:spPr>
                <a:xfrm>
                  <a:off x="4132146" y="3233854"/>
                  <a:ext cx="508000" cy="817756"/>
                </a:xfrm>
                <a:custGeom>
                  <a:avLst/>
                  <a:gdLst>
                    <a:gd name="connsiteX0" fmla="*/ 489415 w 508000"/>
                    <a:gd name="connsiteY0" fmla="*/ 0 h 817756"/>
                    <a:gd name="connsiteX1" fmla="*/ 489415 w 508000"/>
                    <a:gd name="connsiteY1" fmla="*/ 0 h 817756"/>
                    <a:gd name="connsiteX2" fmla="*/ 489415 w 508000"/>
                    <a:gd name="connsiteY2" fmla="*/ 61951 h 817756"/>
                    <a:gd name="connsiteX3" fmla="*/ 439854 w 508000"/>
                    <a:gd name="connsiteY3" fmla="*/ 99122 h 817756"/>
                    <a:gd name="connsiteX4" fmla="*/ 402683 w 508000"/>
                    <a:gd name="connsiteY4" fmla="*/ 123902 h 817756"/>
                    <a:gd name="connsiteX5" fmla="*/ 353122 w 508000"/>
                    <a:gd name="connsiteY5" fmla="*/ 198244 h 817756"/>
                    <a:gd name="connsiteX6" fmla="*/ 297366 w 508000"/>
                    <a:gd name="connsiteY6" fmla="*/ 266390 h 817756"/>
                    <a:gd name="connsiteX7" fmla="*/ 266391 w 508000"/>
                    <a:gd name="connsiteY7" fmla="*/ 359317 h 817756"/>
                    <a:gd name="connsiteX8" fmla="*/ 266391 w 508000"/>
                    <a:gd name="connsiteY8" fmla="*/ 402683 h 817756"/>
                    <a:gd name="connsiteX9" fmla="*/ 272586 w 508000"/>
                    <a:gd name="connsiteY9" fmla="*/ 452244 h 817756"/>
                    <a:gd name="connsiteX10" fmla="*/ 340732 w 508000"/>
                    <a:gd name="connsiteY10" fmla="*/ 464634 h 817756"/>
                    <a:gd name="connsiteX11" fmla="*/ 408878 w 508000"/>
                    <a:gd name="connsiteY11" fmla="*/ 477024 h 817756"/>
                    <a:gd name="connsiteX12" fmla="*/ 483220 w 508000"/>
                    <a:gd name="connsiteY12" fmla="*/ 508000 h 817756"/>
                    <a:gd name="connsiteX13" fmla="*/ 508000 w 508000"/>
                    <a:gd name="connsiteY13" fmla="*/ 538975 h 817756"/>
                    <a:gd name="connsiteX14" fmla="*/ 501805 w 508000"/>
                    <a:gd name="connsiteY14" fmla="*/ 582341 h 817756"/>
                    <a:gd name="connsiteX15" fmla="*/ 439854 w 508000"/>
                    <a:gd name="connsiteY15" fmla="*/ 600926 h 817756"/>
                    <a:gd name="connsiteX16" fmla="*/ 377903 w 508000"/>
                    <a:gd name="connsiteY16" fmla="*/ 619512 h 817756"/>
                    <a:gd name="connsiteX17" fmla="*/ 315952 w 508000"/>
                    <a:gd name="connsiteY17" fmla="*/ 638097 h 817756"/>
                    <a:gd name="connsiteX18" fmla="*/ 315952 w 508000"/>
                    <a:gd name="connsiteY18" fmla="*/ 638097 h 817756"/>
                    <a:gd name="connsiteX19" fmla="*/ 204439 w 508000"/>
                    <a:gd name="connsiteY19" fmla="*/ 638097 h 817756"/>
                    <a:gd name="connsiteX20" fmla="*/ 204439 w 508000"/>
                    <a:gd name="connsiteY20" fmla="*/ 638097 h 817756"/>
                    <a:gd name="connsiteX21" fmla="*/ 142488 w 508000"/>
                    <a:gd name="connsiteY21" fmla="*/ 681463 h 817756"/>
                    <a:gd name="connsiteX22" fmla="*/ 92927 w 508000"/>
                    <a:gd name="connsiteY22" fmla="*/ 650487 h 817756"/>
                    <a:gd name="connsiteX23" fmla="*/ 92927 w 508000"/>
                    <a:gd name="connsiteY23" fmla="*/ 650487 h 817756"/>
                    <a:gd name="connsiteX24" fmla="*/ 24781 w 508000"/>
                    <a:gd name="connsiteY24" fmla="*/ 644292 h 817756"/>
                    <a:gd name="connsiteX25" fmla="*/ 0 w 508000"/>
                    <a:gd name="connsiteY25" fmla="*/ 706244 h 817756"/>
                    <a:gd name="connsiteX26" fmla="*/ 18586 w 508000"/>
                    <a:gd name="connsiteY26" fmla="*/ 737219 h 817756"/>
                    <a:gd name="connsiteX27" fmla="*/ 61952 w 508000"/>
                    <a:gd name="connsiteY27" fmla="*/ 780585 h 817756"/>
                    <a:gd name="connsiteX28" fmla="*/ 99122 w 508000"/>
                    <a:gd name="connsiteY28" fmla="*/ 817756 h 817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508000" h="817756">
                      <a:moveTo>
                        <a:pt x="489415" y="0"/>
                      </a:moveTo>
                      <a:lnTo>
                        <a:pt x="489415" y="0"/>
                      </a:lnTo>
                      <a:lnTo>
                        <a:pt x="489415" y="61951"/>
                      </a:lnTo>
                      <a:lnTo>
                        <a:pt x="439854" y="99122"/>
                      </a:lnTo>
                      <a:lnTo>
                        <a:pt x="402683" y="123902"/>
                      </a:lnTo>
                      <a:lnTo>
                        <a:pt x="353122" y="198244"/>
                      </a:lnTo>
                      <a:lnTo>
                        <a:pt x="297366" y="266390"/>
                      </a:lnTo>
                      <a:lnTo>
                        <a:pt x="266391" y="359317"/>
                      </a:lnTo>
                      <a:lnTo>
                        <a:pt x="266391" y="402683"/>
                      </a:lnTo>
                      <a:lnTo>
                        <a:pt x="272586" y="452244"/>
                      </a:lnTo>
                      <a:lnTo>
                        <a:pt x="340732" y="464634"/>
                      </a:lnTo>
                      <a:lnTo>
                        <a:pt x="408878" y="477024"/>
                      </a:lnTo>
                      <a:lnTo>
                        <a:pt x="483220" y="508000"/>
                      </a:lnTo>
                      <a:lnTo>
                        <a:pt x="508000" y="538975"/>
                      </a:lnTo>
                      <a:lnTo>
                        <a:pt x="501805" y="582341"/>
                      </a:lnTo>
                      <a:lnTo>
                        <a:pt x="439854" y="600926"/>
                      </a:lnTo>
                      <a:lnTo>
                        <a:pt x="377903" y="619512"/>
                      </a:lnTo>
                      <a:lnTo>
                        <a:pt x="315952" y="638097"/>
                      </a:lnTo>
                      <a:lnTo>
                        <a:pt x="315952" y="638097"/>
                      </a:lnTo>
                      <a:lnTo>
                        <a:pt x="204439" y="638097"/>
                      </a:lnTo>
                      <a:lnTo>
                        <a:pt x="204439" y="638097"/>
                      </a:lnTo>
                      <a:lnTo>
                        <a:pt x="142488" y="681463"/>
                      </a:lnTo>
                      <a:lnTo>
                        <a:pt x="92927" y="650487"/>
                      </a:lnTo>
                      <a:lnTo>
                        <a:pt x="92927" y="650487"/>
                      </a:lnTo>
                      <a:lnTo>
                        <a:pt x="24781" y="644292"/>
                      </a:lnTo>
                      <a:lnTo>
                        <a:pt x="0" y="706244"/>
                      </a:lnTo>
                      <a:lnTo>
                        <a:pt x="18586" y="737219"/>
                      </a:lnTo>
                      <a:lnTo>
                        <a:pt x="61952" y="780585"/>
                      </a:lnTo>
                      <a:lnTo>
                        <a:pt x="99122" y="817756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/>
                    <a:cs typeface="Arial"/>
                  </a:endParaRPr>
                </a:p>
              </p:txBody>
            </p:sp>
            <p:sp>
              <p:nvSpPr>
                <p:cNvPr id="33" name="Freeform 32"/>
                <p:cNvSpPr/>
                <p:nvPr/>
              </p:nvSpPr>
              <p:spPr>
                <a:xfrm>
                  <a:off x="3803805" y="3171902"/>
                  <a:ext cx="303561" cy="588537"/>
                </a:xfrm>
                <a:custGeom>
                  <a:avLst/>
                  <a:gdLst>
                    <a:gd name="connsiteX0" fmla="*/ 0 w 303561"/>
                    <a:gd name="connsiteY0" fmla="*/ 569952 h 588537"/>
                    <a:gd name="connsiteX1" fmla="*/ 111512 w 303561"/>
                    <a:gd name="connsiteY1" fmla="*/ 588537 h 588537"/>
                    <a:gd name="connsiteX2" fmla="*/ 223024 w 303561"/>
                    <a:gd name="connsiteY2" fmla="*/ 532781 h 588537"/>
                    <a:gd name="connsiteX3" fmla="*/ 284975 w 303561"/>
                    <a:gd name="connsiteY3" fmla="*/ 439854 h 588537"/>
                    <a:gd name="connsiteX4" fmla="*/ 272585 w 303561"/>
                    <a:gd name="connsiteY4" fmla="*/ 340732 h 588537"/>
                    <a:gd name="connsiteX5" fmla="*/ 284975 w 303561"/>
                    <a:gd name="connsiteY5" fmla="*/ 173464 h 588537"/>
                    <a:gd name="connsiteX6" fmla="*/ 303561 w 303561"/>
                    <a:gd name="connsiteY6" fmla="*/ 61952 h 588537"/>
                    <a:gd name="connsiteX7" fmla="*/ 291171 w 303561"/>
                    <a:gd name="connsiteY7" fmla="*/ 0 h 588537"/>
                    <a:gd name="connsiteX8" fmla="*/ 291171 w 303561"/>
                    <a:gd name="connsiteY8" fmla="*/ 0 h 588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3561" h="588537">
                      <a:moveTo>
                        <a:pt x="0" y="569952"/>
                      </a:moveTo>
                      <a:lnTo>
                        <a:pt x="111512" y="588537"/>
                      </a:lnTo>
                      <a:lnTo>
                        <a:pt x="223024" y="532781"/>
                      </a:lnTo>
                      <a:lnTo>
                        <a:pt x="284975" y="439854"/>
                      </a:lnTo>
                      <a:lnTo>
                        <a:pt x="272585" y="340732"/>
                      </a:lnTo>
                      <a:lnTo>
                        <a:pt x="284975" y="173464"/>
                      </a:lnTo>
                      <a:lnTo>
                        <a:pt x="303561" y="61952"/>
                      </a:lnTo>
                      <a:lnTo>
                        <a:pt x="291171" y="0"/>
                      </a:lnTo>
                      <a:lnTo>
                        <a:pt x="291171" y="0"/>
                      </a:lnTo>
                    </a:path>
                  </a:pathLst>
                </a:custGeom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Arial"/>
                    <a:cs typeface="Arial"/>
                  </a:endParaRPr>
                </a:p>
              </p:txBody>
            </p:sp>
          </p:grpSp>
          <p:sp>
            <p:nvSpPr>
              <p:cNvPr id="37" name="Rectangle 36"/>
              <p:cNvSpPr/>
              <p:nvPr/>
            </p:nvSpPr>
            <p:spPr>
              <a:xfrm>
                <a:off x="1553922" y="3380718"/>
                <a:ext cx="322566" cy="41617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cxnSp>
            <p:nvCxnSpPr>
              <p:cNvPr id="41" name="Straight Arrow Connector 40"/>
              <p:cNvCxnSpPr/>
              <p:nvPr/>
            </p:nvCxnSpPr>
            <p:spPr>
              <a:xfrm>
                <a:off x="2710174" y="3381968"/>
                <a:ext cx="65772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2" name="Freeform 41"/>
              <p:cNvSpPr/>
              <p:nvPr/>
            </p:nvSpPr>
            <p:spPr>
              <a:xfrm>
                <a:off x="3617344" y="3277325"/>
                <a:ext cx="748416" cy="340206"/>
              </a:xfrm>
              <a:custGeom>
                <a:avLst/>
                <a:gdLst>
                  <a:gd name="connsiteX0" fmla="*/ 34019 w 748416"/>
                  <a:gd name="connsiteY0" fmla="*/ 45360 h 340206"/>
                  <a:gd name="connsiteX1" fmla="*/ 204114 w 748416"/>
                  <a:gd name="connsiteY1" fmla="*/ 34020 h 340206"/>
                  <a:gd name="connsiteX2" fmla="*/ 340189 w 748416"/>
                  <a:gd name="connsiteY2" fmla="*/ 0 h 340206"/>
                  <a:gd name="connsiteX3" fmla="*/ 442246 w 748416"/>
                  <a:gd name="connsiteY3" fmla="*/ 34020 h 340206"/>
                  <a:gd name="connsiteX4" fmla="*/ 544303 w 748416"/>
                  <a:gd name="connsiteY4" fmla="*/ 113402 h 340206"/>
                  <a:gd name="connsiteX5" fmla="*/ 544303 w 748416"/>
                  <a:gd name="connsiteY5" fmla="*/ 113402 h 340206"/>
                  <a:gd name="connsiteX6" fmla="*/ 748416 w 748416"/>
                  <a:gd name="connsiteY6" fmla="*/ 283505 h 340206"/>
                  <a:gd name="connsiteX7" fmla="*/ 748416 w 748416"/>
                  <a:gd name="connsiteY7" fmla="*/ 283505 h 340206"/>
                  <a:gd name="connsiteX8" fmla="*/ 578322 w 748416"/>
                  <a:gd name="connsiteY8" fmla="*/ 340206 h 340206"/>
                  <a:gd name="connsiteX9" fmla="*/ 396888 w 748416"/>
                  <a:gd name="connsiteY9" fmla="*/ 340206 h 340206"/>
                  <a:gd name="connsiteX10" fmla="*/ 249472 w 748416"/>
                  <a:gd name="connsiteY10" fmla="*/ 317526 h 340206"/>
                  <a:gd name="connsiteX11" fmla="*/ 147416 w 748416"/>
                  <a:gd name="connsiteY11" fmla="*/ 317526 h 340206"/>
                  <a:gd name="connsiteX12" fmla="*/ 0 w 748416"/>
                  <a:gd name="connsiteY12" fmla="*/ 340206 h 340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8416" h="340206">
                    <a:moveTo>
                      <a:pt x="34019" y="45360"/>
                    </a:moveTo>
                    <a:lnTo>
                      <a:pt x="204114" y="34020"/>
                    </a:lnTo>
                    <a:lnTo>
                      <a:pt x="340189" y="0"/>
                    </a:lnTo>
                    <a:lnTo>
                      <a:pt x="442246" y="34020"/>
                    </a:lnTo>
                    <a:lnTo>
                      <a:pt x="544303" y="113402"/>
                    </a:lnTo>
                    <a:lnTo>
                      <a:pt x="544303" y="113402"/>
                    </a:lnTo>
                    <a:lnTo>
                      <a:pt x="748416" y="283505"/>
                    </a:lnTo>
                    <a:lnTo>
                      <a:pt x="748416" y="283505"/>
                    </a:lnTo>
                    <a:lnTo>
                      <a:pt x="578322" y="340206"/>
                    </a:lnTo>
                    <a:lnTo>
                      <a:pt x="396888" y="340206"/>
                    </a:lnTo>
                    <a:lnTo>
                      <a:pt x="249472" y="317526"/>
                    </a:lnTo>
                    <a:lnTo>
                      <a:pt x="147416" y="317526"/>
                    </a:lnTo>
                    <a:lnTo>
                      <a:pt x="0" y="340206"/>
                    </a:lnTo>
                  </a:path>
                </a:pathLst>
              </a:custGeom>
              <a:solidFill>
                <a:srgbClr val="FF6600"/>
              </a:solidFill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3" name="Freeform 42"/>
              <p:cNvSpPr/>
              <p:nvPr/>
            </p:nvSpPr>
            <p:spPr>
              <a:xfrm>
                <a:off x="3583325" y="3560830"/>
                <a:ext cx="2041135" cy="90722"/>
              </a:xfrm>
              <a:custGeom>
                <a:avLst/>
                <a:gdLst>
                  <a:gd name="connsiteX0" fmla="*/ 0 w 2041135"/>
                  <a:gd name="connsiteY0" fmla="*/ 90722 h 90722"/>
                  <a:gd name="connsiteX1" fmla="*/ 578322 w 2041135"/>
                  <a:gd name="connsiteY1" fmla="*/ 79382 h 90722"/>
                  <a:gd name="connsiteX2" fmla="*/ 827794 w 2041135"/>
                  <a:gd name="connsiteY2" fmla="*/ 34021 h 90722"/>
                  <a:gd name="connsiteX3" fmla="*/ 986549 w 2041135"/>
                  <a:gd name="connsiteY3" fmla="*/ 56701 h 90722"/>
                  <a:gd name="connsiteX4" fmla="*/ 1315398 w 2041135"/>
                  <a:gd name="connsiteY4" fmla="*/ 56701 h 90722"/>
                  <a:gd name="connsiteX5" fmla="*/ 1451474 w 2041135"/>
                  <a:gd name="connsiteY5" fmla="*/ 0 h 90722"/>
                  <a:gd name="connsiteX6" fmla="*/ 1451474 w 2041135"/>
                  <a:gd name="connsiteY6" fmla="*/ 0 h 90722"/>
                  <a:gd name="connsiteX7" fmla="*/ 1689606 w 2041135"/>
                  <a:gd name="connsiteY7" fmla="*/ 45361 h 90722"/>
                  <a:gd name="connsiteX8" fmla="*/ 1768984 w 2041135"/>
                  <a:gd name="connsiteY8" fmla="*/ 56701 h 90722"/>
                  <a:gd name="connsiteX9" fmla="*/ 1927739 w 2041135"/>
                  <a:gd name="connsiteY9" fmla="*/ 79382 h 90722"/>
                  <a:gd name="connsiteX10" fmla="*/ 2041135 w 2041135"/>
                  <a:gd name="connsiteY10" fmla="*/ 56701 h 90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1135" h="90722">
                    <a:moveTo>
                      <a:pt x="0" y="90722"/>
                    </a:moveTo>
                    <a:lnTo>
                      <a:pt x="578322" y="79382"/>
                    </a:lnTo>
                    <a:lnTo>
                      <a:pt x="827794" y="34021"/>
                    </a:lnTo>
                    <a:lnTo>
                      <a:pt x="986549" y="56701"/>
                    </a:lnTo>
                    <a:lnTo>
                      <a:pt x="1315398" y="56701"/>
                    </a:lnTo>
                    <a:lnTo>
                      <a:pt x="1451474" y="0"/>
                    </a:lnTo>
                    <a:lnTo>
                      <a:pt x="1451474" y="0"/>
                    </a:lnTo>
                    <a:lnTo>
                      <a:pt x="1689606" y="45361"/>
                    </a:lnTo>
                    <a:lnTo>
                      <a:pt x="1768984" y="56701"/>
                    </a:lnTo>
                    <a:lnTo>
                      <a:pt x="1927739" y="79382"/>
                    </a:lnTo>
                    <a:lnTo>
                      <a:pt x="2041135" y="56701"/>
                    </a:lnTo>
                  </a:path>
                </a:pathLst>
              </a:custGeom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3617344" y="3778877"/>
                <a:ext cx="2029795" cy="190202"/>
              </a:xfrm>
              <a:custGeom>
                <a:avLst/>
                <a:gdLst>
                  <a:gd name="connsiteX0" fmla="*/ 0 w 2029795"/>
                  <a:gd name="connsiteY0" fmla="*/ 90721 h 249485"/>
                  <a:gd name="connsiteX1" fmla="*/ 453585 w 2029795"/>
                  <a:gd name="connsiteY1" fmla="*/ 79381 h 249485"/>
                  <a:gd name="connsiteX2" fmla="*/ 703057 w 2029795"/>
                  <a:gd name="connsiteY2" fmla="*/ 56701 h 249485"/>
                  <a:gd name="connsiteX3" fmla="*/ 703057 w 2029795"/>
                  <a:gd name="connsiteY3" fmla="*/ 56701 h 249485"/>
                  <a:gd name="connsiteX4" fmla="*/ 827793 w 2029795"/>
                  <a:gd name="connsiteY4" fmla="*/ 170103 h 249485"/>
                  <a:gd name="connsiteX5" fmla="*/ 827793 w 2029795"/>
                  <a:gd name="connsiteY5" fmla="*/ 170103 h 249485"/>
                  <a:gd name="connsiteX6" fmla="*/ 1009228 w 2029795"/>
                  <a:gd name="connsiteY6" fmla="*/ 249485 h 249485"/>
                  <a:gd name="connsiteX7" fmla="*/ 1009228 w 2029795"/>
                  <a:gd name="connsiteY7" fmla="*/ 249485 h 249485"/>
                  <a:gd name="connsiteX8" fmla="*/ 1213341 w 2029795"/>
                  <a:gd name="connsiteY8" fmla="*/ 226804 h 249485"/>
                  <a:gd name="connsiteX9" fmla="*/ 1213341 w 2029795"/>
                  <a:gd name="connsiteY9" fmla="*/ 226804 h 249485"/>
                  <a:gd name="connsiteX10" fmla="*/ 1304058 w 2029795"/>
                  <a:gd name="connsiteY10" fmla="*/ 68041 h 249485"/>
                  <a:gd name="connsiteX11" fmla="*/ 1304058 w 2029795"/>
                  <a:gd name="connsiteY11" fmla="*/ 68041 h 249485"/>
                  <a:gd name="connsiteX12" fmla="*/ 1428794 w 2029795"/>
                  <a:gd name="connsiteY12" fmla="*/ 0 h 249485"/>
                  <a:gd name="connsiteX13" fmla="*/ 1428794 w 2029795"/>
                  <a:gd name="connsiteY13" fmla="*/ 0 h 249485"/>
                  <a:gd name="connsiteX14" fmla="*/ 1587549 w 2029795"/>
                  <a:gd name="connsiteY14" fmla="*/ 0 h 249485"/>
                  <a:gd name="connsiteX15" fmla="*/ 1678266 w 2029795"/>
                  <a:gd name="connsiteY15" fmla="*/ 11340 h 249485"/>
                  <a:gd name="connsiteX16" fmla="*/ 1814342 w 2029795"/>
                  <a:gd name="connsiteY16" fmla="*/ 34020 h 249485"/>
                  <a:gd name="connsiteX17" fmla="*/ 1871040 w 2029795"/>
                  <a:gd name="connsiteY17" fmla="*/ 56701 h 249485"/>
                  <a:gd name="connsiteX18" fmla="*/ 2029795 w 2029795"/>
                  <a:gd name="connsiteY18" fmla="*/ 79381 h 24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29795" h="249485">
                    <a:moveTo>
                      <a:pt x="0" y="90721"/>
                    </a:moveTo>
                    <a:lnTo>
                      <a:pt x="453585" y="79381"/>
                    </a:lnTo>
                    <a:lnTo>
                      <a:pt x="703057" y="56701"/>
                    </a:lnTo>
                    <a:lnTo>
                      <a:pt x="703057" y="56701"/>
                    </a:lnTo>
                    <a:lnTo>
                      <a:pt x="827793" y="170103"/>
                    </a:lnTo>
                    <a:lnTo>
                      <a:pt x="827793" y="170103"/>
                    </a:lnTo>
                    <a:lnTo>
                      <a:pt x="1009228" y="249485"/>
                    </a:lnTo>
                    <a:lnTo>
                      <a:pt x="1009228" y="249485"/>
                    </a:lnTo>
                    <a:lnTo>
                      <a:pt x="1213341" y="226804"/>
                    </a:lnTo>
                    <a:lnTo>
                      <a:pt x="1213341" y="226804"/>
                    </a:lnTo>
                    <a:lnTo>
                      <a:pt x="1304058" y="68041"/>
                    </a:lnTo>
                    <a:lnTo>
                      <a:pt x="1304058" y="68041"/>
                    </a:lnTo>
                    <a:lnTo>
                      <a:pt x="1428794" y="0"/>
                    </a:lnTo>
                    <a:lnTo>
                      <a:pt x="1428794" y="0"/>
                    </a:lnTo>
                    <a:lnTo>
                      <a:pt x="1587549" y="0"/>
                    </a:lnTo>
                    <a:lnTo>
                      <a:pt x="1678266" y="11340"/>
                    </a:lnTo>
                    <a:lnTo>
                      <a:pt x="1814342" y="34020"/>
                    </a:lnTo>
                    <a:lnTo>
                      <a:pt x="1871040" y="56701"/>
                    </a:lnTo>
                    <a:lnTo>
                      <a:pt x="2029795" y="79381"/>
                    </a:lnTo>
                  </a:path>
                </a:pathLst>
              </a:cu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5" name="Freeform 44"/>
              <p:cNvSpPr/>
              <p:nvPr/>
            </p:nvSpPr>
            <p:spPr>
              <a:xfrm>
                <a:off x="4354421" y="2937118"/>
                <a:ext cx="56698" cy="623712"/>
              </a:xfrm>
              <a:custGeom>
                <a:avLst/>
                <a:gdLst>
                  <a:gd name="connsiteX0" fmla="*/ 22679 w 56698"/>
                  <a:gd name="connsiteY0" fmla="*/ 623712 h 623712"/>
                  <a:gd name="connsiteX1" fmla="*/ 56698 w 56698"/>
                  <a:gd name="connsiteY1" fmla="*/ 510310 h 623712"/>
                  <a:gd name="connsiteX2" fmla="*/ 0 w 56698"/>
                  <a:gd name="connsiteY2" fmla="*/ 351547 h 623712"/>
                  <a:gd name="connsiteX3" fmla="*/ 0 w 56698"/>
                  <a:gd name="connsiteY3" fmla="*/ 192784 h 623712"/>
                  <a:gd name="connsiteX4" fmla="*/ 11339 w 56698"/>
                  <a:gd name="connsiteY4" fmla="*/ 0 h 623712"/>
                  <a:gd name="connsiteX5" fmla="*/ 11339 w 56698"/>
                  <a:gd name="connsiteY5" fmla="*/ 0 h 623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698" h="623712">
                    <a:moveTo>
                      <a:pt x="22679" y="623712"/>
                    </a:moveTo>
                    <a:lnTo>
                      <a:pt x="56698" y="510310"/>
                    </a:lnTo>
                    <a:lnTo>
                      <a:pt x="0" y="351547"/>
                    </a:lnTo>
                    <a:lnTo>
                      <a:pt x="0" y="192784"/>
                    </a:lnTo>
                    <a:lnTo>
                      <a:pt x="11339" y="0"/>
                    </a:lnTo>
                    <a:lnTo>
                      <a:pt x="11339" y="0"/>
                    </a:lnTo>
                  </a:path>
                </a:pathLst>
              </a:custGeom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6" name="Freeform 45"/>
              <p:cNvSpPr/>
              <p:nvPr/>
            </p:nvSpPr>
            <p:spPr>
              <a:xfrm>
                <a:off x="4565137" y="2951760"/>
                <a:ext cx="192774" cy="680414"/>
              </a:xfrm>
              <a:custGeom>
                <a:avLst/>
                <a:gdLst>
                  <a:gd name="connsiteX0" fmla="*/ 0 w 192774"/>
                  <a:gd name="connsiteY0" fmla="*/ 0 h 680414"/>
                  <a:gd name="connsiteX1" fmla="*/ 11340 w 192774"/>
                  <a:gd name="connsiteY1" fmla="*/ 147423 h 680414"/>
                  <a:gd name="connsiteX2" fmla="*/ 0 w 192774"/>
                  <a:gd name="connsiteY2" fmla="*/ 306186 h 680414"/>
                  <a:gd name="connsiteX3" fmla="*/ 22680 w 192774"/>
                  <a:gd name="connsiteY3" fmla="*/ 408248 h 680414"/>
                  <a:gd name="connsiteX4" fmla="*/ 22680 w 192774"/>
                  <a:gd name="connsiteY4" fmla="*/ 408248 h 680414"/>
                  <a:gd name="connsiteX5" fmla="*/ 136076 w 192774"/>
                  <a:gd name="connsiteY5" fmla="*/ 544331 h 680414"/>
                  <a:gd name="connsiteX6" fmla="*/ 136076 w 192774"/>
                  <a:gd name="connsiteY6" fmla="*/ 544331 h 680414"/>
                  <a:gd name="connsiteX7" fmla="*/ 192774 w 192774"/>
                  <a:gd name="connsiteY7" fmla="*/ 680414 h 680414"/>
                  <a:gd name="connsiteX8" fmla="*/ 192774 w 192774"/>
                  <a:gd name="connsiteY8" fmla="*/ 680414 h 68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2774" h="680414">
                    <a:moveTo>
                      <a:pt x="0" y="0"/>
                    </a:moveTo>
                    <a:lnTo>
                      <a:pt x="11340" y="147423"/>
                    </a:lnTo>
                    <a:lnTo>
                      <a:pt x="0" y="306186"/>
                    </a:lnTo>
                    <a:lnTo>
                      <a:pt x="22680" y="408248"/>
                    </a:lnTo>
                    <a:lnTo>
                      <a:pt x="22680" y="408248"/>
                    </a:lnTo>
                    <a:lnTo>
                      <a:pt x="136076" y="544331"/>
                    </a:lnTo>
                    <a:lnTo>
                      <a:pt x="136076" y="544331"/>
                    </a:lnTo>
                    <a:lnTo>
                      <a:pt x="192774" y="680414"/>
                    </a:lnTo>
                    <a:lnTo>
                      <a:pt x="192774" y="680414"/>
                    </a:lnTo>
                  </a:path>
                </a:pathLst>
              </a:custGeom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7" name="Down Arrow 46"/>
              <p:cNvSpPr/>
              <p:nvPr/>
            </p:nvSpPr>
            <p:spPr>
              <a:xfrm>
                <a:off x="4411119" y="2733358"/>
                <a:ext cx="112330" cy="362523"/>
              </a:xfrm>
              <a:prstGeom prst="downArrow">
                <a:avLst/>
              </a:pr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48" name="Freeform 47"/>
              <p:cNvSpPr/>
              <p:nvPr/>
            </p:nvSpPr>
            <p:spPr>
              <a:xfrm>
                <a:off x="4354421" y="3186603"/>
                <a:ext cx="464925" cy="793815"/>
              </a:xfrm>
              <a:custGeom>
                <a:avLst/>
                <a:gdLst>
                  <a:gd name="connsiteX0" fmla="*/ 0 w 464925"/>
                  <a:gd name="connsiteY0" fmla="*/ 0 h 793815"/>
                  <a:gd name="connsiteX1" fmla="*/ 204113 w 464925"/>
                  <a:gd name="connsiteY1" fmla="*/ 22680 h 793815"/>
                  <a:gd name="connsiteX2" fmla="*/ 204113 w 464925"/>
                  <a:gd name="connsiteY2" fmla="*/ 170103 h 793815"/>
                  <a:gd name="connsiteX3" fmla="*/ 294830 w 464925"/>
                  <a:gd name="connsiteY3" fmla="*/ 328866 h 793815"/>
                  <a:gd name="connsiteX4" fmla="*/ 340189 w 464925"/>
                  <a:gd name="connsiteY4" fmla="*/ 453609 h 793815"/>
                  <a:gd name="connsiteX5" fmla="*/ 464925 w 464925"/>
                  <a:gd name="connsiteY5" fmla="*/ 669073 h 793815"/>
                  <a:gd name="connsiteX6" fmla="*/ 464925 w 464925"/>
                  <a:gd name="connsiteY6" fmla="*/ 669073 h 793815"/>
                  <a:gd name="connsiteX7" fmla="*/ 408227 w 464925"/>
                  <a:gd name="connsiteY7" fmla="*/ 793815 h 793815"/>
                  <a:gd name="connsiteX8" fmla="*/ 408227 w 464925"/>
                  <a:gd name="connsiteY8" fmla="*/ 793815 h 793815"/>
                  <a:gd name="connsiteX9" fmla="*/ 249472 w 464925"/>
                  <a:gd name="connsiteY9" fmla="*/ 759795 h 793815"/>
                  <a:gd name="connsiteX10" fmla="*/ 249472 w 464925"/>
                  <a:gd name="connsiteY10" fmla="*/ 759795 h 793815"/>
                  <a:gd name="connsiteX11" fmla="*/ 158755 w 464925"/>
                  <a:gd name="connsiteY11" fmla="*/ 510310 h 793815"/>
                  <a:gd name="connsiteX12" fmla="*/ 113396 w 464925"/>
                  <a:gd name="connsiteY12" fmla="*/ 362887 h 793815"/>
                  <a:gd name="connsiteX13" fmla="*/ 68038 w 464925"/>
                  <a:gd name="connsiteY13" fmla="*/ 226804 h 793815"/>
                  <a:gd name="connsiteX14" fmla="*/ 22679 w 464925"/>
                  <a:gd name="connsiteY14" fmla="*/ 136082 h 793815"/>
                  <a:gd name="connsiteX15" fmla="*/ 0 w 464925"/>
                  <a:gd name="connsiteY15" fmla="*/ 0 h 793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925" h="793815">
                    <a:moveTo>
                      <a:pt x="0" y="0"/>
                    </a:moveTo>
                    <a:lnTo>
                      <a:pt x="204113" y="22680"/>
                    </a:lnTo>
                    <a:lnTo>
                      <a:pt x="204113" y="170103"/>
                    </a:lnTo>
                    <a:lnTo>
                      <a:pt x="294830" y="328866"/>
                    </a:lnTo>
                    <a:lnTo>
                      <a:pt x="340189" y="453609"/>
                    </a:lnTo>
                    <a:lnTo>
                      <a:pt x="464925" y="669073"/>
                    </a:lnTo>
                    <a:lnTo>
                      <a:pt x="464925" y="669073"/>
                    </a:lnTo>
                    <a:lnTo>
                      <a:pt x="408227" y="793815"/>
                    </a:lnTo>
                    <a:lnTo>
                      <a:pt x="408227" y="793815"/>
                    </a:lnTo>
                    <a:lnTo>
                      <a:pt x="249472" y="759795"/>
                    </a:lnTo>
                    <a:lnTo>
                      <a:pt x="249472" y="759795"/>
                    </a:lnTo>
                    <a:lnTo>
                      <a:pt x="158755" y="510310"/>
                    </a:lnTo>
                    <a:lnTo>
                      <a:pt x="113396" y="362887"/>
                    </a:lnTo>
                    <a:lnTo>
                      <a:pt x="68038" y="226804"/>
                    </a:lnTo>
                    <a:lnTo>
                      <a:pt x="22679" y="1360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0" name="Freeform 49"/>
              <p:cNvSpPr/>
              <p:nvPr/>
            </p:nvSpPr>
            <p:spPr>
              <a:xfrm>
                <a:off x="3628684" y="3628871"/>
                <a:ext cx="2029795" cy="238145"/>
              </a:xfrm>
              <a:custGeom>
                <a:avLst/>
                <a:gdLst>
                  <a:gd name="connsiteX0" fmla="*/ 0 w 2029795"/>
                  <a:gd name="connsiteY0" fmla="*/ 204124 h 238145"/>
                  <a:gd name="connsiteX1" fmla="*/ 0 w 2029795"/>
                  <a:gd name="connsiteY1" fmla="*/ 204124 h 238145"/>
                  <a:gd name="connsiteX2" fmla="*/ 22679 w 2029795"/>
                  <a:gd name="connsiteY2" fmla="*/ 102062 h 238145"/>
                  <a:gd name="connsiteX3" fmla="*/ 90717 w 2029795"/>
                  <a:gd name="connsiteY3" fmla="*/ 56702 h 238145"/>
                  <a:gd name="connsiteX4" fmla="*/ 90717 w 2029795"/>
                  <a:gd name="connsiteY4" fmla="*/ 113403 h 238145"/>
                  <a:gd name="connsiteX5" fmla="*/ 102057 w 2029795"/>
                  <a:gd name="connsiteY5" fmla="*/ 147423 h 238145"/>
                  <a:gd name="connsiteX6" fmla="*/ 136076 w 2029795"/>
                  <a:gd name="connsiteY6" fmla="*/ 124743 h 238145"/>
                  <a:gd name="connsiteX7" fmla="*/ 170094 w 2029795"/>
                  <a:gd name="connsiteY7" fmla="*/ 102062 h 238145"/>
                  <a:gd name="connsiteX8" fmla="*/ 170094 w 2029795"/>
                  <a:gd name="connsiteY8" fmla="*/ 102062 h 238145"/>
                  <a:gd name="connsiteX9" fmla="*/ 170094 w 2029795"/>
                  <a:gd name="connsiteY9" fmla="*/ 102062 h 238145"/>
                  <a:gd name="connsiteX10" fmla="*/ 215453 w 2029795"/>
                  <a:gd name="connsiteY10" fmla="*/ 90722 h 238145"/>
                  <a:gd name="connsiteX11" fmla="*/ 340189 w 2029795"/>
                  <a:gd name="connsiteY11" fmla="*/ 215465 h 238145"/>
                  <a:gd name="connsiteX12" fmla="*/ 351529 w 2029795"/>
                  <a:gd name="connsiteY12" fmla="*/ 45361 h 238145"/>
                  <a:gd name="connsiteX13" fmla="*/ 136076 w 2029795"/>
                  <a:gd name="connsiteY13" fmla="*/ 147423 h 238145"/>
                  <a:gd name="connsiteX14" fmla="*/ 306170 w 2029795"/>
                  <a:gd name="connsiteY14" fmla="*/ 147423 h 238145"/>
                  <a:gd name="connsiteX15" fmla="*/ 635020 w 2029795"/>
                  <a:gd name="connsiteY15" fmla="*/ 113403 h 238145"/>
                  <a:gd name="connsiteX16" fmla="*/ 170094 w 2029795"/>
                  <a:gd name="connsiteY16" fmla="*/ 113403 h 238145"/>
                  <a:gd name="connsiteX17" fmla="*/ 827793 w 2029795"/>
                  <a:gd name="connsiteY17" fmla="*/ 113403 h 238145"/>
                  <a:gd name="connsiteX18" fmla="*/ 362868 w 2029795"/>
                  <a:gd name="connsiteY18" fmla="*/ 226805 h 238145"/>
                  <a:gd name="connsiteX19" fmla="*/ 805114 w 2029795"/>
                  <a:gd name="connsiteY19" fmla="*/ 68042 h 238145"/>
                  <a:gd name="connsiteX20" fmla="*/ 124736 w 2029795"/>
                  <a:gd name="connsiteY20" fmla="*/ 90722 h 238145"/>
                  <a:gd name="connsiteX21" fmla="*/ 1145303 w 2029795"/>
                  <a:gd name="connsiteY21" fmla="*/ 124743 h 238145"/>
                  <a:gd name="connsiteX22" fmla="*/ 1031907 w 2029795"/>
                  <a:gd name="connsiteY22" fmla="*/ 136083 h 238145"/>
                  <a:gd name="connsiteX23" fmla="*/ 1417455 w 2029795"/>
                  <a:gd name="connsiteY23" fmla="*/ 124743 h 238145"/>
                  <a:gd name="connsiteX24" fmla="*/ 839133 w 2029795"/>
                  <a:gd name="connsiteY24" fmla="*/ 158764 h 238145"/>
                  <a:gd name="connsiteX25" fmla="*/ 1417455 w 2029795"/>
                  <a:gd name="connsiteY25" fmla="*/ 181444 h 238145"/>
                  <a:gd name="connsiteX26" fmla="*/ 1065926 w 2029795"/>
                  <a:gd name="connsiteY26" fmla="*/ 102062 h 238145"/>
                  <a:gd name="connsiteX27" fmla="*/ 1542191 w 2029795"/>
                  <a:gd name="connsiteY27" fmla="*/ 45361 h 238145"/>
                  <a:gd name="connsiteX28" fmla="*/ 997888 w 2029795"/>
                  <a:gd name="connsiteY28" fmla="*/ 45361 h 238145"/>
                  <a:gd name="connsiteX29" fmla="*/ 1632908 w 2029795"/>
                  <a:gd name="connsiteY29" fmla="*/ 124743 h 238145"/>
                  <a:gd name="connsiteX30" fmla="*/ 1315398 w 2029795"/>
                  <a:gd name="connsiteY30" fmla="*/ 0 h 238145"/>
                  <a:gd name="connsiteX31" fmla="*/ 1803002 w 2029795"/>
                  <a:gd name="connsiteY31" fmla="*/ 45361 h 238145"/>
                  <a:gd name="connsiteX32" fmla="*/ 1462813 w 2029795"/>
                  <a:gd name="connsiteY32" fmla="*/ 45361 h 238145"/>
                  <a:gd name="connsiteX33" fmla="*/ 1961757 w 2029795"/>
                  <a:gd name="connsiteY33" fmla="*/ 147423 h 238145"/>
                  <a:gd name="connsiteX34" fmla="*/ 1394775 w 2029795"/>
                  <a:gd name="connsiteY34" fmla="*/ 158764 h 238145"/>
                  <a:gd name="connsiteX35" fmla="*/ 1871040 w 2029795"/>
                  <a:gd name="connsiteY35" fmla="*/ 136083 h 238145"/>
                  <a:gd name="connsiteX36" fmla="*/ 1247360 w 2029795"/>
                  <a:gd name="connsiteY36" fmla="*/ 56702 h 238145"/>
                  <a:gd name="connsiteX37" fmla="*/ 2029795 w 2029795"/>
                  <a:gd name="connsiteY37" fmla="*/ 56702 h 238145"/>
                  <a:gd name="connsiteX38" fmla="*/ 771095 w 2029795"/>
                  <a:gd name="connsiteY38" fmla="*/ 170104 h 238145"/>
                  <a:gd name="connsiteX39" fmla="*/ 1065926 w 2029795"/>
                  <a:gd name="connsiteY39" fmla="*/ 181444 h 238145"/>
                  <a:gd name="connsiteX40" fmla="*/ 895831 w 2029795"/>
                  <a:gd name="connsiteY40" fmla="*/ 238145 h 238145"/>
                  <a:gd name="connsiteX41" fmla="*/ 589661 w 2029795"/>
                  <a:gd name="connsiteY41" fmla="*/ 113403 h 238145"/>
                  <a:gd name="connsiteX42" fmla="*/ 11340 w 2029795"/>
                  <a:gd name="connsiteY42" fmla="*/ 113403 h 238145"/>
                  <a:gd name="connsiteX43" fmla="*/ 283491 w 2029795"/>
                  <a:gd name="connsiteY43" fmla="*/ 147423 h 238145"/>
                  <a:gd name="connsiteX44" fmla="*/ 0 w 2029795"/>
                  <a:gd name="connsiteY44" fmla="*/ 204124 h 238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029795" h="238145">
                    <a:moveTo>
                      <a:pt x="0" y="204124"/>
                    </a:moveTo>
                    <a:lnTo>
                      <a:pt x="0" y="204124"/>
                    </a:lnTo>
                    <a:cubicBezTo>
                      <a:pt x="7560" y="170103"/>
                      <a:pt x="4415" y="131743"/>
                      <a:pt x="22679" y="102062"/>
                    </a:cubicBezTo>
                    <a:cubicBezTo>
                      <a:pt x="36964" y="78848"/>
                      <a:pt x="90717" y="56702"/>
                      <a:pt x="90717" y="56702"/>
                    </a:cubicBezTo>
                    <a:cubicBezTo>
                      <a:pt x="144677" y="137645"/>
                      <a:pt x="103146" y="51253"/>
                      <a:pt x="90717" y="113403"/>
                    </a:cubicBezTo>
                    <a:cubicBezTo>
                      <a:pt x="88373" y="125124"/>
                      <a:pt x="98277" y="136083"/>
                      <a:pt x="102057" y="147423"/>
                    </a:cubicBezTo>
                    <a:cubicBezTo>
                      <a:pt x="113397" y="139863"/>
                      <a:pt x="125434" y="133257"/>
                      <a:pt x="136076" y="124743"/>
                    </a:cubicBezTo>
                    <a:cubicBezTo>
                      <a:pt x="167766" y="99389"/>
                      <a:pt x="145823" y="102062"/>
                      <a:pt x="170094" y="102062"/>
                    </a:cubicBezTo>
                    <a:lnTo>
                      <a:pt x="170094" y="102062"/>
                    </a:lnTo>
                    <a:lnTo>
                      <a:pt x="170094" y="102062"/>
                    </a:lnTo>
                    <a:lnTo>
                      <a:pt x="215453" y="90722"/>
                    </a:lnTo>
                    <a:lnTo>
                      <a:pt x="340189" y="215465"/>
                    </a:lnTo>
                    <a:lnTo>
                      <a:pt x="351529" y="45361"/>
                    </a:lnTo>
                    <a:lnTo>
                      <a:pt x="136076" y="147423"/>
                    </a:lnTo>
                    <a:lnTo>
                      <a:pt x="306170" y="147423"/>
                    </a:lnTo>
                    <a:lnTo>
                      <a:pt x="635020" y="113403"/>
                    </a:lnTo>
                    <a:lnTo>
                      <a:pt x="170094" y="113403"/>
                    </a:lnTo>
                    <a:lnTo>
                      <a:pt x="827793" y="113403"/>
                    </a:lnTo>
                    <a:lnTo>
                      <a:pt x="362868" y="226805"/>
                    </a:lnTo>
                    <a:lnTo>
                      <a:pt x="805114" y="68042"/>
                    </a:lnTo>
                    <a:lnTo>
                      <a:pt x="124736" y="90722"/>
                    </a:lnTo>
                    <a:lnTo>
                      <a:pt x="1145303" y="124743"/>
                    </a:lnTo>
                    <a:lnTo>
                      <a:pt x="1031907" y="136083"/>
                    </a:lnTo>
                    <a:lnTo>
                      <a:pt x="1417455" y="124743"/>
                    </a:lnTo>
                    <a:lnTo>
                      <a:pt x="839133" y="158764"/>
                    </a:lnTo>
                    <a:lnTo>
                      <a:pt x="1417455" y="181444"/>
                    </a:lnTo>
                    <a:lnTo>
                      <a:pt x="1065926" y="102062"/>
                    </a:lnTo>
                    <a:lnTo>
                      <a:pt x="1542191" y="45361"/>
                    </a:lnTo>
                    <a:lnTo>
                      <a:pt x="997888" y="45361"/>
                    </a:lnTo>
                    <a:lnTo>
                      <a:pt x="1632908" y="124743"/>
                    </a:lnTo>
                    <a:lnTo>
                      <a:pt x="1315398" y="0"/>
                    </a:lnTo>
                    <a:lnTo>
                      <a:pt x="1803002" y="45361"/>
                    </a:lnTo>
                    <a:lnTo>
                      <a:pt x="1462813" y="45361"/>
                    </a:lnTo>
                    <a:lnTo>
                      <a:pt x="1961757" y="147423"/>
                    </a:lnTo>
                    <a:lnTo>
                      <a:pt x="1394775" y="158764"/>
                    </a:lnTo>
                    <a:lnTo>
                      <a:pt x="1871040" y="136083"/>
                    </a:lnTo>
                    <a:lnTo>
                      <a:pt x="1247360" y="56702"/>
                    </a:lnTo>
                    <a:lnTo>
                      <a:pt x="2029795" y="56702"/>
                    </a:lnTo>
                    <a:lnTo>
                      <a:pt x="771095" y="170104"/>
                    </a:lnTo>
                    <a:lnTo>
                      <a:pt x="1065926" y="181444"/>
                    </a:lnTo>
                    <a:lnTo>
                      <a:pt x="895831" y="238145"/>
                    </a:lnTo>
                    <a:lnTo>
                      <a:pt x="589661" y="113403"/>
                    </a:lnTo>
                    <a:lnTo>
                      <a:pt x="11340" y="113403"/>
                    </a:lnTo>
                    <a:lnTo>
                      <a:pt x="283491" y="147423"/>
                    </a:lnTo>
                    <a:lnTo>
                      <a:pt x="0" y="204124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cxnSp>
            <p:nvCxnSpPr>
              <p:cNvPr id="52" name="Straight Arrow Connector 51"/>
              <p:cNvCxnSpPr/>
              <p:nvPr/>
            </p:nvCxnSpPr>
            <p:spPr>
              <a:xfrm flipV="1">
                <a:off x="5120756" y="3400869"/>
                <a:ext cx="962296" cy="6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3" name="Freeform 52"/>
              <p:cNvSpPr/>
              <p:nvPr/>
            </p:nvSpPr>
            <p:spPr>
              <a:xfrm>
                <a:off x="6302422" y="3235469"/>
                <a:ext cx="569582" cy="340206"/>
              </a:xfrm>
              <a:custGeom>
                <a:avLst/>
                <a:gdLst>
                  <a:gd name="connsiteX0" fmla="*/ 34019 w 748416"/>
                  <a:gd name="connsiteY0" fmla="*/ 45360 h 340206"/>
                  <a:gd name="connsiteX1" fmla="*/ 204114 w 748416"/>
                  <a:gd name="connsiteY1" fmla="*/ 34020 h 340206"/>
                  <a:gd name="connsiteX2" fmla="*/ 340189 w 748416"/>
                  <a:gd name="connsiteY2" fmla="*/ 0 h 340206"/>
                  <a:gd name="connsiteX3" fmla="*/ 442246 w 748416"/>
                  <a:gd name="connsiteY3" fmla="*/ 34020 h 340206"/>
                  <a:gd name="connsiteX4" fmla="*/ 544303 w 748416"/>
                  <a:gd name="connsiteY4" fmla="*/ 113402 h 340206"/>
                  <a:gd name="connsiteX5" fmla="*/ 544303 w 748416"/>
                  <a:gd name="connsiteY5" fmla="*/ 113402 h 340206"/>
                  <a:gd name="connsiteX6" fmla="*/ 748416 w 748416"/>
                  <a:gd name="connsiteY6" fmla="*/ 283505 h 340206"/>
                  <a:gd name="connsiteX7" fmla="*/ 748416 w 748416"/>
                  <a:gd name="connsiteY7" fmla="*/ 283505 h 340206"/>
                  <a:gd name="connsiteX8" fmla="*/ 578322 w 748416"/>
                  <a:gd name="connsiteY8" fmla="*/ 340206 h 340206"/>
                  <a:gd name="connsiteX9" fmla="*/ 396888 w 748416"/>
                  <a:gd name="connsiteY9" fmla="*/ 340206 h 340206"/>
                  <a:gd name="connsiteX10" fmla="*/ 249472 w 748416"/>
                  <a:gd name="connsiteY10" fmla="*/ 317526 h 340206"/>
                  <a:gd name="connsiteX11" fmla="*/ 147416 w 748416"/>
                  <a:gd name="connsiteY11" fmla="*/ 317526 h 340206"/>
                  <a:gd name="connsiteX12" fmla="*/ 0 w 748416"/>
                  <a:gd name="connsiteY12" fmla="*/ 340206 h 340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8416" h="340206">
                    <a:moveTo>
                      <a:pt x="34019" y="45360"/>
                    </a:moveTo>
                    <a:lnTo>
                      <a:pt x="204114" y="34020"/>
                    </a:lnTo>
                    <a:lnTo>
                      <a:pt x="340189" y="0"/>
                    </a:lnTo>
                    <a:lnTo>
                      <a:pt x="442246" y="34020"/>
                    </a:lnTo>
                    <a:lnTo>
                      <a:pt x="544303" y="113402"/>
                    </a:lnTo>
                    <a:lnTo>
                      <a:pt x="544303" y="113402"/>
                    </a:lnTo>
                    <a:lnTo>
                      <a:pt x="748416" y="283505"/>
                    </a:lnTo>
                    <a:lnTo>
                      <a:pt x="748416" y="283505"/>
                    </a:lnTo>
                    <a:lnTo>
                      <a:pt x="578322" y="340206"/>
                    </a:lnTo>
                    <a:lnTo>
                      <a:pt x="396888" y="340206"/>
                    </a:lnTo>
                    <a:lnTo>
                      <a:pt x="249472" y="317526"/>
                    </a:lnTo>
                    <a:lnTo>
                      <a:pt x="147416" y="317526"/>
                    </a:lnTo>
                    <a:lnTo>
                      <a:pt x="0" y="340206"/>
                    </a:lnTo>
                  </a:path>
                </a:pathLst>
              </a:custGeom>
              <a:solidFill>
                <a:srgbClr val="FF66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4" name="Freeform 53"/>
              <p:cNvSpPr/>
              <p:nvPr/>
            </p:nvSpPr>
            <p:spPr>
              <a:xfrm>
                <a:off x="6302422" y="3518974"/>
                <a:ext cx="1192568" cy="56701"/>
              </a:xfrm>
              <a:custGeom>
                <a:avLst/>
                <a:gdLst>
                  <a:gd name="connsiteX0" fmla="*/ 0 w 2041135"/>
                  <a:gd name="connsiteY0" fmla="*/ 90722 h 90722"/>
                  <a:gd name="connsiteX1" fmla="*/ 578322 w 2041135"/>
                  <a:gd name="connsiteY1" fmla="*/ 79382 h 90722"/>
                  <a:gd name="connsiteX2" fmla="*/ 827794 w 2041135"/>
                  <a:gd name="connsiteY2" fmla="*/ 34021 h 90722"/>
                  <a:gd name="connsiteX3" fmla="*/ 986549 w 2041135"/>
                  <a:gd name="connsiteY3" fmla="*/ 56701 h 90722"/>
                  <a:gd name="connsiteX4" fmla="*/ 1315398 w 2041135"/>
                  <a:gd name="connsiteY4" fmla="*/ 56701 h 90722"/>
                  <a:gd name="connsiteX5" fmla="*/ 1451474 w 2041135"/>
                  <a:gd name="connsiteY5" fmla="*/ 0 h 90722"/>
                  <a:gd name="connsiteX6" fmla="*/ 1451474 w 2041135"/>
                  <a:gd name="connsiteY6" fmla="*/ 0 h 90722"/>
                  <a:gd name="connsiteX7" fmla="*/ 1689606 w 2041135"/>
                  <a:gd name="connsiteY7" fmla="*/ 45361 h 90722"/>
                  <a:gd name="connsiteX8" fmla="*/ 1768984 w 2041135"/>
                  <a:gd name="connsiteY8" fmla="*/ 56701 h 90722"/>
                  <a:gd name="connsiteX9" fmla="*/ 1927739 w 2041135"/>
                  <a:gd name="connsiteY9" fmla="*/ 79382 h 90722"/>
                  <a:gd name="connsiteX10" fmla="*/ 2041135 w 2041135"/>
                  <a:gd name="connsiteY10" fmla="*/ 56701 h 90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41135" h="90722">
                    <a:moveTo>
                      <a:pt x="0" y="90722"/>
                    </a:moveTo>
                    <a:lnTo>
                      <a:pt x="578322" y="79382"/>
                    </a:lnTo>
                    <a:lnTo>
                      <a:pt x="827794" y="34021"/>
                    </a:lnTo>
                    <a:lnTo>
                      <a:pt x="986549" y="56701"/>
                    </a:lnTo>
                    <a:lnTo>
                      <a:pt x="1315398" y="56701"/>
                    </a:lnTo>
                    <a:lnTo>
                      <a:pt x="1451474" y="0"/>
                    </a:lnTo>
                    <a:lnTo>
                      <a:pt x="1451474" y="0"/>
                    </a:lnTo>
                    <a:lnTo>
                      <a:pt x="1689606" y="45361"/>
                    </a:lnTo>
                    <a:lnTo>
                      <a:pt x="1768984" y="56701"/>
                    </a:lnTo>
                    <a:lnTo>
                      <a:pt x="1927739" y="79382"/>
                    </a:lnTo>
                    <a:lnTo>
                      <a:pt x="2041135" y="56701"/>
                    </a:lnTo>
                  </a:path>
                </a:pathLst>
              </a:custGeom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5" name="Freeform 54"/>
              <p:cNvSpPr/>
              <p:nvPr/>
            </p:nvSpPr>
            <p:spPr>
              <a:xfrm>
                <a:off x="6860666" y="3744856"/>
                <a:ext cx="526636" cy="190203"/>
              </a:xfrm>
              <a:custGeom>
                <a:avLst/>
                <a:gdLst>
                  <a:gd name="connsiteX0" fmla="*/ 0 w 2029795"/>
                  <a:gd name="connsiteY0" fmla="*/ 90721 h 249485"/>
                  <a:gd name="connsiteX1" fmla="*/ 453585 w 2029795"/>
                  <a:gd name="connsiteY1" fmla="*/ 79381 h 249485"/>
                  <a:gd name="connsiteX2" fmla="*/ 703057 w 2029795"/>
                  <a:gd name="connsiteY2" fmla="*/ 56701 h 249485"/>
                  <a:gd name="connsiteX3" fmla="*/ 703057 w 2029795"/>
                  <a:gd name="connsiteY3" fmla="*/ 56701 h 249485"/>
                  <a:gd name="connsiteX4" fmla="*/ 827793 w 2029795"/>
                  <a:gd name="connsiteY4" fmla="*/ 170103 h 249485"/>
                  <a:gd name="connsiteX5" fmla="*/ 827793 w 2029795"/>
                  <a:gd name="connsiteY5" fmla="*/ 170103 h 249485"/>
                  <a:gd name="connsiteX6" fmla="*/ 1009228 w 2029795"/>
                  <a:gd name="connsiteY6" fmla="*/ 249485 h 249485"/>
                  <a:gd name="connsiteX7" fmla="*/ 1009228 w 2029795"/>
                  <a:gd name="connsiteY7" fmla="*/ 249485 h 249485"/>
                  <a:gd name="connsiteX8" fmla="*/ 1213341 w 2029795"/>
                  <a:gd name="connsiteY8" fmla="*/ 226804 h 249485"/>
                  <a:gd name="connsiteX9" fmla="*/ 1213341 w 2029795"/>
                  <a:gd name="connsiteY9" fmla="*/ 226804 h 249485"/>
                  <a:gd name="connsiteX10" fmla="*/ 1304058 w 2029795"/>
                  <a:gd name="connsiteY10" fmla="*/ 68041 h 249485"/>
                  <a:gd name="connsiteX11" fmla="*/ 1304058 w 2029795"/>
                  <a:gd name="connsiteY11" fmla="*/ 68041 h 249485"/>
                  <a:gd name="connsiteX12" fmla="*/ 1428794 w 2029795"/>
                  <a:gd name="connsiteY12" fmla="*/ 0 h 249485"/>
                  <a:gd name="connsiteX13" fmla="*/ 1428794 w 2029795"/>
                  <a:gd name="connsiteY13" fmla="*/ 0 h 249485"/>
                  <a:gd name="connsiteX14" fmla="*/ 1587549 w 2029795"/>
                  <a:gd name="connsiteY14" fmla="*/ 0 h 249485"/>
                  <a:gd name="connsiteX15" fmla="*/ 1678266 w 2029795"/>
                  <a:gd name="connsiteY15" fmla="*/ 11340 h 249485"/>
                  <a:gd name="connsiteX16" fmla="*/ 1814342 w 2029795"/>
                  <a:gd name="connsiteY16" fmla="*/ 34020 h 249485"/>
                  <a:gd name="connsiteX17" fmla="*/ 1871040 w 2029795"/>
                  <a:gd name="connsiteY17" fmla="*/ 56701 h 249485"/>
                  <a:gd name="connsiteX18" fmla="*/ 2029795 w 2029795"/>
                  <a:gd name="connsiteY18" fmla="*/ 79381 h 249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29795" h="249485">
                    <a:moveTo>
                      <a:pt x="0" y="90721"/>
                    </a:moveTo>
                    <a:lnTo>
                      <a:pt x="453585" y="79381"/>
                    </a:lnTo>
                    <a:lnTo>
                      <a:pt x="703057" y="56701"/>
                    </a:lnTo>
                    <a:lnTo>
                      <a:pt x="703057" y="56701"/>
                    </a:lnTo>
                    <a:lnTo>
                      <a:pt x="827793" y="170103"/>
                    </a:lnTo>
                    <a:lnTo>
                      <a:pt x="827793" y="170103"/>
                    </a:lnTo>
                    <a:lnTo>
                      <a:pt x="1009228" y="249485"/>
                    </a:lnTo>
                    <a:lnTo>
                      <a:pt x="1009228" y="249485"/>
                    </a:lnTo>
                    <a:lnTo>
                      <a:pt x="1213341" y="226804"/>
                    </a:lnTo>
                    <a:lnTo>
                      <a:pt x="1213341" y="226804"/>
                    </a:lnTo>
                    <a:lnTo>
                      <a:pt x="1304058" y="68041"/>
                    </a:lnTo>
                    <a:lnTo>
                      <a:pt x="1304058" y="68041"/>
                    </a:lnTo>
                    <a:lnTo>
                      <a:pt x="1428794" y="0"/>
                    </a:lnTo>
                    <a:lnTo>
                      <a:pt x="1428794" y="0"/>
                    </a:lnTo>
                    <a:lnTo>
                      <a:pt x="1587549" y="0"/>
                    </a:lnTo>
                    <a:lnTo>
                      <a:pt x="1678266" y="11340"/>
                    </a:lnTo>
                    <a:lnTo>
                      <a:pt x="1814342" y="34020"/>
                    </a:lnTo>
                    <a:lnTo>
                      <a:pt x="1871040" y="56701"/>
                    </a:lnTo>
                    <a:lnTo>
                      <a:pt x="2029795" y="79381"/>
                    </a:lnTo>
                  </a:path>
                </a:pathLst>
              </a:custGeom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6" name="Freeform 55"/>
              <p:cNvSpPr/>
              <p:nvPr/>
            </p:nvSpPr>
            <p:spPr>
              <a:xfrm>
                <a:off x="6860665" y="3054024"/>
                <a:ext cx="56698" cy="464949"/>
              </a:xfrm>
              <a:custGeom>
                <a:avLst/>
                <a:gdLst>
                  <a:gd name="connsiteX0" fmla="*/ 22679 w 56698"/>
                  <a:gd name="connsiteY0" fmla="*/ 623712 h 623712"/>
                  <a:gd name="connsiteX1" fmla="*/ 56698 w 56698"/>
                  <a:gd name="connsiteY1" fmla="*/ 510310 h 623712"/>
                  <a:gd name="connsiteX2" fmla="*/ 0 w 56698"/>
                  <a:gd name="connsiteY2" fmla="*/ 351547 h 623712"/>
                  <a:gd name="connsiteX3" fmla="*/ 0 w 56698"/>
                  <a:gd name="connsiteY3" fmla="*/ 192784 h 623712"/>
                  <a:gd name="connsiteX4" fmla="*/ 11339 w 56698"/>
                  <a:gd name="connsiteY4" fmla="*/ 0 h 623712"/>
                  <a:gd name="connsiteX5" fmla="*/ 11339 w 56698"/>
                  <a:gd name="connsiteY5" fmla="*/ 0 h 623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698" h="623712">
                    <a:moveTo>
                      <a:pt x="22679" y="623712"/>
                    </a:moveTo>
                    <a:lnTo>
                      <a:pt x="56698" y="510310"/>
                    </a:lnTo>
                    <a:lnTo>
                      <a:pt x="0" y="351547"/>
                    </a:lnTo>
                    <a:lnTo>
                      <a:pt x="0" y="192784"/>
                    </a:lnTo>
                    <a:lnTo>
                      <a:pt x="11339" y="0"/>
                    </a:lnTo>
                    <a:lnTo>
                      <a:pt x="11339" y="0"/>
                    </a:lnTo>
                  </a:path>
                </a:pathLst>
              </a:custGeom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7" name="Freeform 56"/>
              <p:cNvSpPr/>
              <p:nvPr/>
            </p:nvSpPr>
            <p:spPr>
              <a:xfrm>
                <a:off x="7087457" y="3095880"/>
                <a:ext cx="192774" cy="502475"/>
              </a:xfrm>
              <a:custGeom>
                <a:avLst/>
                <a:gdLst>
                  <a:gd name="connsiteX0" fmla="*/ 0 w 192774"/>
                  <a:gd name="connsiteY0" fmla="*/ 0 h 680414"/>
                  <a:gd name="connsiteX1" fmla="*/ 11340 w 192774"/>
                  <a:gd name="connsiteY1" fmla="*/ 147423 h 680414"/>
                  <a:gd name="connsiteX2" fmla="*/ 0 w 192774"/>
                  <a:gd name="connsiteY2" fmla="*/ 306186 h 680414"/>
                  <a:gd name="connsiteX3" fmla="*/ 22680 w 192774"/>
                  <a:gd name="connsiteY3" fmla="*/ 408248 h 680414"/>
                  <a:gd name="connsiteX4" fmla="*/ 22680 w 192774"/>
                  <a:gd name="connsiteY4" fmla="*/ 408248 h 680414"/>
                  <a:gd name="connsiteX5" fmla="*/ 136076 w 192774"/>
                  <a:gd name="connsiteY5" fmla="*/ 544331 h 680414"/>
                  <a:gd name="connsiteX6" fmla="*/ 136076 w 192774"/>
                  <a:gd name="connsiteY6" fmla="*/ 544331 h 680414"/>
                  <a:gd name="connsiteX7" fmla="*/ 192774 w 192774"/>
                  <a:gd name="connsiteY7" fmla="*/ 680414 h 680414"/>
                  <a:gd name="connsiteX8" fmla="*/ 192774 w 192774"/>
                  <a:gd name="connsiteY8" fmla="*/ 680414 h 68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2774" h="680414">
                    <a:moveTo>
                      <a:pt x="0" y="0"/>
                    </a:moveTo>
                    <a:lnTo>
                      <a:pt x="11340" y="147423"/>
                    </a:lnTo>
                    <a:lnTo>
                      <a:pt x="0" y="306186"/>
                    </a:lnTo>
                    <a:lnTo>
                      <a:pt x="22680" y="408248"/>
                    </a:lnTo>
                    <a:lnTo>
                      <a:pt x="22680" y="408248"/>
                    </a:lnTo>
                    <a:lnTo>
                      <a:pt x="136076" y="544331"/>
                    </a:lnTo>
                    <a:lnTo>
                      <a:pt x="136076" y="544331"/>
                    </a:lnTo>
                    <a:lnTo>
                      <a:pt x="192774" y="680414"/>
                    </a:lnTo>
                    <a:lnTo>
                      <a:pt x="192774" y="680414"/>
                    </a:lnTo>
                  </a:path>
                </a:pathLst>
              </a:custGeom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59" name="Freeform 58"/>
              <p:cNvSpPr/>
              <p:nvPr/>
            </p:nvSpPr>
            <p:spPr>
              <a:xfrm>
                <a:off x="6860665" y="3144747"/>
                <a:ext cx="464925" cy="793815"/>
              </a:xfrm>
              <a:custGeom>
                <a:avLst/>
                <a:gdLst>
                  <a:gd name="connsiteX0" fmla="*/ 0 w 464925"/>
                  <a:gd name="connsiteY0" fmla="*/ 0 h 793815"/>
                  <a:gd name="connsiteX1" fmla="*/ 204113 w 464925"/>
                  <a:gd name="connsiteY1" fmla="*/ 22680 h 793815"/>
                  <a:gd name="connsiteX2" fmla="*/ 204113 w 464925"/>
                  <a:gd name="connsiteY2" fmla="*/ 170103 h 793815"/>
                  <a:gd name="connsiteX3" fmla="*/ 294830 w 464925"/>
                  <a:gd name="connsiteY3" fmla="*/ 328866 h 793815"/>
                  <a:gd name="connsiteX4" fmla="*/ 340189 w 464925"/>
                  <a:gd name="connsiteY4" fmla="*/ 453609 h 793815"/>
                  <a:gd name="connsiteX5" fmla="*/ 464925 w 464925"/>
                  <a:gd name="connsiteY5" fmla="*/ 669073 h 793815"/>
                  <a:gd name="connsiteX6" fmla="*/ 464925 w 464925"/>
                  <a:gd name="connsiteY6" fmla="*/ 669073 h 793815"/>
                  <a:gd name="connsiteX7" fmla="*/ 408227 w 464925"/>
                  <a:gd name="connsiteY7" fmla="*/ 793815 h 793815"/>
                  <a:gd name="connsiteX8" fmla="*/ 408227 w 464925"/>
                  <a:gd name="connsiteY8" fmla="*/ 793815 h 793815"/>
                  <a:gd name="connsiteX9" fmla="*/ 249472 w 464925"/>
                  <a:gd name="connsiteY9" fmla="*/ 759795 h 793815"/>
                  <a:gd name="connsiteX10" fmla="*/ 249472 w 464925"/>
                  <a:gd name="connsiteY10" fmla="*/ 759795 h 793815"/>
                  <a:gd name="connsiteX11" fmla="*/ 158755 w 464925"/>
                  <a:gd name="connsiteY11" fmla="*/ 510310 h 793815"/>
                  <a:gd name="connsiteX12" fmla="*/ 113396 w 464925"/>
                  <a:gd name="connsiteY12" fmla="*/ 362887 h 793815"/>
                  <a:gd name="connsiteX13" fmla="*/ 68038 w 464925"/>
                  <a:gd name="connsiteY13" fmla="*/ 226804 h 793815"/>
                  <a:gd name="connsiteX14" fmla="*/ 22679 w 464925"/>
                  <a:gd name="connsiteY14" fmla="*/ 136082 h 793815"/>
                  <a:gd name="connsiteX15" fmla="*/ 0 w 464925"/>
                  <a:gd name="connsiteY15" fmla="*/ 0 h 793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4925" h="793815">
                    <a:moveTo>
                      <a:pt x="0" y="0"/>
                    </a:moveTo>
                    <a:lnTo>
                      <a:pt x="204113" y="22680"/>
                    </a:lnTo>
                    <a:lnTo>
                      <a:pt x="204113" y="170103"/>
                    </a:lnTo>
                    <a:lnTo>
                      <a:pt x="294830" y="328866"/>
                    </a:lnTo>
                    <a:lnTo>
                      <a:pt x="340189" y="453609"/>
                    </a:lnTo>
                    <a:lnTo>
                      <a:pt x="464925" y="669073"/>
                    </a:lnTo>
                    <a:lnTo>
                      <a:pt x="464925" y="669073"/>
                    </a:lnTo>
                    <a:lnTo>
                      <a:pt x="408227" y="793815"/>
                    </a:lnTo>
                    <a:lnTo>
                      <a:pt x="408227" y="793815"/>
                    </a:lnTo>
                    <a:lnTo>
                      <a:pt x="249472" y="759795"/>
                    </a:lnTo>
                    <a:lnTo>
                      <a:pt x="249472" y="759795"/>
                    </a:lnTo>
                    <a:lnTo>
                      <a:pt x="158755" y="510310"/>
                    </a:lnTo>
                    <a:lnTo>
                      <a:pt x="113396" y="362887"/>
                    </a:lnTo>
                    <a:lnTo>
                      <a:pt x="68038" y="226804"/>
                    </a:lnTo>
                    <a:lnTo>
                      <a:pt x="22679" y="1360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8000"/>
              </a:solidFill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0" name="Freeform 59"/>
              <p:cNvSpPr/>
              <p:nvPr/>
            </p:nvSpPr>
            <p:spPr>
              <a:xfrm>
                <a:off x="6395553" y="3651552"/>
                <a:ext cx="991748" cy="173608"/>
              </a:xfrm>
              <a:custGeom>
                <a:avLst/>
                <a:gdLst>
                  <a:gd name="connsiteX0" fmla="*/ 0 w 2029795"/>
                  <a:gd name="connsiteY0" fmla="*/ 204124 h 238145"/>
                  <a:gd name="connsiteX1" fmla="*/ 0 w 2029795"/>
                  <a:gd name="connsiteY1" fmla="*/ 204124 h 238145"/>
                  <a:gd name="connsiteX2" fmla="*/ 22679 w 2029795"/>
                  <a:gd name="connsiteY2" fmla="*/ 102062 h 238145"/>
                  <a:gd name="connsiteX3" fmla="*/ 90717 w 2029795"/>
                  <a:gd name="connsiteY3" fmla="*/ 56702 h 238145"/>
                  <a:gd name="connsiteX4" fmla="*/ 90717 w 2029795"/>
                  <a:gd name="connsiteY4" fmla="*/ 113403 h 238145"/>
                  <a:gd name="connsiteX5" fmla="*/ 102057 w 2029795"/>
                  <a:gd name="connsiteY5" fmla="*/ 147423 h 238145"/>
                  <a:gd name="connsiteX6" fmla="*/ 136076 w 2029795"/>
                  <a:gd name="connsiteY6" fmla="*/ 124743 h 238145"/>
                  <a:gd name="connsiteX7" fmla="*/ 170094 w 2029795"/>
                  <a:gd name="connsiteY7" fmla="*/ 102062 h 238145"/>
                  <a:gd name="connsiteX8" fmla="*/ 170094 w 2029795"/>
                  <a:gd name="connsiteY8" fmla="*/ 102062 h 238145"/>
                  <a:gd name="connsiteX9" fmla="*/ 170094 w 2029795"/>
                  <a:gd name="connsiteY9" fmla="*/ 102062 h 238145"/>
                  <a:gd name="connsiteX10" fmla="*/ 215453 w 2029795"/>
                  <a:gd name="connsiteY10" fmla="*/ 90722 h 238145"/>
                  <a:gd name="connsiteX11" fmla="*/ 340189 w 2029795"/>
                  <a:gd name="connsiteY11" fmla="*/ 215465 h 238145"/>
                  <a:gd name="connsiteX12" fmla="*/ 351529 w 2029795"/>
                  <a:gd name="connsiteY12" fmla="*/ 45361 h 238145"/>
                  <a:gd name="connsiteX13" fmla="*/ 136076 w 2029795"/>
                  <a:gd name="connsiteY13" fmla="*/ 147423 h 238145"/>
                  <a:gd name="connsiteX14" fmla="*/ 306170 w 2029795"/>
                  <a:gd name="connsiteY14" fmla="*/ 147423 h 238145"/>
                  <a:gd name="connsiteX15" fmla="*/ 635020 w 2029795"/>
                  <a:gd name="connsiteY15" fmla="*/ 113403 h 238145"/>
                  <a:gd name="connsiteX16" fmla="*/ 170094 w 2029795"/>
                  <a:gd name="connsiteY16" fmla="*/ 113403 h 238145"/>
                  <a:gd name="connsiteX17" fmla="*/ 827793 w 2029795"/>
                  <a:gd name="connsiteY17" fmla="*/ 113403 h 238145"/>
                  <a:gd name="connsiteX18" fmla="*/ 362868 w 2029795"/>
                  <a:gd name="connsiteY18" fmla="*/ 226805 h 238145"/>
                  <a:gd name="connsiteX19" fmla="*/ 805114 w 2029795"/>
                  <a:gd name="connsiteY19" fmla="*/ 68042 h 238145"/>
                  <a:gd name="connsiteX20" fmla="*/ 124736 w 2029795"/>
                  <a:gd name="connsiteY20" fmla="*/ 90722 h 238145"/>
                  <a:gd name="connsiteX21" fmla="*/ 1145303 w 2029795"/>
                  <a:gd name="connsiteY21" fmla="*/ 124743 h 238145"/>
                  <a:gd name="connsiteX22" fmla="*/ 1031907 w 2029795"/>
                  <a:gd name="connsiteY22" fmla="*/ 136083 h 238145"/>
                  <a:gd name="connsiteX23" fmla="*/ 1417455 w 2029795"/>
                  <a:gd name="connsiteY23" fmla="*/ 124743 h 238145"/>
                  <a:gd name="connsiteX24" fmla="*/ 839133 w 2029795"/>
                  <a:gd name="connsiteY24" fmla="*/ 158764 h 238145"/>
                  <a:gd name="connsiteX25" fmla="*/ 1417455 w 2029795"/>
                  <a:gd name="connsiteY25" fmla="*/ 181444 h 238145"/>
                  <a:gd name="connsiteX26" fmla="*/ 1065926 w 2029795"/>
                  <a:gd name="connsiteY26" fmla="*/ 102062 h 238145"/>
                  <a:gd name="connsiteX27" fmla="*/ 1542191 w 2029795"/>
                  <a:gd name="connsiteY27" fmla="*/ 45361 h 238145"/>
                  <a:gd name="connsiteX28" fmla="*/ 997888 w 2029795"/>
                  <a:gd name="connsiteY28" fmla="*/ 45361 h 238145"/>
                  <a:gd name="connsiteX29" fmla="*/ 1632908 w 2029795"/>
                  <a:gd name="connsiteY29" fmla="*/ 124743 h 238145"/>
                  <a:gd name="connsiteX30" fmla="*/ 1315398 w 2029795"/>
                  <a:gd name="connsiteY30" fmla="*/ 0 h 238145"/>
                  <a:gd name="connsiteX31" fmla="*/ 1803002 w 2029795"/>
                  <a:gd name="connsiteY31" fmla="*/ 45361 h 238145"/>
                  <a:gd name="connsiteX32" fmla="*/ 1462813 w 2029795"/>
                  <a:gd name="connsiteY32" fmla="*/ 45361 h 238145"/>
                  <a:gd name="connsiteX33" fmla="*/ 1961757 w 2029795"/>
                  <a:gd name="connsiteY33" fmla="*/ 147423 h 238145"/>
                  <a:gd name="connsiteX34" fmla="*/ 1394775 w 2029795"/>
                  <a:gd name="connsiteY34" fmla="*/ 158764 h 238145"/>
                  <a:gd name="connsiteX35" fmla="*/ 1871040 w 2029795"/>
                  <a:gd name="connsiteY35" fmla="*/ 136083 h 238145"/>
                  <a:gd name="connsiteX36" fmla="*/ 1247360 w 2029795"/>
                  <a:gd name="connsiteY36" fmla="*/ 56702 h 238145"/>
                  <a:gd name="connsiteX37" fmla="*/ 2029795 w 2029795"/>
                  <a:gd name="connsiteY37" fmla="*/ 56702 h 238145"/>
                  <a:gd name="connsiteX38" fmla="*/ 771095 w 2029795"/>
                  <a:gd name="connsiteY38" fmla="*/ 170104 h 238145"/>
                  <a:gd name="connsiteX39" fmla="*/ 1065926 w 2029795"/>
                  <a:gd name="connsiteY39" fmla="*/ 181444 h 238145"/>
                  <a:gd name="connsiteX40" fmla="*/ 895831 w 2029795"/>
                  <a:gd name="connsiteY40" fmla="*/ 238145 h 238145"/>
                  <a:gd name="connsiteX41" fmla="*/ 589661 w 2029795"/>
                  <a:gd name="connsiteY41" fmla="*/ 113403 h 238145"/>
                  <a:gd name="connsiteX42" fmla="*/ 11340 w 2029795"/>
                  <a:gd name="connsiteY42" fmla="*/ 113403 h 238145"/>
                  <a:gd name="connsiteX43" fmla="*/ 283491 w 2029795"/>
                  <a:gd name="connsiteY43" fmla="*/ 147423 h 238145"/>
                  <a:gd name="connsiteX44" fmla="*/ 0 w 2029795"/>
                  <a:gd name="connsiteY44" fmla="*/ 204124 h 238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029795" h="238145">
                    <a:moveTo>
                      <a:pt x="0" y="204124"/>
                    </a:moveTo>
                    <a:lnTo>
                      <a:pt x="0" y="204124"/>
                    </a:lnTo>
                    <a:cubicBezTo>
                      <a:pt x="7560" y="170103"/>
                      <a:pt x="4415" y="131743"/>
                      <a:pt x="22679" y="102062"/>
                    </a:cubicBezTo>
                    <a:cubicBezTo>
                      <a:pt x="36964" y="78848"/>
                      <a:pt x="90717" y="56702"/>
                      <a:pt x="90717" y="56702"/>
                    </a:cubicBezTo>
                    <a:cubicBezTo>
                      <a:pt x="144677" y="137645"/>
                      <a:pt x="103146" y="51253"/>
                      <a:pt x="90717" y="113403"/>
                    </a:cubicBezTo>
                    <a:cubicBezTo>
                      <a:pt x="88373" y="125124"/>
                      <a:pt x="98277" y="136083"/>
                      <a:pt x="102057" y="147423"/>
                    </a:cubicBezTo>
                    <a:cubicBezTo>
                      <a:pt x="113397" y="139863"/>
                      <a:pt x="125434" y="133257"/>
                      <a:pt x="136076" y="124743"/>
                    </a:cubicBezTo>
                    <a:cubicBezTo>
                      <a:pt x="167766" y="99389"/>
                      <a:pt x="145823" y="102062"/>
                      <a:pt x="170094" y="102062"/>
                    </a:cubicBezTo>
                    <a:lnTo>
                      <a:pt x="170094" y="102062"/>
                    </a:lnTo>
                    <a:lnTo>
                      <a:pt x="170094" y="102062"/>
                    </a:lnTo>
                    <a:lnTo>
                      <a:pt x="215453" y="90722"/>
                    </a:lnTo>
                    <a:lnTo>
                      <a:pt x="340189" y="215465"/>
                    </a:lnTo>
                    <a:lnTo>
                      <a:pt x="351529" y="45361"/>
                    </a:lnTo>
                    <a:lnTo>
                      <a:pt x="136076" y="147423"/>
                    </a:lnTo>
                    <a:lnTo>
                      <a:pt x="306170" y="147423"/>
                    </a:lnTo>
                    <a:lnTo>
                      <a:pt x="635020" y="113403"/>
                    </a:lnTo>
                    <a:lnTo>
                      <a:pt x="170094" y="113403"/>
                    </a:lnTo>
                    <a:lnTo>
                      <a:pt x="827793" y="113403"/>
                    </a:lnTo>
                    <a:lnTo>
                      <a:pt x="362868" y="226805"/>
                    </a:lnTo>
                    <a:lnTo>
                      <a:pt x="805114" y="68042"/>
                    </a:lnTo>
                    <a:lnTo>
                      <a:pt x="124736" y="90722"/>
                    </a:lnTo>
                    <a:lnTo>
                      <a:pt x="1145303" y="124743"/>
                    </a:lnTo>
                    <a:lnTo>
                      <a:pt x="1031907" y="136083"/>
                    </a:lnTo>
                    <a:lnTo>
                      <a:pt x="1417455" y="124743"/>
                    </a:lnTo>
                    <a:lnTo>
                      <a:pt x="839133" y="158764"/>
                    </a:lnTo>
                    <a:lnTo>
                      <a:pt x="1417455" y="181444"/>
                    </a:lnTo>
                    <a:lnTo>
                      <a:pt x="1065926" y="102062"/>
                    </a:lnTo>
                    <a:lnTo>
                      <a:pt x="1542191" y="45361"/>
                    </a:lnTo>
                    <a:lnTo>
                      <a:pt x="997888" y="45361"/>
                    </a:lnTo>
                    <a:lnTo>
                      <a:pt x="1632908" y="124743"/>
                    </a:lnTo>
                    <a:lnTo>
                      <a:pt x="1315398" y="0"/>
                    </a:lnTo>
                    <a:lnTo>
                      <a:pt x="1803002" y="45361"/>
                    </a:lnTo>
                    <a:lnTo>
                      <a:pt x="1462813" y="45361"/>
                    </a:lnTo>
                    <a:lnTo>
                      <a:pt x="1961757" y="147423"/>
                    </a:lnTo>
                    <a:lnTo>
                      <a:pt x="1394775" y="158764"/>
                    </a:lnTo>
                    <a:lnTo>
                      <a:pt x="1871040" y="136083"/>
                    </a:lnTo>
                    <a:lnTo>
                      <a:pt x="1247360" y="56702"/>
                    </a:lnTo>
                    <a:lnTo>
                      <a:pt x="2029795" y="56702"/>
                    </a:lnTo>
                    <a:lnTo>
                      <a:pt x="771095" y="170104"/>
                    </a:lnTo>
                    <a:lnTo>
                      <a:pt x="1065926" y="181444"/>
                    </a:lnTo>
                    <a:lnTo>
                      <a:pt x="895831" y="238145"/>
                    </a:lnTo>
                    <a:lnTo>
                      <a:pt x="589661" y="113403"/>
                    </a:lnTo>
                    <a:lnTo>
                      <a:pt x="11340" y="113403"/>
                    </a:lnTo>
                    <a:lnTo>
                      <a:pt x="283491" y="147423"/>
                    </a:lnTo>
                    <a:lnTo>
                      <a:pt x="0" y="204124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sp>
            <p:nvSpPr>
              <p:cNvPr id="62" name="Trapezoid 61"/>
              <p:cNvSpPr/>
              <p:nvPr/>
            </p:nvSpPr>
            <p:spPr>
              <a:xfrm flipV="1">
                <a:off x="6199439" y="3133407"/>
                <a:ext cx="1345127" cy="831342"/>
              </a:xfrm>
              <a:prstGeom prst="trapezoid">
                <a:avLst/>
              </a:prstGeom>
              <a:solidFill>
                <a:srgbClr val="FFFFFF">
                  <a:alpha val="52000"/>
                </a:srgb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6349087" y="3935059"/>
                <a:ext cx="1531961" cy="11339"/>
              </a:xfrm>
              <a:prstGeom prst="line">
                <a:avLst/>
              </a:prstGeom>
              <a:ln w="3175" cmpd="sng">
                <a:solidFill>
                  <a:srgbClr val="000000"/>
                </a:solidFill>
                <a:prstDash val="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6365407" y="3872135"/>
                <a:ext cx="1531961" cy="11339"/>
              </a:xfrm>
              <a:prstGeom prst="line">
                <a:avLst/>
              </a:prstGeom>
              <a:ln w="3175" cmpd="sng">
                <a:solidFill>
                  <a:srgbClr val="000000"/>
                </a:solidFill>
                <a:prstDash val="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6384213" y="3823915"/>
                <a:ext cx="1531961" cy="11339"/>
              </a:xfrm>
              <a:prstGeom prst="line">
                <a:avLst/>
              </a:prstGeom>
              <a:ln w="3175" cmpd="sng">
                <a:solidFill>
                  <a:srgbClr val="000000"/>
                </a:solidFill>
                <a:prstDash val="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6366513" y="3760855"/>
                <a:ext cx="1531961" cy="11339"/>
              </a:xfrm>
              <a:prstGeom prst="line">
                <a:avLst/>
              </a:prstGeom>
              <a:ln w="3175" cmpd="sng">
                <a:solidFill>
                  <a:srgbClr val="000000"/>
                </a:solidFill>
                <a:prstDash val="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6394173" y="3709135"/>
                <a:ext cx="1531961" cy="11339"/>
              </a:xfrm>
              <a:prstGeom prst="line">
                <a:avLst/>
              </a:prstGeom>
              <a:ln w="3175" cmpd="sng">
                <a:solidFill>
                  <a:srgbClr val="000000"/>
                </a:solidFill>
                <a:prstDash val="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6376473" y="3532675"/>
                <a:ext cx="1531961" cy="11339"/>
              </a:xfrm>
              <a:prstGeom prst="line">
                <a:avLst/>
              </a:prstGeom>
              <a:ln w="3175" cmpd="sng">
                <a:solidFill>
                  <a:srgbClr val="000000"/>
                </a:solidFill>
                <a:prstDash val="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3" name="Rectangle 82"/>
            <p:cNvSpPr/>
            <p:nvPr/>
          </p:nvSpPr>
          <p:spPr>
            <a:xfrm>
              <a:off x="7061986" y="1753279"/>
              <a:ext cx="327508" cy="31443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rgbClr val="17375E"/>
                  </a:solidFill>
                  <a:latin typeface="Arial"/>
                  <a:cs typeface="Arial"/>
                </a:rPr>
                <a:t>#1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051258" y="1631904"/>
              <a:ext cx="444758" cy="31443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rgbClr val="17375E"/>
                  </a:solidFill>
                  <a:latin typeface="Arial"/>
                  <a:cs typeface="Arial"/>
                </a:rPr>
                <a:t>#100</a:t>
              </a: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7052644" y="1520613"/>
              <a:ext cx="443371" cy="31443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rgbClr val="17375E"/>
                  </a:solidFill>
                  <a:latin typeface="Arial"/>
                  <a:cs typeface="Arial"/>
                </a:rPr>
                <a:t>#200</a:t>
              </a: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7032856" y="1345569"/>
              <a:ext cx="443371" cy="31443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solidFill>
                    <a:srgbClr val="17375E"/>
                  </a:solidFill>
                  <a:latin typeface="Arial"/>
                  <a:cs typeface="Arial"/>
                </a:rPr>
                <a:t>#300</a:t>
              </a:r>
            </a:p>
          </p:txBody>
        </p:sp>
        <p:cxnSp>
          <p:nvCxnSpPr>
            <p:cNvPr id="87" name="Straight Arrow Connector 86"/>
            <p:cNvCxnSpPr/>
            <p:nvPr/>
          </p:nvCxnSpPr>
          <p:spPr>
            <a:xfrm>
              <a:off x="7238582" y="1376076"/>
              <a:ext cx="65772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9" name="Rectangle 88"/>
          <p:cNvSpPr/>
          <p:nvPr/>
        </p:nvSpPr>
        <p:spPr>
          <a:xfrm>
            <a:off x="1926797" y="732522"/>
            <a:ext cx="1106254" cy="46465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7375E"/>
                </a:solidFill>
                <a:latin typeface="Arial"/>
                <a:cs typeface="Arial"/>
              </a:rPr>
              <a:t>Grossing</a:t>
            </a:r>
          </a:p>
        </p:txBody>
      </p:sp>
      <p:sp>
        <p:nvSpPr>
          <p:cNvPr id="90" name="Rectangle 89"/>
          <p:cNvSpPr/>
          <p:nvPr/>
        </p:nvSpPr>
        <p:spPr>
          <a:xfrm>
            <a:off x="2882478" y="333174"/>
            <a:ext cx="1106254" cy="46465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7375E"/>
                </a:solidFill>
                <a:latin typeface="Arial"/>
                <a:cs typeface="Arial"/>
              </a:rPr>
              <a:t>Tissue dyes</a:t>
            </a:r>
          </a:p>
        </p:txBody>
      </p:sp>
      <p:sp>
        <p:nvSpPr>
          <p:cNvPr id="91" name="Rectangle 90"/>
          <p:cNvSpPr/>
          <p:nvPr/>
        </p:nvSpPr>
        <p:spPr>
          <a:xfrm>
            <a:off x="4508832" y="778953"/>
            <a:ext cx="1106254" cy="46465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7375E"/>
                </a:solidFill>
                <a:latin typeface="Arial"/>
                <a:cs typeface="Arial"/>
              </a:rPr>
              <a:t>Embedding</a:t>
            </a:r>
          </a:p>
        </p:txBody>
      </p:sp>
      <p:sp>
        <p:nvSpPr>
          <p:cNvPr id="93" name="Rectangle 92"/>
          <p:cNvSpPr/>
          <p:nvPr/>
        </p:nvSpPr>
        <p:spPr>
          <a:xfrm>
            <a:off x="5741087" y="549137"/>
            <a:ext cx="11853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Serial sections </a:t>
            </a:r>
          </a:p>
        </p:txBody>
      </p:sp>
      <p:sp>
        <p:nvSpPr>
          <p:cNvPr id="94" name="Rectangle 93"/>
          <p:cNvSpPr/>
          <p:nvPr/>
        </p:nvSpPr>
        <p:spPr>
          <a:xfrm>
            <a:off x="7975658" y="943021"/>
            <a:ext cx="1241539" cy="46465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7375E"/>
                </a:solidFill>
                <a:latin typeface="Arial"/>
                <a:cs typeface="Arial"/>
              </a:rPr>
              <a:t>Histology staining and scanning</a:t>
            </a:r>
          </a:p>
        </p:txBody>
      </p:sp>
      <p:sp>
        <p:nvSpPr>
          <p:cNvPr id="95" name="Rectangle 94"/>
          <p:cNvSpPr/>
          <p:nvPr/>
        </p:nvSpPr>
        <p:spPr>
          <a:xfrm>
            <a:off x="-5882" y="364625"/>
            <a:ext cx="452224" cy="4000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96" name="Rectangle 95"/>
          <p:cNvSpPr/>
          <p:nvPr/>
        </p:nvSpPr>
        <p:spPr>
          <a:xfrm>
            <a:off x="13928" y="1539007"/>
            <a:ext cx="452224" cy="4000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2" name="Rectangle 1"/>
          <p:cNvSpPr/>
          <p:nvPr/>
        </p:nvSpPr>
        <p:spPr>
          <a:xfrm rot="16200000">
            <a:off x="498877" y="880926"/>
            <a:ext cx="998444" cy="3963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7F7F7F"/>
                </a:solidFill>
                <a:latin typeface="Arial"/>
                <a:cs typeface="Arial"/>
              </a:rPr>
              <a:t>Duodenum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239997" y="1109841"/>
            <a:ext cx="896125" cy="3963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Pancreas</a:t>
            </a:r>
          </a:p>
        </p:txBody>
      </p:sp>
      <p:sp>
        <p:nvSpPr>
          <p:cNvPr id="92" name="Rectangle 91"/>
          <p:cNvSpPr/>
          <p:nvPr/>
        </p:nvSpPr>
        <p:spPr>
          <a:xfrm>
            <a:off x="1225156" y="359829"/>
            <a:ext cx="887219" cy="3963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7F7F7F"/>
                </a:solidFill>
                <a:latin typeface="Arial"/>
                <a:cs typeface="Arial"/>
              </a:rPr>
              <a:t>Bile duct</a:t>
            </a:r>
          </a:p>
        </p:txBody>
      </p:sp>
      <p:sp>
        <p:nvSpPr>
          <p:cNvPr id="97" name="Rectangle 96"/>
          <p:cNvSpPr/>
          <p:nvPr/>
        </p:nvSpPr>
        <p:spPr>
          <a:xfrm>
            <a:off x="5622048" y="819909"/>
            <a:ext cx="69517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paraffin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1439179" y="617426"/>
            <a:ext cx="215115" cy="387030"/>
          </a:xfrm>
          <a:prstGeom prst="line">
            <a:avLst/>
          </a:prstGeom>
          <a:ln w="3175" cmpd="sng">
            <a:solidFill>
              <a:srgbClr val="000000"/>
            </a:solidFill>
            <a:round/>
            <a:headEnd type="none"/>
            <a:tailEnd type="arrow" w="sm" len="sm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8" name="Down Arrow 97"/>
          <p:cNvSpPr/>
          <p:nvPr/>
        </p:nvSpPr>
        <p:spPr>
          <a:xfrm>
            <a:off x="3134280" y="744856"/>
            <a:ext cx="58370" cy="294329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9" name="Down Arrow 98"/>
          <p:cNvSpPr/>
          <p:nvPr/>
        </p:nvSpPr>
        <p:spPr>
          <a:xfrm>
            <a:off x="3260707" y="727969"/>
            <a:ext cx="58370" cy="294329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00" name="Down Arrow 99"/>
          <p:cNvSpPr/>
          <p:nvPr/>
        </p:nvSpPr>
        <p:spPr>
          <a:xfrm>
            <a:off x="3425188" y="732522"/>
            <a:ext cx="58370" cy="294329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01" name="Down Arrow 100"/>
          <p:cNvSpPr/>
          <p:nvPr/>
        </p:nvSpPr>
        <p:spPr>
          <a:xfrm>
            <a:off x="3585131" y="798201"/>
            <a:ext cx="58370" cy="294329"/>
          </a:xfrm>
          <a:prstGeom prst="downArrow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933316" y="1054832"/>
            <a:ext cx="896125" cy="3963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rgbClr val="FFFFFF"/>
                </a:solidFill>
                <a:latin typeface="Arial"/>
                <a:cs typeface="Arial"/>
              </a:rPr>
              <a:t>Pancreas</a:t>
            </a:r>
          </a:p>
        </p:txBody>
      </p:sp>
      <p:sp>
        <p:nvSpPr>
          <p:cNvPr id="103" name="Rectangle 102"/>
          <p:cNvSpPr/>
          <p:nvPr/>
        </p:nvSpPr>
        <p:spPr>
          <a:xfrm rot="4121696">
            <a:off x="3550783" y="1015215"/>
            <a:ext cx="887219" cy="3963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Bile duct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3132397" y="1320317"/>
            <a:ext cx="896125" cy="39634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Duodenum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C3E3ACB-04CC-4070-AD98-13C32413A979}"/>
              </a:ext>
            </a:extLst>
          </p:cNvPr>
          <p:cNvSpPr/>
          <p:nvPr/>
        </p:nvSpPr>
        <p:spPr>
          <a:xfrm>
            <a:off x="0" y="83991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D19FB528-DE18-4A9A-B084-C2A6E65B4A59}"/>
              </a:ext>
            </a:extLst>
          </p:cNvPr>
          <p:cNvSpPr/>
          <p:nvPr/>
        </p:nvSpPr>
        <p:spPr>
          <a:xfrm>
            <a:off x="68007" y="-3947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Fig</a:t>
            </a:r>
            <a:r>
              <a:rPr lang="zh-CN" altLang="en-US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</a:t>
            </a:r>
            <a:r>
              <a:rPr lang="en-US" altLang="zh-CN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538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r="3129"/>
          <a:stretch/>
        </p:blipFill>
        <p:spPr>
          <a:xfrm>
            <a:off x="85851" y="778127"/>
            <a:ext cx="3260981" cy="34950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29140"/>
          <a:stretch/>
        </p:blipFill>
        <p:spPr>
          <a:xfrm>
            <a:off x="3391655" y="768373"/>
            <a:ext cx="2838431" cy="25937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29141"/>
          <a:stretch/>
        </p:blipFill>
        <p:spPr>
          <a:xfrm>
            <a:off x="6260865" y="4189958"/>
            <a:ext cx="2838432" cy="2593713"/>
          </a:xfrm>
          <a:prstGeom prst="rect">
            <a:avLst/>
          </a:prstGeom>
        </p:spPr>
      </p:pic>
      <p:sp>
        <p:nvSpPr>
          <p:cNvPr id="9" name="矩形 30"/>
          <p:cNvSpPr/>
          <p:nvPr/>
        </p:nvSpPr>
        <p:spPr>
          <a:xfrm>
            <a:off x="5019125" y="811771"/>
            <a:ext cx="1161830" cy="368322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/>
                <a:cs typeface="Arial"/>
              </a:rPr>
              <a:t>Gallbladder</a:t>
            </a:r>
            <a:endParaRPr kumimoji="1" lang="zh-CN" altLang="en-US" sz="12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矩形 30"/>
          <p:cNvSpPr/>
          <p:nvPr/>
        </p:nvSpPr>
        <p:spPr>
          <a:xfrm>
            <a:off x="6955951" y="4296998"/>
            <a:ext cx="2094214" cy="368322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/>
                <a:cs typeface="Arial"/>
              </a:rPr>
              <a:t>common bile duct</a:t>
            </a:r>
            <a:endParaRPr kumimoji="1" lang="zh-CN" altLang="en-US" sz="12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07082" y="1208023"/>
            <a:ext cx="221734" cy="18140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34796" y="3138615"/>
            <a:ext cx="221734" cy="18140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66360" y="833186"/>
            <a:ext cx="451691" cy="287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6585" y="4251616"/>
            <a:ext cx="343917" cy="2507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83911" y="1102787"/>
            <a:ext cx="451691" cy="2878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588243" y="3049761"/>
            <a:ext cx="451691" cy="2878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b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7"/>
          <a:srcRect l="545" r="34177"/>
          <a:stretch/>
        </p:blipFill>
        <p:spPr>
          <a:xfrm>
            <a:off x="3386529" y="4522418"/>
            <a:ext cx="2813675" cy="226125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8"/>
          <a:srcRect l="6054" r="18558"/>
          <a:stretch/>
        </p:blipFill>
        <p:spPr>
          <a:xfrm>
            <a:off x="97413" y="4522418"/>
            <a:ext cx="3249419" cy="2261253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1588243" y="4564597"/>
            <a:ext cx="1718277" cy="246322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/>
                <a:cs typeface="Arial"/>
              </a:rPr>
              <a:t>Intra-hepatic duct</a:t>
            </a:r>
            <a:endParaRPr kumimoji="1" lang="zh-CN" altLang="en-US" sz="12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2" name="矩形 30"/>
          <p:cNvSpPr/>
          <p:nvPr/>
        </p:nvSpPr>
        <p:spPr>
          <a:xfrm>
            <a:off x="4442784" y="4593836"/>
            <a:ext cx="1718277" cy="246322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/>
                <a:cs typeface="Arial"/>
              </a:rPr>
              <a:t>Extra-hepatic duct</a:t>
            </a:r>
            <a:endParaRPr kumimoji="1" lang="zh-CN" altLang="en-US" sz="12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68044" y="4593836"/>
            <a:ext cx="451691" cy="287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446293" y="4552955"/>
            <a:ext cx="451691" cy="3137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42911"/>
          <a:stretch/>
        </p:blipFill>
        <p:spPr>
          <a:xfrm>
            <a:off x="6255275" y="754065"/>
            <a:ext cx="2820079" cy="2607057"/>
          </a:xfrm>
          <a:prstGeom prst="rect">
            <a:avLst/>
          </a:prstGeom>
        </p:spPr>
      </p:pic>
      <p:sp>
        <p:nvSpPr>
          <p:cNvPr id="36" name="矩形 30"/>
          <p:cNvSpPr/>
          <p:nvPr/>
        </p:nvSpPr>
        <p:spPr>
          <a:xfrm>
            <a:off x="7336076" y="774984"/>
            <a:ext cx="1718277" cy="246322"/>
          </a:xfrm>
          <a:prstGeom prst="rect">
            <a:avLst/>
          </a:prstGeom>
          <a:solidFill>
            <a:schemeClr val="bg1">
              <a:lumMod val="95000"/>
              <a:alpha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/>
                <a:cs typeface="Arial"/>
              </a:rPr>
              <a:t>Pancreatic duct</a:t>
            </a:r>
            <a:endParaRPr kumimoji="1" lang="zh-CN" altLang="en-US" sz="12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319732" y="803691"/>
            <a:ext cx="451691" cy="3137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485814" y="3515753"/>
            <a:ext cx="907949" cy="0"/>
          </a:xfrm>
          <a:prstGeom prst="line">
            <a:avLst/>
          </a:prstGeom>
          <a:ln w="3175" cmpd="sng">
            <a:solidFill>
              <a:srgbClr val="008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Elbow Connector 42"/>
          <p:cNvCxnSpPr/>
          <p:nvPr/>
        </p:nvCxnSpPr>
        <p:spPr>
          <a:xfrm flipV="1">
            <a:off x="719735" y="3958292"/>
            <a:ext cx="7976030" cy="463332"/>
          </a:xfrm>
          <a:prstGeom prst="bentConnector3">
            <a:avLst>
              <a:gd name="adj1" fmla="val 66672"/>
            </a:avLst>
          </a:prstGeom>
          <a:ln w="3175" cmpd="sng">
            <a:solidFill>
              <a:srgbClr val="0000FF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393763" y="3515753"/>
            <a:ext cx="0" cy="442539"/>
          </a:xfrm>
          <a:prstGeom prst="line">
            <a:avLst/>
          </a:prstGeom>
          <a:ln w="3175" cmpd="sng">
            <a:solidFill>
              <a:srgbClr val="008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5393763" y="3958292"/>
            <a:ext cx="3238206" cy="0"/>
          </a:xfrm>
          <a:prstGeom prst="line">
            <a:avLst/>
          </a:prstGeom>
          <a:ln w="3175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/>
          <p:nvPr/>
        </p:nvCxnSpPr>
        <p:spPr>
          <a:xfrm>
            <a:off x="6319732" y="3515753"/>
            <a:ext cx="2376033" cy="174718"/>
          </a:xfrm>
          <a:prstGeom prst="bentConnector3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矩形 30"/>
          <p:cNvSpPr/>
          <p:nvPr/>
        </p:nvSpPr>
        <p:spPr>
          <a:xfrm>
            <a:off x="3174121" y="3244862"/>
            <a:ext cx="695648" cy="47437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endParaRPr kumimoji="1" lang="zh-CN" altLang="en-US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758691" y="2663486"/>
            <a:ext cx="221734" cy="18140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417867" y="2352709"/>
            <a:ext cx="221734" cy="18140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690227" y="3129131"/>
            <a:ext cx="221734" cy="181402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311076" y="2289292"/>
            <a:ext cx="451691" cy="2878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658180" y="2560054"/>
            <a:ext cx="451691" cy="2878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65" name="Rectangle 64"/>
          <p:cNvSpPr/>
          <p:nvPr/>
        </p:nvSpPr>
        <p:spPr>
          <a:xfrm>
            <a:off x="2007271" y="3071143"/>
            <a:ext cx="451691" cy="2878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</a:p>
        </p:txBody>
      </p:sp>
      <p:cxnSp>
        <p:nvCxnSpPr>
          <p:cNvPr id="69" name="Straight Connector 68"/>
          <p:cNvCxnSpPr/>
          <p:nvPr/>
        </p:nvCxnSpPr>
        <p:spPr>
          <a:xfrm>
            <a:off x="8352118" y="3470930"/>
            <a:ext cx="14941" cy="674205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矩形 30"/>
          <p:cNvSpPr/>
          <p:nvPr/>
        </p:nvSpPr>
        <p:spPr>
          <a:xfrm rot="16200000">
            <a:off x="8359660" y="3697260"/>
            <a:ext cx="1076498" cy="16347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200" b="1" dirty="0">
                <a:solidFill>
                  <a:schemeClr val="tx1"/>
                </a:solidFill>
                <a:latin typeface="Arial"/>
                <a:cs typeface="Arial"/>
              </a:rPr>
              <a:t>Duodenum</a:t>
            </a:r>
            <a:endParaRPr kumimoji="1" lang="zh-CN" altLang="en-US" sz="12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9" name="矩形 30"/>
          <p:cNvSpPr/>
          <p:nvPr/>
        </p:nvSpPr>
        <p:spPr>
          <a:xfrm>
            <a:off x="-177067" y="374404"/>
            <a:ext cx="890221" cy="55820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endParaRPr kumimoji="1" lang="zh-CN" altLang="en-US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5C02763-71DD-4376-965E-5766AF360056}"/>
              </a:ext>
            </a:extLst>
          </p:cNvPr>
          <p:cNvSpPr/>
          <p:nvPr/>
        </p:nvSpPr>
        <p:spPr>
          <a:xfrm>
            <a:off x="707931" y="882806"/>
            <a:ext cx="1324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200" b="1" dirty="0">
                <a:latin typeface="Arial"/>
                <a:cs typeface="Arial"/>
              </a:rPr>
              <a:t>7 weeks old pig</a:t>
            </a:r>
            <a:endParaRPr lang="en-US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7CD462-36D2-4778-9369-1BCEFB21524E}"/>
              </a:ext>
            </a:extLst>
          </p:cNvPr>
          <p:cNvSpPr/>
          <p:nvPr/>
        </p:nvSpPr>
        <p:spPr>
          <a:xfrm>
            <a:off x="0" y="-8579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b="1" dirty="0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S3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91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B1615C-BEB7-C74B-9D64-904FD31E263A}"/>
              </a:ext>
            </a:extLst>
          </p:cNvPr>
          <p:cNvGrpSpPr/>
          <p:nvPr/>
        </p:nvGrpSpPr>
        <p:grpSpPr>
          <a:xfrm>
            <a:off x="268043" y="430871"/>
            <a:ext cx="5729288" cy="3063741"/>
            <a:chOff x="-172027" y="2375356"/>
            <a:chExt cx="9144000" cy="5869677"/>
          </a:xfrm>
        </p:grpSpPr>
        <p:grpSp>
          <p:nvGrpSpPr>
            <p:cNvPr id="5" name="组 17">
              <a:extLst>
                <a:ext uri="{FF2B5EF4-FFF2-40B4-BE49-F238E27FC236}">
                  <a16:creationId xmlns:a16="http://schemas.microsoft.com/office/drawing/2014/main" id="{6A628B4B-2E9F-7140-B0B6-8D4B2DA7C6A3}"/>
                </a:ext>
              </a:extLst>
            </p:cNvPr>
            <p:cNvGrpSpPr/>
            <p:nvPr/>
          </p:nvGrpSpPr>
          <p:grpSpPr>
            <a:xfrm>
              <a:off x="-172027" y="2375356"/>
              <a:ext cx="9144000" cy="5869677"/>
              <a:chOff x="167221" y="981726"/>
              <a:chExt cx="4493878" cy="2824727"/>
            </a:xfrm>
          </p:grpSpPr>
          <p:pic>
            <p:nvPicPr>
              <p:cNvPr id="11" name="图片 3" descr="whole tissue.tif">
                <a:extLst>
                  <a:ext uri="{FF2B5EF4-FFF2-40B4-BE49-F238E27FC236}">
                    <a16:creationId xmlns:a16="http://schemas.microsoft.com/office/drawing/2014/main" id="{888E6962-6903-8F4C-9036-2361927480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043" b="7895"/>
              <a:stretch/>
            </p:blipFill>
            <p:spPr>
              <a:xfrm>
                <a:off x="167221" y="981726"/>
                <a:ext cx="4493878" cy="2824727"/>
              </a:xfrm>
              <a:prstGeom prst="rect">
                <a:avLst/>
              </a:prstGeom>
            </p:spPr>
          </p:pic>
          <p:sp>
            <p:nvSpPr>
              <p:cNvPr id="12" name="矩形 1">
                <a:extLst>
                  <a:ext uri="{FF2B5EF4-FFF2-40B4-BE49-F238E27FC236}">
                    <a16:creationId xmlns:a16="http://schemas.microsoft.com/office/drawing/2014/main" id="{97282041-9251-BD4E-A197-D1CA9B5E5729}"/>
                  </a:ext>
                </a:extLst>
              </p:cNvPr>
              <p:cNvSpPr/>
              <p:nvPr/>
            </p:nvSpPr>
            <p:spPr>
              <a:xfrm>
                <a:off x="3533657" y="1398278"/>
                <a:ext cx="801872" cy="269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400" b="1" i="1" dirty="0">
                    <a:latin typeface="Times New Roman"/>
                    <a:cs typeface="Times New Roman"/>
                  </a:rPr>
                  <a:t>Duodenum</a:t>
                </a:r>
                <a:endParaRPr lang="zh-CN" altLang="en-US" sz="1400" b="1" i="1" dirty="0">
                  <a:latin typeface="Times New Roman"/>
                  <a:cs typeface="Times New Roman"/>
                </a:endParaRPr>
              </a:p>
            </p:txBody>
          </p:sp>
          <p:sp>
            <p:nvSpPr>
              <p:cNvPr id="13" name="矩形 5">
                <a:extLst>
                  <a:ext uri="{FF2B5EF4-FFF2-40B4-BE49-F238E27FC236}">
                    <a16:creationId xmlns:a16="http://schemas.microsoft.com/office/drawing/2014/main" id="{C0FC4D11-1A16-1F4D-B908-AFA3C6A4BDA3}"/>
                  </a:ext>
                </a:extLst>
              </p:cNvPr>
              <p:cNvSpPr/>
              <p:nvPr/>
            </p:nvSpPr>
            <p:spPr>
              <a:xfrm>
                <a:off x="2257585" y="2806704"/>
                <a:ext cx="127608" cy="78399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1400" i="1"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6" name="矩形 42">
              <a:extLst>
                <a:ext uri="{FF2B5EF4-FFF2-40B4-BE49-F238E27FC236}">
                  <a16:creationId xmlns:a16="http://schemas.microsoft.com/office/drawing/2014/main" id="{F731EFAD-ACE6-6747-8CBD-478E7531A391}"/>
                </a:ext>
              </a:extLst>
            </p:cNvPr>
            <p:cNvSpPr/>
            <p:nvPr/>
          </p:nvSpPr>
          <p:spPr>
            <a:xfrm>
              <a:off x="329244" y="3520705"/>
              <a:ext cx="959363" cy="559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 i="1" dirty="0">
                  <a:latin typeface="Times New Roman"/>
                  <a:cs typeface="Times New Roman"/>
                </a:rPr>
                <a:t>Liver</a:t>
              </a:r>
              <a:endParaRPr lang="zh-CN" altLang="en-US" sz="1400" b="1" i="1" dirty="0">
                <a:latin typeface="Times New Roman"/>
                <a:cs typeface="Times New Roman"/>
              </a:endParaRPr>
            </a:p>
          </p:txBody>
        </p:sp>
        <p:sp>
          <p:nvSpPr>
            <p:cNvPr id="7" name="矩形 43">
              <a:extLst>
                <a:ext uri="{FF2B5EF4-FFF2-40B4-BE49-F238E27FC236}">
                  <a16:creationId xmlns:a16="http://schemas.microsoft.com/office/drawing/2014/main" id="{20121151-CC6E-394B-A35D-66C63E01C045}"/>
                </a:ext>
              </a:extLst>
            </p:cNvPr>
            <p:cNvSpPr/>
            <p:nvPr/>
          </p:nvSpPr>
          <p:spPr>
            <a:xfrm>
              <a:off x="6360563" y="4563731"/>
              <a:ext cx="1707556" cy="559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 i="1" dirty="0">
                  <a:latin typeface="Times New Roman"/>
                  <a:cs typeface="Times New Roman"/>
                </a:rPr>
                <a:t>Gallbladder</a:t>
              </a:r>
              <a:endParaRPr lang="zh-CN" altLang="en-US" sz="1400" b="1" i="1" dirty="0">
                <a:latin typeface="Times New Roman"/>
                <a:cs typeface="Times New Roman"/>
              </a:endParaRPr>
            </a:p>
          </p:txBody>
        </p:sp>
        <p:sp>
          <p:nvSpPr>
            <p:cNvPr id="8" name="矩形 44">
              <a:extLst>
                <a:ext uri="{FF2B5EF4-FFF2-40B4-BE49-F238E27FC236}">
                  <a16:creationId xmlns:a16="http://schemas.microsoft.com/office/drawing/2014/main" id="{BA8A3E4F-BC49-BC44-99A5-2F71A65DC5B9}"/>
                </a:ext>
              </a:extLst>
            </p:cNvPr>
            <p:cNvSpPr/>
            <p:nvPr/>
          </p:nvSpPr>
          <p:spPr>
            <a:xfrm>
              <a:off x="3372771" y="5334766"/>
              <a:ext cx="1608281" cy="559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 i="1" dirty="0">
                  <a:latin typeface="Times New Roman"/>
                  <a:cs typeface="Times New Roman"/>
                </a:rPr>
                <a:t>Cystic duct</a:t>
              </a:r>
              <a:endParaRPr lang="zh-CN" altLang="en-US" sz="1400" b="1" i="1" dirty="0">
                <a:latin typeface="Times New Roman"/>
                <a:cs typeface="Times New Roman"/>
              </a:endParaRPr>
            </a:p>
          </p:txBody>
        </p:sp>
        <p:sp>
          <p:nvSpPr>
            <p:cNvPr id="9" name="矩形 45">
              <a:extLst>
                <a:ext uri="{FF2B5EF4-FFF2-40B4-BE49-F238E27FC236}">
                  <a16:creationId xmlns:a16="http://schemas.microsoft.com/office/drawing/2014/main" id="{194A16F6-B0EE-7C4C-930C-816F1098906D}"/>
                </a:ext>
              </a:extLst>
            </p:cNvPr>
            <p:cNvSpPr/>
            <p:nvPr/>
          </p:nvSpPr>
          <p:spPr>
            <a:xfrm>
              <a:off x="1518463" y="3240935"/>
              <a:ext cx="1959772" cy="5595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 i="1" dirty="0">
                  <a:latin typeface="Times New Roman"/>
                  <a:cs typeface="Times New Roman"/>
                </a:rPr>
                <a:t>Common duct</a:t>
              </a:r>
              <a:endParaRPr lang="zh-CN" altLang="en-US" sz="1400" b="1" i="1" dirty="0">
                <a:latin typeface="Times New Roman"/>
                <a:cs typeface="Times New Roman"/>
              </a:endParaRPr>
            </a:p>
          </p:txBody>
        </p:sp>
        <p:sp>
          <p:nvSpPr>
            <p:cNvPr id="10" name="等腰三角形 47">
              <a:extLst>
                <a:ext uri="{FF2B5EF4-FFF2-40B4-BE49-F238E27FC236}">
                  <a16:creationId xmlns:a16="http://schemas.microsoft.com/office/drawing/2014/main" id="{F6C1AF6A-C65A-1143-AF15-19D2AA0F5ED1}"/>
                </a:ext>
              </a:extLst>
            </p:cNvPr>
            <p:cNvSpPr/>
            <p:nvPr/>
          </p:nvSpPr>
          <p:spPr>
            <a:xfrm rot="9819230">
              <a:off x="4134208" y="5898896"/>
              <a:ext cx="183799" cy="224393"/>
            </a:xfrm>
            <a:prstGeom prst="triangl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400" i="1">
                <a:latin typeface="Times New Roman"/>
                <a:cs typeface="Times New Roman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FB7C136-4EBB-1E4F-94FD-4A645918CBE7}"/>
              </a:ext>
            </a:extLst>
          </p:cNvPr>
          <p:cNvGrpSpPr/>
          <p:nvPr/>
        </p:nvGrpSpPr>
        <p:grpSpPr>
          <a:xfrm>
            <a:off x="268043" y="3465870"/>
            <a:ext cx="5622426" cy="3263543"/>
            <a:chOff x="52978" y="680399"/>
            <a:chExt cx="9134078" cy="6054244"/>
          </a:xfrm>
        </p:grpSpPr>
        <p:pic>
          <p:nvPicPr>
            <p:cNvPr id="15" name="图片 4" descr="whole.tif">
              <a:extLst>
                <a:ext uri="{FF2B5EF4-FFF2-40B4-BE49-F238E27FC236}">
                  <a16:creationId xmlns:a16="http://schemas.microsoft.com/office/drawing/2014/main" id="{DE8DE56E-656B-DF4F-9AA1-0FACCE6FA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78" y="680399"/>
              <a:ext cx="9134078" cy="6054244"/>
            </a:xfrm>
            <a:prstGeom prst="rect">
              <a:avLst/>
            </a:prstGeom>
          </p:spPr>
        </p:pic>
        <p:sp>
          <p:nvSpPr>
            <p:cNvPr id="16" name="矩形 9">
              <a:extLst>
                <a:ext uri="{FF2B5EF4-FFF2-40B4-BE49-F238E27FC236}">
                  <a16:creationId xmlns:a16="http://schemas.microsoft.com/office/drawing/2014/main" id="{775C9BCB-28F6-3340-AFF5-FA9FEBF10EB8}"/>
                </a:ext>
              </a:extLst>
            </p:cNvPr>
            <p:cNvSpPr/>
            <p:nvPr/>
          </p:nvSpPr>
          <p:spPr>
            <a:xfrm rot="1469344">
              <a:off x="433894" y="2796372"/>
              <a:ext cx="4350742" cy="1255059"/>
            </a:xfrm>
            <a:prstGeom prst="rect">
              <a:avLst/>
            </a:prstGeom>
            <a:noFill/>
            <a:ln w="31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7" name="矩形 13">
            <a:extLst>
              <a:ext uri="{FF2B5EF4-FFF2-40B4-BE49-F238E27FC236}">
                <a16:creationId xmlns:a16="http://schemas.microsoft.com/office/drawing/2014/main" id="{D5049F30-4E56-4D4E-B23D-78F6B8A9AFC9}"/>
              </a:ext>
            </a:extLst>
          </p:cNvPr>
          <p:cNvSpPr/>
          <p:nvPr/>
        </p:nvSpPr>
        <p:spPr>
          <a:xfrm>
            <a:off x="948216" y="3756521"/>
            <a:ext cx="1098895" cy="1946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400" i="1" dirty="0">
                <a:solidFill>
                  <a:srgbClr val="000000"/>
                </a:solidFill>
                <a:latin typeface="Times New Roman"/>
                <a:cs typeface="Times New Roman"/>
              </a:rPr>
              <a:t>Duodenum</a:t>
            </a:r>
            <a:endParaRPr kumimoji="1" lang="zh-CN" altLang="en-US" sz="1400" i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8" name="矩形 14">
            <a:extLst>
              <a:ext uri="{FF2B5EF4-FFF2-40B4-BE49-F238E27FC236}">
                <a16:creationId xmlns:a16="http://schemas.microsoft.com/office/drawing/2014/main" id="{827E751E-4AF5-594A-ACB1-B9EC75D5F483}"/>
              </a:ext>
            </a:extLst>
          </p:cNvPr>
          <p:cNvSpPr/>
          <p:nvPr/>
        </p:nvSpPr>
        <p:spPr>
          <a:xfrm>
            <a:off x="4098799" y="4468827"/>
            <a:ext cx="1067075" cy="19460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400" i="1" dirty="0">
                <a:solidFill>
                  <a:srgbClr val="000000"/>
                </a:solidFill>
                <a:latin typeface="Times New Roman"/>
                <a:cs typeface="Times New Roman"/>
              </a:rPr>
              <a:t>Pancreas</a:t>
            </a:r>
            <a:endParaRPr kumimoji="1" lang="zh-CN" altLang="en-US" sz="1400" i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0" name="矩形 30">
            <a:extLst>
              <a:ext uri="{FF2B5EF4-FFF2-40B4-BE49-F238E27FC236}">
                <a16:creationId xmlns:a16="http://schemas.microsoft.com/office/drawing/2014/main" id="{9B48FCF2-4EA0-2347-BB1D-5E81F267C218}"/>
              </a:ext>
            </a:extLst>
          </p:cNvPr>
          <p:cNvSpPr/>
          <p:nvPr/>
        </p:nvSpPr>
        <p:spPr>
          <a:xfrm>
            <a:off x="-177067" y="281341"/>
            <a:ext cx="890221" cy="55820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endParaRPr kumimoji="1" lang="zh-CN" altLang="en-US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矩形 30">
            <a:extLst>
              <a:ext uri="{FF2B5EF4-FFF2-40B4-BE49-F238E27FC236}">
                <a16:creationId xmlns:a16="http://schemas.microsoft.com/office/drawing/2014/main" id="{BC1B3BF5-C006-CF4D-BC76-EDA68D6FDA50}"/>
              </a:ext>
            </a:extLst>
          </p:cNvPr>
          <p:cNvSpPr/>
          <p:nvPr/>
        </p:nvSpPr>
        <p:spPr>
          <a:xfrm>
            <a:off x="-228661" y="3427282"/>
            <a:ext cx="890221" cy="55820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b="1" dirty="0">
                <a:solidFill>
                  <a:schemeClr val="tx1"/>
                </a:solidFill>
                <a:latin typeface="Arial"/>
                <a:cs typeface="Arial"/>
              </a:rPr>
              <a:t>B</a:t>
            </a:r>
            <a:endParaRPr kumimoji="1" lang="zh-CN" altLang="en-US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0162E7-CF5E-5C41-AB2E-4C29A82C471F}"/>
              </a:ext>
            </a:extLst>
          </p:cNvPr>
          <p:cNvSpPr/>
          <p:nvPr/>
        </p:nvSpPr>
        <p:spPr>
          <a:xfrm>
            <a:off x="0" y="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Fig</a:t>
            </a:r>
            <a:r>
              <a:rPr lang="zh-CN" altLang="en-US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1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3899C5E-CCA3-2C47-A043-EFAD0DE0DEE4}"/>
              </a:ext>
            </a:extLst>
          </p:cNvPr>
          <p:cNvGrpSpPr/>
          <p:nvPr/>
        </p:nvGrpSpPr>
        <p:grpSpPr>
          <a:xfrm>
            <a:off x="68007" y="-3947"/>
            <a:ext cx="9240310" cy="6704855"/>
            <a:chOff x="68007" y="-3947"/>
            <a:chExt cx="9240310" cy="6704855"/>
          </a:xfrm>
        </p:grpSpPr>
        <p:grpSp>
          <p:nvGrpSpPr>
            <p:cNvPr id="83" name="Group 82"/>
            <p:cNvGrpSpPr/>
            <p:nvPr/>
          </p:nvGrpSpPr>
          <p:grpSpPr>
            <a:xfrm>
              <a:off x="3783730" y="3604526"/>
              <a:ext cx="5524587" cy="3096382"/>
              <a:chOff x="3940579" y="3761618"/>
              <a:chExt cx="5385836" cy="2889355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rcRect l="63817" t="57422" r="10624" b="20804"/>
              <a:stretch/>
            </p:blipFill>
            <p:spPr>
              <a:xfrm>
                <a:off x="3940579" y="3761618"/>
                <a:ext cx="4644572" cy="2889355"/>
              </a:xfrm>
              <a:prstGeom prst="rect">
                <a:avLst/>
              </a:prstGeom>
            </p:spPr>
          </p:pic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6527965-E54F-4208-B72E-D5681F5B1B6B}"/>
                  </a:ext>
                </a:extLst>
              </p:cNvPr>
              <p:cNvSpPr/>
              <p:nvPr/>
            </p:nvSpPr>
            <p:spPr>
              <a:xfrm>
                <a:off x="5020522" y="5892861"/>
                <a:ext cx="1028733" cy="344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</a:t>
                </a:r>
                <a:endParaRPr lang="en-US" b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3940579" y="4492952"/>
                <a:ext cx="342541" cy="3446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endParaRPr lang="en-US" b="1" dirty="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4310464" y="4362674"/>
                <a:ext cx="281841" cy="344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endParaRPr lang="en-US" b="1" dirty="0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7312746" y="5711300"/>
                <a:ext cx="616729" cy="3446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endParaRPr lang="en-US" b="1" dirty="0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756397" y="4732006"/>
                <a:ext cx="330124" cy="3446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endParaRPr lang="en-US" b="1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 rot="1824199">
                <a:off x="4969727" y="5213453"/>
                <a:ext cx="480001" cy="3446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LB</a:t>
                </a:r>
                <a:endParaRPr lang="en-US" b="1" dirty="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1824199">
                <a:off x="5546901" y="4803586"/>
                <a:ext cx="505054" cy="3446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UB</a:t>
                </a:r>
                <a:endParaRPr lang="en-US" b="1" dirty="0"/>
              </a:p>
            </p:txBody>
          </p:sp>
          <p:grpSp>
            <p:nvGrpSpPr>
              <p:cNvPr id="68" name="Group 67"/>
              <p:cNvGrpSpPr/>
              <p:nvPr/>
            </p:nvGrpSpPr>
            <p:grpSpPr>
              <a:xfrm>
                <a:off x="6133564" y="3872876"/>
                <a:ext cx="3192851" cy="703973"/>
                <a:chOff x="6133564" y="3872876"/>
                <a:chExt cx="3192851" cy="703973"/>
              </a:xfrm>
            </p:grpSpPr>
            <p:sp>
              <p:nvSpPr>
                <p:cNvPr id="59" name="Rectangle 58"/>
                <p:cNvSpPr/>
                <p:nvPr/>
              </p:nvSpPr>
              <p:spPr>
                <a:xfrm>
                  <a:off x="6133564" y="3872876"/>
                  <a:ext cx="3192851" cy="25847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200" b="1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UB Represents the dorsal anlage</a:t>
                  </a: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9C60EF7D-63BD-47CC-B086-41A96D32B73C}"/>
                    </a:ext>
                  </a:extLst>
                </p:cNvPr>
                <p:cNvSpPr/>
                <p:nvPr/>
              </p:nvSpPr>
              <p:spPr>
                <a:xfrm>
                  <a:off x="6133564" y="4058001"/>
                  <a:ext cx="2135536" cy="25847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en-US" sz="1200" b="1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LB Ventral anlage</a:t>
                  </a:r>
                </a:p>
              </p:txBody>
            </p:sp>
            <p:sp>
              <p:nvSpPr>
                <p:cNvPr id="66" name="Rectangle 65"/>
                <p:cNvSpPr/>
                <p:nvPr/>
              </p:nvSpPr>
              <p:spPr>
                <a:xfrm>
                  <a:off x="7342279" y="4318370"/>
                  <a:ext cx="1155326" cy="25847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200" b="1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-</a:t>
                  </a:r>
                  <a:r>
                    <a:rPr lang="en-US" sz="1200" b="1" dirty="0" err="1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Thyng</a:t>
                  </a:r>
                  <a:r>
                    <a:rPr lang="en-US" sz="1200" b="1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(1908) </a:t>
                  </a:r>
                </a:p>
              </p:txBody>
            </p:sp>
          </p:grpSp>
        </p:grpSp>
        <p:pic>
          <p:nvPicPr>
            <p:cNvPr id="85" name="Picture 84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l="52346" t="15398" r="2633" b="19886"/>
            <a:stretch/>
          </p:blipFill>
          <p:spPr>
            <a:xfrm>
              <a:off x="481393" y="2030193"/>
              <a:ext cx="2332210" cy="2447977"/>
            </a:xfrm>
            <a:prstGeom prst="rect">
              <a:avLst/>
            </a:prstGeom>
          </p:spPr>
        </p:pic>
        <p:grpSp>
          <p:nvGrpSpPr>
            <p:cNvPr id="82" name="Group 81"/>
            <p:cNvGrpSpPr/>
            <p:nvPr/>
          </p:nvGrpSpPr>
          <p:grpSpPr>
            <a:xfrm>
              <a:off x="660491" y="396470"/>
              <a:ext cx="8093022" cy="2953256"/>
              <a:chOff x="321620" y="147683"/>
              <a:chExt cx="8448654" cy="2807694"/>
            </a:xfrm>
          </p:grpSpPr>
          <p:grpSp>
            <p:nvGrpSpPr>
              <p:cNvPr id="80" name="Group 79"/>
              <p:cNvGrpSpPr/>
              <p:nvPr/>
            </p:nvGrpSpPr>
            <p:grpSpPr>
              <a:xfrm>
                <a:off x="3824459" y="147683"/>
                <a:ext cx="4945815" cy="2807694"/>
                <a:chOff x="3824459" y="147683"/>
                <a:chExt cx="4945815" cy="2807694"/>
              </a:xfrm>
            </p:grpSpPr>
            <p:pic>
              <p:nvPicPr>
                <p:cNvPr id="44" name="Picture 43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sharpenSoften amount="25000"/>
                          </a14:imgEffect>
                          <a14:imgEffect>
                            <a14:brightnessContrast bright="20000"/>
                          </a14:imgEffect>
                        </a14:imgLayer>
                      </a14:imgProps>
                    </a:ext>
                  </a:extLst>
                </a:blip>
                <a:srcRect l="52346" t="17151" r="2633" b="47848"/>
                <a:stretch/>
              </p:blipFill>
              <p:spPr>
                <a:xfrm>
                  <a:off x="3824459" y="147683"/>
                  <a:ext cx="4945815" cy="2807694"/>
                </a:xfrm>
                <a:prstGeom prst="rect">
                  <a:avLst/>
                </a:prstGeom>
              </p:spPr>
            </p:pic>
            <p:sp>
              <p:nvSpPr>
                <p:cNvPr id="74" name="Rectangle 73"/>
                <p:cNvSpPr/>
                <p:nvPr/>
              </p:nvSpPr>
              <p:spPr>
                <a:xfrm>
                  <a:off x="5258394" y="2474058"/>
                  <a:ext cx="49236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chemeClr val="bg1"/>
                      </a:solidFill>
                      <a:latin typeface="Arial"/>
                      <a:cs typeface="Arial"/>
                    </a:rPr>
                    <a:t>CL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5" name="Rectangle 74"/>
                <p:cNvSpPr/>
                <p:nvPr/>
              </p:nvSpPr>
              <p:spPr>
                <a:xfrm>
                  <a:off x="4283564" y="2114942"/>
                  <a:ext cx="63336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FFFF"/>
                      </a:solidFill>
                      <a:latin typeface="Arial"/>
                      <a:cs typeface="Arial"/>
                    </a:rPr>
                    <a:t>RLL</a:t>
                  </a:r>
                  <a:endParaRPr lang="en-US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6" name="Rectangle 75"/>
                <p:cNvSpPr/>
                <p:nvPr/>
              </p:nvSpPr>
              <p:spPr>
                <a:xfrm>
                  <a:off x="4829945" y="546780"/>
                  <a:ext cx="68465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FFFF"/>
                      </a:solidFill>
                      <a:latin typeface="Arial"/>
                      <a:cs typeface="Arial"/>
                    </a:rPr>
                    <a:t>RML</a:t>
                  </a:r>
                  <a:endParaRPr lang="en-US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6290422" y="272428"/>
                  <a:ext cx="6589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FFFF"/>
                      </a:solidFill>
                      <a:latin typeface="Arial"/>
                      <a:cs typeface="Arial"/>
                    </a:rPr>
                    <a:t>LML</a:t>
                  </a:r>
                  <a:endParaRPr lang="en-US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8" name="Rectangle 77"/>
                <p:cNvSpPr/>
                <p:nvPr/>
              </p:nvSpPr>
              <p:spPr>
                <a:xfrm>
                  <a:off x="7859774" y="1742285"/>
                  <a:ext cx="60767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solidFill>
                        <a:srgbClr val="FFFFFF"/>
                      </a:solidFill>
                      <a:latin typeface="Arial"/>
                      <a:cs typeface="Arial"/>
                    </a:rPr>
                    <a:t>LLL</a:t>
                  </a:r>
                  <a:endParaRPr lang="en-US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5447015" y="1494849"/>
                  <a:ext cx="364215" cy="4062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latin typeface="Arial"/>
                      <a:cs typeface="Arial"/>
                    </a:rPr>
                    <a:t>G</a:t>
                  </a:r>
                  <a:endParaRPr lang="en-US" dirty="0"/>
                </a:p>
              </p:txBody>
            </p:sp>
          </p:grpSp>
          <p:sp>
            <p:nvSpPr>
              <p:cNvPr id="81" name="Rectangle 80"/>
              <p:cNvSpPr/>
              <p:nvPr/>
            </p:nvSpPr>
            <p:spPr>
              <a:xfrm>
                <a:off x="321620" y="439586"/>
                <a:ext cx="2687427" cy="1111905"/>
              </a:xfrm>
              <a:prstGeom prst="rect">
                <a:avLst/>
              </a:prstGeom>
              <a:solidFill>
                <a:schemeClr val="bg1">
                  <a:lumMod val="95000"/>
                  <a:alpha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sz="1400" b="1" dirty="0">
                    <a:latin typeface="Arial"/>
                    <a:cs typeface="Arial"/>
                  </a:rPr>
                  <a:t>CL, </a:t>
                </a:r>
                <a:r>
                  <a:rPr lang="en-US" sz="1400" dirty="0">
                    <a:latin typeface="Arial"/>
                    <a:cs typeface="Arial"/>
                  </a:rPr>
                  <a:t>caudate lobe </a:t>
                </a:r>
                <a:r>
                  <a:rPr lang="en-US" sz="1400" b="1" dirty="0">
                    <a:latin typeface="Arial"/>
                    <a:cs typeface="Arial"/>
                  </a:rPr>
                  <a:t>RLL, </a:t>
                </a:r>
                <a:r>
                  <a:rPr lang="en-US" sz="1400" dirty="0">
                    <a:latin typeface="Arial"/>
                    <a:cs typeface="Arial"/>
                  </a:rPr>
                  <a:t>right lateral lobe  </a:t>
                </a:r>
                <a:r>
                  <a:rPr lang="en-US" sz="1400" b="1" dirty="0">
                    <a:latin typeface="Arial"/>
                    <a:cs typeface="Arial"/>
                  </a:rPr>
                  <a:t>RML</a:t>
                </a:r>
                <a:r>
                  <a:rPr lang="en-US" sz="1400" dirty="0">
                    <a:latin typeface="Arial"/>
                    <a:cs typeface="Arial"/>
                  </a:rPr>
                  <a:t>, right medial lobe   </a:t>
                </a:r>
                <a:r>
                  <a:rPr lang="en-US" sz="1400" b="1" dirty="0">
                    <a:latin typeface="Arial"/>
                    <a:cs typeface="Arial"/>
                  </a:rPr>
                  <a:t>LML, </a:t>
                </a:r>
                <a:r>
                  <a:rPr lang="en-US" sz="1400" dirty="0">
                    <a:latin typeface="Arial"/>
                    <a:cs typeface="Arial"/>
                  </a:rPr>
                  <a:t>left medial lobe   </a:t>
                </a:r>
                <a:r>
                  <a:rPr lang="en-US" sz="1400" b="1" dirty="0">
                    <a:latin typeface="Arial"/>
                    <a:cs typeface="Arial"/>
                  </a:rPr>
                  <a:t>LLL</a:t>
                </a:r>
                <a:r>
                  <a:rPr lang="en-US" sz="1400" dirty="0">
                    <a:latin typeface="Arial"/>
                    <a:cs typeface="Arial"/>
                  </a:rPr>
                  <a:t>, left lateral lobe  </a:t>
                </a:r>
                <a:r>
                  <a:rPr lang="en-US" sz="1400" b="1" dirty="0">
                    <a:latin typeface="Arial"/>
                    <a:cs typeface="Arial"/>
                  </a:rPr>
                  <a:t>G, </a:t>
                </a:r>
                <a:r>
                  <a:rPr lang="en-US" sz="1400" dirty="0">
                    <a:latin typeface="Arial"/>
                    <a:cs typeface="Arial"/>
                  </a:rPr>
                  <a:t>gallbladder</a:t>
                </a:r>
              </a:p>
            </p:txBody>
          </p:sp>
        </p:grpSp>
        <p:sp>
          <p:nvSpPr>
            <p:cNvPr id="89" name="Rectangle 88"/>
            <p:cNvSpPr/>
            <p:nvPr/>
          </p:nvSpPr>
          <p:spPr>
            <a:xfrm>
              <a:off x="481392" y="5306904"/>
              <a:ext cx="311520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S, </a:t>
              </a: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stomach; </a:t>
              </a:r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D, </a:t>
              </a: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duodenum; </a:t>
              </a:r>
            </a:p>
            <a:p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H, </a:t>
              </a: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 of pancreas;</a:t>
              </a:r>
            </a:p>
            <a:p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T, </a:t>
              </a: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tail of pancreas;	</a:t>
              </a:r>
            </a:p>
            <a:p>
              <a:r>
                <a:rPr lang="en-US" sz="14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</a:t>
              </a:r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Descending process;</a:t>
              </a:r>
            </a:p>
            <a:p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UB</a:t>
              </a: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upper bridge; </a:t>
              </a:r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LB, </a:t>
              </a: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lower bridge </a:t>
              </a:r>
            </a:p>
          </p:txBody>
        </p:sp>
        <p:sp>
          <p:nvSpPr>
            <p:cNvPr id="91" name="Freeform 90"/>
            <p:cNvSpPr/>
            <p:nvPr/>
          </p:nvSpPr>
          <p:spPr>
            <a:xfrm>
              <a:off x="4269169" y="4020602"/>
              <a:ext cx="405858" cy="1218632"/>
            </a:xfrm>
            <a:custGeom>
              <a:avLst/>
              <a:gdLst>
                <a:gd name="connsiteX0" fmla="*/ 649715 w 649715"/>
                <a:gd name="connsiteY0" fmla="*/ 0 h 1299604"/>
                <a:gd name="connsiteX1" fmla="*/ 0 w 649715"/>
                <a:gd name="connsiteY1" fmla="*/ 1299604 h 12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9715" h="1299604">
                  <a:moveTo>
                    <a:pt x="649715" y="0"/>
                  </a:moveTo>
                  <a:lnTo>
                    <a:pt x="0" y="1299604"/>
                  </a:lnTo>
                </a:path>
              </a:pathLst>
            </a:cu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2" name="Freeform 91"/>
            <p:cNvSpPr/>
            <p:nvPr/>
          </p:nvSpPr>
          <p:spPr>
            <a:xfrm flipH="1" flipV="1">
              <a:off x="6194110" y="5165205"/>
              <a:ext cx="181761" cy="928654"/>
            </a:xfrm>
            <a:custGeom>
              <a:avLst/>
              <a:gdLst>
                <a:gd name="connsiteX0" fmla="*/ 649715 w 649715"/>
                <a:gd name="connsiteY0" fmla="*/ 0 h 1299604"/>
                <a:gd name="connsiteX1" fmla="*/ 0 w 649715"/>
                <a:gd name="connsiteY1" fmla="*/ 1299604 h 12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9715" h="1299604">
                  <a:moveTo>
                    <a:pt x="649715" y="0"/>
                  </a:moveTo>
                  <a:lnTo>
                    <a:pt x="0" y="1299604"/>
                  </a:lnTo>
                </a:path>
              </a:pathLst>
            </a:cu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3" name="Freeform 92"/>
            <p:cNvSpPr/>
            <p:nvPr/>
          </p:nvSpPr>
          <p:spPr>
            <a:xfrm flipV="1">
              <a:off x="4163144" y="5239234"/>
              <a:ext cx="2136995" cy="1140790"/>
            </a:xfrm>
            <a:custGeom>
              <a:avLst/>
              <a:gdLst>
                <a:gd name="connsiteX0" fmla="*/ 649715 w 649715"/>
                <a:gd name="connsiteY0" fmla="*/ 0 h 1299604"/>
                <a:gd name="connsiteX1" fmla="*/ 0 w 649715"/>
                <a:gd name="connsiteY1" fmla="*/ 1299604 h 12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9715" h="1299604">
                  <a:moveTo>
                    <a:pt x="649715" y="0"/>
                  </a:moveTo>
                  <a:lnTo>
                    <a:pt x="0" y="1299604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cxnSp>
          <p:nvCxnSpPr>
            <p:cNvPr id="94" name="Straight Connector 93"/>
            <p:cNvCxnSpPr/>
            <p:nvPr/>
          </p:nvCxnSpPr>
          <p:spPr>
            <a:xfrm>
              <a:off x="4269169" y="3604526"/>
              <a:ext cx="2030969" cy="267974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164FF34-CD07-4388-904C-40848DBA6D33}"/>
                </a:ext>
              </a:extLst>
            </p:cNvPr>
            <p:cNvSpPr/>
            <p:nvPr/>
          </p:nvSpPr>
          <p:spPr>
            <a:xfrm>
              <a:off x="68007" y="-3947"/>
              <a:ext cx="8771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Fig S</a:t>
              </a:r>
              <a:r>
                <a:rPr lang="en-US" altLang="zh-CN" b="1" dirty="0">
                  <a:latin typeface="Arial" panose="020B060402020202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1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6277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F7810C-8D53-4CB4-A1FD-F860942F901D}"/>
              </a:ext>
            </a:extLst>
          </p:cNvPr>
          <p:cNvSpPr txBox="1"/>
          <p:nvPr/>
        </p:nvSpPr>
        <p:spPr>
          <a:xfrm>
            <a:off x="185895" y="38627"/>
            <a:ext cx="87722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S5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F7AF2-E1BD-3C42-9D41-0BC784D44B55}"/>
              </a:ext>
            </a:extLst>
          </p:cNvPr>
          <p:cNvSpPr txBox="1"/>
          <p:nvPr/>
        </p:nvSpPr>
        <p:spPr>
          <a:xfrm rot="16200000">
            <a:off x="4043624" y="1360048"/>
            <a:ext cx="23684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All cells to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3,0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00 SD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cutree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0AB1F01-3DF1-9141-AE53-263D96917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514" y="150137"/>
            <a:ext cx="3062758" cy="282716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F0C4427-8C31-8948-99F6-07F1F1777251}"/>
              </a:ext>
            </a:extLst>
          </p:cNvPr>
          <p:cNvSpPr txBox="1"/>
          <p:nvPr/>
        </p:nvSpPr>
        <p:spPr>
          <a:xfrm>
            <a:off x="662070" y="736731"/>
            <a:ext cx="4032354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b="1" kern="1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</a:t>
            </a:r>
            <a:endParaRPr lang="en-US" b="1" kern="1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EAACCE-66E7-9148-BCB3-BACF4A6B375A}"/>
              </a:ext>
            </a:extLst>
          </p:cNvPr>
          <p:cNvSpPr txBox="1"/>
          <p:nvPr/>
        </p:nvSpPr>
        <p:spPr>
          <a:xfrm>
            <a:off x="539646" y="3061784"/>
            <a:ext cx="4032354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b="1" kern="1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</a:t>
            </a:r>
            <a:endParaRPr lang="en-US" b="1" kern="1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385AA7D-A980-1A40-8AB5-0D574A5F1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573" y="107273"/>
            <a:ext cx="2943913" cy="293807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67B6BD1-C907-524E-90B9-DABFA6164861}"/>
              </a:ext>
            </a:extLst>
          </p:cNvPr>
          <p:cNvSpPr txBox="1"/>
          <p:nvPr/>
        </p:nvSpPr>
        <p:spPr>
          <a:xfrm>
            <a:off x="4766872" y="679269"/>
            <a:ext cx="4032354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kern="1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</a:t>
            </a:r>
            <a:endParaRPr lang="en-US" b="1" kern="1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4F912E-8FC2-2448-9669-EFA4FA25FFBB}"/>
              </a:ext>
            </a:extLst>
          </p:cNvPr>
          <p:cNvGrpSpPr/>
          <p:nvPr/>
        </p:nvGrpSpPr>
        <p:grpSpPr>
          <a:xfrm>
            <a:off x="1258613" y="3143247"/>
            <a:ext cx="7276033" cy="3675689"/>
            <a:chOff x="162975" y="1948906"/>
            <a:chExt cx="8657421" cy="4765824"/>
          </a:xfrm>
        </p:grpSpPr>
        <p:grpSp>
          <p:nvGrpSpPr>
            <p:cNvPr id="10" name="组合 20">
              <a:extLst>
                <a:ext uri="{FF2B5EF4-FFF2-40B4-BE49-F238E27FC236}">
                  <a16:creationId xmlns:a16="http://schemas.microsoft.com/office/drawing/2014/main" id="{27FFC35B-8462-1A41-A6EC-027A8DE7E1EA}"/>
                </a:ext>
              </a:extLst>
            </p:cNvPr>
            <p:cNvGrpSpPr/>
            <p:nvPr/>
          </p:nvGrpSpPr>
          <p:grpSpPr>
            <a:xfrm>
              <a:off x="536747" y="1948906"/>
              <a:ext cx="8283649" cy="4466986"/>
              <a:chOff x="-2533089" y="236118"/>
              <a:chExt cx="13296620" cy="7170247"/>
            </a:xfrm>
          </p:grpSpPr>
          <p:grpSp>
            <p:nvGrpSpPr>
              <p:cNvPr id="11" name="组合 17">
                <a:extLst>
                  <a:ext uri="{FF2B5EF4-FFF2-40B4-BE49-F238E27FC236}">
                    <a16:creationId xmlns:a16="http://schemas.microsoft.com/office/drawing/2014/main" id="{C9820EB4-A296-234A-AA28-97D56BD719E8}"/>
                  </a:ext>
                </a:extLst>
              </p:cNvPr>
              <p:cNvGrpSpPr/>
              <p:nvPr/>
            </p:nvGrpSpPr>
            <p:grpSpPr>
              <a:xfrm>
                <a:off x="-2533089" y="236118"/>
                <a:ext cx="8893548" cy="7170247"/>
                <a:chOff x="-2533089" y="236118"/>
                <a:chExt cx="8893548" cy="7170247"/>
              </a:xfrm>
            </p:grpSpPr>
            <p:grpSp>
              <p:nvGrpSpPr>
                <p:cNvPr id="24" name="组合 16">
                  <a:extLst>
                    <a:ext uri="{FF2B5EF4-FFF2-40B4-BE49-F238E27FC236}">
                      <a16:creationId xmlns:a16="http://schemas.microsoft.com/office/drawing/2014/main" id="{7D8B1410-724A-DE4A-84A6-A2287B7C78B9}"/>
                    </a:ext>
                  </a:extLst>
                </p:cNvPr>
                <p:cNvGrpSpPr/>
                <p:nvPr/>
              </p:nvGrpSpPr>
              <p:grpSpPr>
                <a:xfrm>
                  <a:off x="-2533089" y="236118"/>
                  <a:ext cx="4572000" cy="7170247"/>
                  <a:chOff x="-2533089" y="236118"/>
                  <a:chExt cx="4572000" cy="7170247"/>
                </a:xfrm>
              </p:grpSpPr>
              <p:pic>
                <p:nvPicPr>
                  <p:cNvPr id="26" name="图片 8">
                    <a:extLst>
                      <a:ext uri="{FF2B5EF4-FFF2-40B4-BE49-F238E27FC236}">
                        <a16:creationId xmlns:a16="http://schemas.microsoft.com/office/drawing/2014/main" id="{DDCF048C-9B07-F249-89ED-D8F4766587B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-2533089" y="236118"/>
                    <a:ext cx="4572000" cy="3657600"/>
                  </a:xfrm>
                  <a:prstGeom prst="rect">
                    <a:avLst/>
                  </a:prstGeom>
                </p:spPr>
              </p:pic>
              <p:pic>
                <p:nvPicPr>
                  <p:cNvPr id="27" name="图片 10">
                    <a:extLst>
                      <a:ext uri="{FF2B5EF4-FFF2-40B4-BE49-F238E27FC236}">
                        <a16:creationId xmlns:a16="http://schemas.microsoft.com/office/drawing/2014/main" id="{EF10025E-67EF-3844-A6E7-3C937C49410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2533089" y="3748765"/>
                    <a:ext cx="4572000" cy="36576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5" name="图片 12">
                  <a:extLst>
                    <a:ext uri="{FF2B5EF4-FFF2-40B4-BE49-F238E27FC236}">
                      <a16:creationId xmlns:a16="http://schemas.microsoft.com/office/drawing/2014/main" id="{BA595080-5028-C143-B47A-F1BE84FA9F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788459" y="3748765"/>
                  <a:ext cx="4572000" cy="3657600"/>
                </a:xfrm>
                <a:prstGeom prst="rect">
                  <a:avLst/>
                </a:prstGeom>
              </p:spPr>
            </p:pic>
          </p:grpSp>
          <p:grpSp>
            <p:nvGrpSpPr>
              <p:cNvPr id="12" name="组合 19">
                <a:extLst>
                  <a:ext uri="{FF2B5EF4-FFF2-40B4-BE49-F238E27FC236}">
                    <a16:creationId xmlns:a16="http://schemas.microsoft.com/office/drawing/2014/main" id="{A614B47F-07EC-A043-B76F-9A2184D33389}"/>
                  </a:ext>
                </a:extLst>
              </p:cNvPr>
              <p:cNvGrpSpPr/>
              <p:nvPr/>
            </p:nvGrpSpPr>
            <p:grpSpPr>
              <a:xfrm>
                <a:off x="1788459" y="236118"/>
                <a:ext cx="8975072" cy="7170247"/>
                <a:chOff x="1788459" y="236118"/>
                <a:chExt cx="8975072" cy="7170247"/>
              </a:xfrm>
            </p:grpSpPr>
            <p:grpSp>
              <p:nvGrpSpPr>
                <p:cNvPr id="13" name="组合 15">
                  <a:extLst>
                    <a:ext uri="{FF2B5EF4-FFF2-40B4-BE49-F238E27FC236}">
                      <a16:creationId xmlns:a16="http://schemas.microsoft.com/office/drawing/2014/main" id="{D6374654-EABF-AD42-9DE8-EE372F773187}"/>
                    </a:ext>
                  </a:extLst>
                </p:cNvPr>
                <p:cNvGrpSpPr/>
                <p:nvPr/>
              </p:nvGrpSpPr>
              <p:grpSpPr>
                <a:xfrm>
                  <a:off x="6191531" y="236118"/>
                  <a:ext cx="4572000" cy="7170247"/>
                  <a:chOff x="6191531" y="236118"/>
                  <a:chExt cx="4572000" cy="7170247"/>
                </a:xfrm>
              </p:grpSpPr>
              <p:pic>
                <p:nvPicPr>
                  <p:cNvPr id="22" name="图片 6">
                    <a:extLst>
                      <a:ext uri="{FF2B5EF4-FFF2-40B4-BE49-F238E27FC236}">
                        <a16:creationId xmlns:a16="http://schemas.microsoft.com/office/drawing/2014/main" id="{17A08683-0871-CE44-85D0-893BE9E553A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6191531" y="236118"/>
                    <a:ext cx="4572000" cy="3657600"/>
                  </a:xfrm>
                  <a:prstGeom prst="rect">
                    <a:avLst/>
                  </a:prstGeom>
                </p:spPr>
              </p:pic>
              <p:pic>
                <p:nvPicPr>
                  <p:cNvPr id="23" name="图片 14">
                    <a:extLst>
                      <a:ext uri="{FF2B5EF4-FFF2-40B4-BE49-F238E27FC236}">
                        <a16:creationId xmlns:a16="http://schemas.microsoft.com/office/drawing/2014/main" id="{DFC3B76D-15DA-7349-BE42-05DCE2E9890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6191531" y="3748765"/>
                    <a:ext cx="4572000" cy="3657600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5" name="内容占位符 4">
                  <a:extLst>
                    <a:ext uri="{FF2B5EF4-FFF2-40B4-BE49-F238E27FC236}">
                      <a16:creationId xmlns:a16="http://schemas.microsoft.com/office/drawing/2014/main" id="{F7E16F06-1459-D249-9BD4-E5DF3E392A4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788459" y="236118"/>
                  <a:ext cx="4572000" cy="3657600"/>
                </a:xfrm>
                <a:prstGeom prst="rect">
                  <a:avLst/>
                </a:prstGeom>
              </p:spPr>
            </p:pic>
          </p:grpSp>
        </p:grpSp>
        <p:sp>
          <p:nvSpPr>
            <p:cNvPr id="28" name="Rectangle 13">
              <a:extLst>
                <a:ext uri="{FF2B5EF4-FFF2-40B4-BE49-F238E27FC236}">
                  <a16:creationId xmlns:a16="http://schemas.microsoft.com/office/drawing/2014/main" id="{82AAB641-0FA8-6C44-8E33-43CBA8A1FDB4}"/>
                </a:ext>
              </a:extLst>
            </p:cNvPr>
            <p:cNvSpPr/>
            <p:nvPr/>
          </p:nvSpPr>
          <p:spPr>
            <a:xfrm>
              <a:off x="2951846" y="6315673"/>
              <a:ext cx="3020245" cy="399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Log</a:t>
              </a:r>
              <a:r>
                <a: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Fold</a:t>
              </a:r>
              <a:r>
                <a: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Change)</a:t>
              </a:r>
            </a:p>
          </p:txBody>
        </p:sp>
        <p:sp>
          <p:nvSpPr>
            <p:cNvPr id="29" name="文本框 24">
              <a:extLst>
                <a:ext uri="{FF2B5EF4-FFF2-40B4-BE49-F238E27FC236}">
                  <a16:creationId xmlns:a16="http://schemas.microsoft.com/office/drawing/2014/main" id="{369F5728-02C9-4F4B-9738-709B01B8BD03}"/>
                </a:ext>
              </a:extLst>
            </p:cNvPr>
            <p:cNvSpPr txBox="1"/>
            <p:nvPr/>
          </p:nvSpPr>
          <p:spPr>
            <a:xfrm rot="16200000">
              <a:off x="-764712" y="3657742"/>
              <a:ext cx="2221583" cy="366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kumimoji="1"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-log10(</a:t>
              </a:r>
              <a:r>
                <a:rPr kumimoji="1" lang="en-US" altLang="zh-CN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adj.P</a:t>
              </a:r>
              <a:r>
                <a:rPr kumimoji="1" lang="en-US" altLang="zh-CN" sz="1400" dirty="0">
                  <a:latin typeface="Arial" panose="020B0604020202020204" pitchFamily="34" charset="0"/>
                  <a:cs typeface="Arial" panose="020B0604020202020204" pitchFamily="34" charset="0"/>
                </a:rPr>
                <a:t>-Value)</a:t>
              </a:r>
              <a:endParaRPr kumimoji="1" lang="zh-CN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0329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047709-DF98-0E4A-B4BF-CCD25F3490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57" y="1905000"/>
            <a:ext cx="4259943" cy="42599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111B51-2FA2-174A-A850-0FC4759DDC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445" y="1905000"/>
            <a:ext cx="4223660" cy="42236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0026CE-C1EE-EC48-B9BC-6393DA100CA1}"/>
              </a:ext>
            </a:extLst>
          </p:cNvPr>
          <p:cNvSpPr txBox="1"/>
          <p:nvPr/>
        </p:nvSpPr>
        <p:spPr>
          <a:xfrm>
            <a:off x="5920553" y="1412112"/>
            <a:ext cx="23684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All cells to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zh-CN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3,0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00 SD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cutree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10384A-FA60-9F41-975C-2D126836CD4E}"/>
              </a:ext>
            </a:extLst>
          </p:cNvPr>
          <p:cNvSpPr txBox="1"/>
          <p:nvPr/>
        </p:nvSpPr>
        <p:spPr>
          <a:xfrm>
            <a:off x="1283239" y="1462912"/>
            <a:ext cx="23684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All cells all genes SD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cutree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D9DC97-3DF9-3545-A5C8-540AE2FC5F39}"/>
              </a:ext>
            </a:extLst>
          </p:cNvPr>
          <p:cNvSpPr txBox="1"/>
          <p:nvPr/>
        </p:nvSpPr>
        <p:spPr>
          <a:xfrm>
            <a:off x="185895" y="38627"/>
            <a:ext cx="87722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Fig</a:t>
            </a:r>
            <a:r>
              <a: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S6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3710A2-8AA6-8947-94A5-2E609138B565}"/>
              </a:ext>
            </a:extLst>
          </p:cNvPr>
          <p:cNvSpPr txBox="1"/>
          <p:nvPr/>
        </p:nvSpPr>
        <p:spPr>
          <a:xfrm>
            <a:off x="342755" y="1375360"/>
            <a:ext cx="4032354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altLang="zh-CN" b="1" kern="1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</a:t>
            </a:r>
            <a:endParaRPr lang="en-US" b="1" kern="1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A84008-3BFB-554A-B44F-BDF3DDA1BE22}"/>
              </a:ext>
            </a:extLst>
          </p:cNvPr>
          <p:cNvSpPr txBox="1"/>
          <p:nvPr/>
        </p:nvSpPr>
        <p:spPr>
          <a:xfrm>
            <a:off x="4447557" y="1317898"/>
            <a:ext cx="4032354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kern="1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</a:t>
            </a:r>
            <a:endParaRPr lang="en-US" b="1" kern="1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24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54A951-BA20-C341-8074-8EFDE0DD0CE7}"/>
              </a:ext>
            </a:extLst>
          </p:cNvPr>
          <p:cNvSpPr txBox="1"/>
          <p:nvPr/>
        </p:nvSpPr>
        <p:spPr>
          <a:xfrm>
            <a:off x="0" y="332504"/>
            <a:ext cx="35137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7F236B1-FE26-B64C-A221-4D3893FCB8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298757"/>
              </p:ext>
            </p:extLst>
          </p:nvPr>
        </p:nvGraphicFramePr>
        <p:xfrm>
          <a:off x="394359" y="989862"/>
          <a:ext cx="4725448" cy="2316148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816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8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63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HUMANCELL</a:t>
                      </a:r>
                      <a:r>
                        <a:rPr lang="en-US" sz="1200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TYPES/LINEAGE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LINEAGE/STAGES</a:t>
                      </a:r>
                      <a:r>
                        <a:rPr lang="en-US" sz="1200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SPECIFIC MARKERS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182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Pluripotent Stem Cells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SOX2 NANOG SALL4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637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Biliary Tree Stem Cells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EpCAM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NIS FOXA2</a:t>
                      </a:r>
                      <a:r>
                        <a:rPr lang="en-US" sz="1200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CD44 SOX17</a:t>
                      </a:r>
                      <a:r>
                        <a:rPr lang="en-US" sz="1200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PDX1 SOX9 CXCR4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2666104"/>
                  </a:ext>
                </a:extLst>
              </a:tr>
              <a:tr h="245182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Hepatic</a:t>
                      </a:r>
                      <a:r>
                        <a:rPr lang="en-US" sz="1200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lineage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HNF4A AFP ALBUMIN TF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468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Pancreatic Lineage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RGS8/16</a:t>
                      </a:r>
                      <a:r>
                        <a:rPr lang="en-US" sz="1200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INSULIN TRYPSIN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182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Cystic</a:t>
                      </a:r>
                      <a:r>
                        <a:rPr lang="en-US" sz="1200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lang="en-US" sz="1200" baseline="0" dirty="0" err="1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Cholangiocytes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CFTR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Aquaporin-1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Aquaporin-9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182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Duodenal</a:t>
                      </a:r>
                      <a:r>
                        <a:rPr lang="en-US" sz="1200" baseline="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Cell Types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PDX1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CK8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CK9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MUC5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cs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90499DBB-9CCE-1445-B2B5-E8430E80E4DE}"/>
              </a:ext>
            </a:extLst>
          </p:cNvPr>
          <p:cNvSpPr/>
          <p:nvPr/>
        </p:nvSpPr>
        <p:spPr>
          <a:xfrm>
            <a:off x="217860" y="267734"/>
            <a:ext cx="5123889" cy="75318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0000"/>
                </a:solidFill>
                <a:latin typeface="Arial"/>
                <a:cs typeface="Arial"/>
              </a:rPr>
              <a:t>Table 1. Lineage markers for human biliary tree stem cells and hepatic-/pancreatic- mature cells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C5A6B-7BC0-074D-A624-C3FB1B750B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01" t="11408" r="24425" b="9276"/>
          <a:stretch/>
        </p:blipFill>
        <p:spPr>
          <a:xfrm>
            <a:off x="5328497" y="368405"/>
            <a:ext cx="3504675" cy="30695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CB351CC-DC8B-B04B-AE4C-7FFFA132B30A}"/>
              </a:ext>
            </a:extLst>
          </p:cNvPr>
          <p:cNvSpPr txBox="1"/>
          <p:nvPr/>
        </p:nvSpPr>
        <p:spPr>
          <a:xfrm>
            <a:off x="5509736" y="385233"/>
            <a:ext cx="35137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3" descr="8-years old 745 extra-hepatic BD slides 5-6-2015 S4x1-HE-B.tif">
            <a:extLst>
              <a:ext uri="{FF2B5EF4-FFF2-40B4-BE49-F238E27FC236}">
                <a16:creationId xmlns:a16="http://schemas.microsoft.com/office/drawing/2014/main" id="{88FECDFC-8403-FB4A-85DC-FA44538AF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50" y="3539905"/>
            <a:ext cx="2073203" cy="1572337"/>
          </a:xfrm>
          <a:prstGeom prst="rect">
            <a:avLst/>
          </a:prstGeom>
          <a:effectLst/>
        </p:spPr>
      </p:pic>
      <p:sp>
        <p:nvSpPr>
          <p:cNvPr id="10" name="矩形 6">
            <a:extLst>
              <a:ext uri="{FF2B5EF4-FFF2-40B4-BE49-F238E27FC236}">
                <a16:creationId xmlns:a16="http://schemas.microsoft.com/office/drawing/2014/main" id="{9EEE53AC-3453-2649-8722-33C1918BDD10}"/>
              </a:ext>
            </a:extLst>
          </p:cNvPr>
          <p:cNvSpPr/>
          <p:nvPr/>
        </p:nvSpPr>
        <p:spPr>
          <a:xfrm>
            <a:off x="379778" y="3539905"/>
            <a:ext cx="895066" cy="25110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CN" b="1" dirty="0">
                <a:solidFill>
                  <a:schemeClr val="tx1"/>
                </a:solidFill>
              </a:rPr>
              <a:t>H&amp;E</a:t>
            </a:r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11" name="矩形 24">
            <a:extLst>
              <a:ext uri="{FF2B5EF4-FFF2-40B4-BE49-F238E27FC236}">
                <a16:creationId xmlns:a16="http://schemas.microsoft.com/office/drawing/2014/main" id="{C86DC097-687B-EF40-B5BE-994CD7B51877}"/>
              </a:ext>
            </a:extLst>
          </p:cNvPr>
          <p:cNvSpPr/>
          <p:nvPr/>
        </p:nvSpPr>
        <p:spPr>
          <a:xfrm>
            <a:off x="1574195" y="4012242"/>
            <a:ext cx="209078" cy="18686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/>
          </a:p>
        </p:txBody>
      </p:sp>
      <p:pic>
        <p:nvPicPr>
          <p:cNvPr id="12" name="图片 9" descr="8-years old 745 extra-hepatic BD slides 5-6-2015 40xmiddle-b.tif">
            <a:extLst>
              <a:ext uri="{FF2B5EF4-FFF2-40B4-BE49-F238E27FC236}">
                <a16:creationId xmlns:a16="http://schemas.microsoft.com/office/drawing/2014/main" id="{A3B7B3B0-7CFF-104F-9DCF-D40AD7B8FC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476" y="3537333"/>
            <a:ext cx="2094750" cy="1577224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pic>
        <p:nvPicPr>
          <p:cNvPr id="13" name="图片 48" descr="8 year`s extra-heptaic duct 4x1-BARE.tif">
            <a:extLst>
              <a:ext uri="{FF2B5EF4-FFF2-40B4-BE49-F238E27FC236}">
                <a16:creationId xmlns:a16="http://schemas.microsoft.com/office/drawing/2014/main" id="{B41C2BF4-96E4-7D42-8681-6B48C0AA3A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15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26" y="5191763"/>
            <a:ext cx="2119688" cy="1596000"/>
          </a:xfrm>
          <a:prstGeom prst="rect">
            <a:avLst/>
          </a:prstGeom>
          <a:effectLst/>
        </p:spPr>
      </p:pic>
      <p:sp>
        <p:nvSpPr>
          <p:cNvPr id="14" name="矩形 50">
            <a:extLst>
              <a:ext uri="{FF2B5EF4-FFF2-40B4-BE49-F238E27FC236}">
                <a16:creationId xmlns:a16="http://schemas.microsoft.com/office/drawing/2014/main" id="{1ED8E02E-4296-6349-9D5E-93E6C48C89C9}"/>
              </a:ext>
            </a:extLst>
          </p:cNvPr>
          <p:cNvSpPr/>
          <p:nvPr/>
        </p:nvSpPr>
        <p:spPr>
          <a:xfrm>
            <a:off x="294135" y="5191763"/>
            <a:ext cx="895066" cy="25110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zh-CN" b="1" dirty="0">
                <a:solidFill>
                  <a:schemeClr val="tx1"/>
                </a:solidFill>
              </a:rPr>
              <a:t>Sox2</a:t>
            </a:r>
            <a:endParaRPr kumimoji="1" lang="zh-CN" altLang="en-US" b="1" dirty="0">
              <a:solidFill>
                <a:schemeClr val="tx1"/>
              </a:solidFill>
            </a:endParaRPr>
          </a:p>
        </p:txBody>
      </p:sp>
      <p:pic>
        <p:nvPicPr>
          <p:cNvPr id="15" name="图片 51" descr="8 year`s extra-heptaic duct 40X2-B2.tif">
            <a:extLst>
              <a:ext uri="{FF2B5EF4-FFF2-40B4-BE49-F238E27FC236}">
                <a16:creationId xmlns:a16="http://schemas.microsoft.com/office/drawing/2014/main" id="{F055BCD3-4488-D44C-9C1C-AE8AEEF0EB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312" y="5222830"/>
            <a:ext cx="2119688" cy="1596000"/>
          </a:xfrm>
          <a:prstGeom prst="rect">
            <a:avLst/>
          </a:prstGeom>
          <a:ln>
            <a:solidFill>
              <a:srgbClr val="000000"/>
            </a:solidFill>
          </a:ln>
          <a:effectLst/>
        </p:spPr>
      </p:pic>
      <p:sp>
        <p:nvSpPr>
          <p:cNvPr id="16" name="矩形 52">
            <a:extLst>
              <a:ext uri="{FF2B5EF4-FFF2-40B4-BE49-F238E27FC236}">
                <a16:creationId xmlns:a16="http://schemas.microsoft.com/office/drawing/2014/main" id="{0FC5F464-FB83-8C4F-8ED7-BD72AD311D79}"/>
              </a:ext>
            </a:extLst>
          </p:cNvPr>
          <p:cNvSpPr/>
          <p:nvPr/>
        </p:nvSpPr>
        <p:spPr>
          <a:xfrm>
            <a:off x="1310837" y="6020830"/>
            <a:ext cx="209078" cy="18686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0DF985C-B81E-7046-A2D3-DE3552C2B8F7}"/>
              </a:ext>
            </a:extLst>
          </p:cNvPr>
          <p:cNvGrpSpPr/>
          <p:nvPr/>
        </p:nvGrpSpPr>
        <p:grpSpPr>
          <a:xfrm>
            <a:off x="4572000" y="3443991"/>
            <a:ext cx="4345538" cy="3384030"/>
            <a:chOff x="4572000" y="210618"/>
            <a:chExt cx="4345538" cy="3218382"/>
          </a:xfrm>
        </p:grpSpPr>
        <p:pic>
          <p:nvPicPr>
            <p:cNvPr id="18" name="图片 36" descr="8-years old 745 extra-hepatic BD slides 5-6-2015 40x5-b.tif">
              <a:extLst>
                <a:ext uri="{FF2B5EF4-FFF2-40B4-BE49-F238E27FC236}">
                  <a16:creationId xmlns:a16="http://schemas.microsoft.com/office/drawing/2014/main" id="{DC2BFF1D-5D3D-C34A-831C-863D503C8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1000"/>
                      </a14:imgEffect>
                      <a14:imgEffect>
                        <a14:brightnessContrast bright="27000" contrast="6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4925" y="210618"/>
              <a:ext cx="2073203" cy="1572337"/>
            </a:xfrm>
            <a:prstGeom prst="rect">
              <a:avLst/>
            </a:prstGeom>
            <a:effectLst/>
          </p:spPr>
        </p:pic>
        <p:pic>
          <p:nvPicPr>
            <p:cNvPr id="19" name="图片 37" descr="8-years old 745 extra-hepatic BD slides 5-6-2015 4x1-hhhhh-b.tif">
              <a:extLst>
                <a:ext uri="{FF2B5EF4-FFF2-40B4-BE49-F238E27FC236}">
                  <a16:creationId xmlns:a16="http://schemas.microsoft.com/office/drawing/2014/main" id="{79AE347E-7EB3-E940-9F70-80B8E5A5E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7000" contrast="6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6635" y="329750"/>
              <a:ext cx="2073203" cy="1478429"/>
            </a:xfrm>
            <a:prstGeom prst="rect">
              <a:avLst/>
            </a:prstGeom>
            <a:effectLst/>
          </p:spPr>
        </p:pic>
        <p:sp>
          <p:nvSpPr>
            <p:cNvPr id="20" name="矩形 38">
              <a:extLst>
                <a:ext uri="{FF2B5EF4-FFF2-40B4-BE49-F238E27FC236}">
                  <a16:creationId xmlns:a16="http://schemas.microsoft.com/office/drawing/2014/main" id="{19E0F835-EB4A-E74C-80EA-E35C6DE86C88}"/>
                </a:ext>
              </a:extLst>
            </p:cNvPr>
            <p:cNvSpPr/>
            <p:nvPr/>
          </p:nvSpPr>
          <p:spPr>
            <a:xfrm>
              <a:off x="4572000" y="252879"/>
              <a:ext cx="895066" cy="251107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b="1" dirty="0" err="1">
                  <a:solidFill>
                    <a:schemeClr val="tx1"/>
                  </a:solidFill>
                </a:rPr>
                <a:t>EpCAM</a:t>
              </a:r>
              <a:endParaRPr kumimoji="1" lang="zh-CN" alt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21" name="图片 39" descr="8-years old 745 extra-hepatic BD slides 5-6-2015 40x2-b.tif">
              <a:extLst>
                <a:ext uri="{FF2B5EF4-FFF2-40B4-BE49-F238E27FC236}">
                  <a16:creationId xmlns:a16="http://schemas.microsoft.com/office/drawing/2014/main" id="{BF85164D-FCF7-6F4D-9720-4135A34D5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31000" contrast="5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6646" y="249888"/>
              <a:ext cx="2073203" cy="1572337"/>
            </a:xfrm>
            <a:prstGeom prst="rect">
              <a:avLst/>
            </a:prstGeom>
            <a:ln>
              <a:solidFill>
                <a:srgbClr val="000000"/>
              </a:solidFill>
            </a:ln>
            <a:effectLst/>
          </p:spPr>
        </p:pic>
        <p:sp>
          <p:nvSpPr>
            <p:cNvPr id="22" name="矩形 40">
              <a:extLst>
                <a:ext uri="{FF2B5EF4-FFF2-40B4-BE49-F238E27FC236}">
                  <a16:creationId xmlns:a16="http://schemas.microsoft.com/office/drawing/2014/main" id="{996C2935-533D-EF4B-8450-947603C05C7F}"/>
                </a:ext>
              </a:extLst>
            </p:cNvPr>
            <p:cNvSpPr/>
            <p:nvPr/>
          </p:nvSpPr>
          <p:spPr>
            <a:xfrm>
              <a:off x="6463768" y="1377817"/>
              <a:ext cx="209078" cy="1868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pic>
          <p:nvPicPr>
            <p:cNvPr id="23" name="图片 34" descr="8 year`s extra-heptaic duct 4x1-BHG.tif">
              <a:extLst>
                <a:ext uri="{FF2B5EF4-FFF2-40B4-BE49-F238E27FC236}">
                  <a16:creationId xmlns:a16="http://schemas.microsoft.com/office/drawing/2014/main" id="{2EF6208D-CF6F-F04D-88C1-780FB1C5D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harpenSoften amount="50000"/>
                      </a14:imgEffect>
                      <a14:imgEffect>
                        <a14:brightnessContrast bright="16000" contrast="6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8162" y="1833000"/>
              <a:ext cx="2119688" cy="1596000"/>
            </a:xfrm>
            <a:prstGeom prst="rect">
              <a:avLst/>
            </a:prstGeom>
            <a:effectLst/>
          </p:spPr>
        </p:pic>
        <p:pic>
          <p:nvPicPr>
            <p:cNvPr id="24" name="图片 36" descr="8 year`s extra-heptaic duct 40x1-JUH.tif">
              <a:extLst>
                <a:ext uri="{FF2B5EF4-FFF2-40B4-BE49-F238E27FC236}">
                  <a16:creationId xmlns:a16="http://schemas.microsoft.com/office/drawing/2014/main" id="{50AE20CD-D484-3A47-A45B-663F4B18D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7850" y="1822946"/>
              <a:ext cx="2119688" cy="1596000"/>
            </a:xfrm>
            <a:prstGeom prst="rect">
              <a:avLst/>
            </a:prstGeom>
            <a:ln>
              <a:solidFill>
                <a:srgbClr val="000000"/>
              </a:solidFill>
            </a:ln>
            <a:effectLst/>
          </p:spPr>
        </p:pic>
        <p:sp>
          <p:nvSpPr>
            <p:cNvPr id="25" name="矩形 42">
              <a:extLst>
                <a:ext uri="{FF2B5EF4-FFF2-40B4-BE49-F238E27FC236}">
                  <a16:creationId xmlns:a16="http://schemas.microsoft.com/office/drawing/2014/main" id="{1DD69191-DB34-5C40-A963-1348A3D99AE0}"/>
                </a:ext>
              </a:extLst>
            </p:cNvPr>
            <p:cNvSpPr/>
            <p:nvPr/>
          </p:nvSpPr>
          <p:spPr>
            <a:xfrm>
              <a:off x="4661405" y="1822946"/>
              <a:ext cx="1143918" cy="32267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en-US" altLang="zh-CN" b="1" dirty="0">
                  <a:solidFill>
                    <a:schemeClr val="tx1"/>
                  </a:solidFill>
                </a:rPr>
                <a:t>Sox9</a:t>
              </a:r>
              <a:endParaRPr kumimoji="1" lang="zh-CN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6" name="矩形 44">
              <a:extLst>
                <a:ext uri="{FF2B5EF4-FFF2-40B4-BE49-F238E27FC236}">
                  <a16:creationId xmlns:a16="http://schemas.microsoft.com/office/drawing/2014/main" id="{BD61E642-23A1-E14C-AE45-9E9BAF928CDD}"/>
                </a:ext>
              </a:extLst>
            </p:cNvPr>
            <p:cNvSpPr/>
            <p:nvPr/>
          </p:nvSpPr>
          <p:spPr>
            <a:xfrm>
              <a:off x="5495960" y="2745952"/>
              <a:ext cx="209078" cy="1868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b="1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B97A000-4E8E-6341-A49C-EB35867A8A69}"/>
              </a:ext>
            </a:extLst>
          </p:cNvPr>
          <p:cNvSpPr txBox="1"/>
          <p:nvPr/>
        </p:nvSpPr>
        <p:spPr>
          <a:xfrm>
            <a:off x="0" y="3522016"/>
            <a:ext cx="35137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5522A3-712A-CA4D-BB78-BD1E2C891A34}"/>
              </a:ext>
            </a:extLst>
          </p:cNvPr>
          <p:cNvSpPr/>
          <p:nvPr/>
        </p:nvSpPr>
        <p:spPr>
          <a:xfrm>
            <a:off x="636" y="-16146"/>
            <a:ext cx="87716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Fig </a:t>
            </a:r>
            <a:r>
              <a:rPr lang="en-US" altLang="zh-CN" b="1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S7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290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1647</TotalTime>
  <Words>326</Words>
  <Application>Microsoft Macintosh PowerPoint</Application>
  <PresentationFormat>On-screen Show (4:3)</PresentationFormat>
  <Paragraphs>121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Wencheng Zhang</dc:creator>
  <cp:lastModifiedBy>Lola Reid</cp:lastModifiedBy>
  <cp:revision>48</cp:revision>
  <dcterms:created xsi:type="dcterms:W3CDTF">2019-04-07T21:39:26Z</dcterms:created>
  <dcterms:modified xsi:type="dcterms:W3CDTF">2021-11-03T23:18:15Z</dcterms:modified>
</cp:coreProperties>
</file>