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authors.xml" ContentType="application/vnd.ms-powerpoint.author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77" r:id="rId2"/>
    <p:sldId id="278" r:id="rId3"/>
    <p:sldId id="279" r:id="rId4"/>
  </p:sldIdLst>
  <p:sldSz cx="6858000" cy="9906000" type="A4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E94806F5-F1DD-79F5-3D8D-85F6927CF9C2}" name="Author" initials="A" userId="Author" providerId="None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76E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スタイルなし、表のグリッド線なし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69012ECD-51FC-41F1-AA8D-1B2483CD663E}" styleName="淡色スタイル 2 - アクセント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72833802-FEF1-4C79-8D5D-14CF1EAF98D9}" styleName="淡色スタイル 2 - アクセント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17292A2E-F333-43FB-9621-5CBBE7FDCDCB}" styleName="淡色スタイル 2 - アクセント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90" autoAdjust="0"/>
    <p:restoredTop sz="94660"/>
  </p:normalViewPr>
  <p:slideViewPr>
    <p:cSldViewPr snapToGrid="0">
      <p:cViewPr varScale="1">
        <p:scale>
          <a:sx n="69" d="100"/>
          <a:sy n="69" d="100"/>
        </p:scale>
        <p:origin x="2290" y="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15" Type="http://schemas.microsoft.com/office/2018/10/relationships/authors" Target="author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BD27C3-0EB4-4E8A-9133-FFD8B390E01E}" type="datetimeFigureOut">
              <a:rPr kumimoji="1" lang="ja-JP" altLang="en-US" smtClean="0"/>
              <a:t>2022/5/21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42D53-00CF-4B09-8C5C-0EAFFAF85D1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379377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BD27C3-0EB4-4E8A-9133-FFD8B390E01E}" type="datetimeFigureOut">
              <a:rPr kumimoji="1" lang="ja-JP" altLang="en-US" smtClean="0"/>
              <a:t>2022/5/21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42D53-00CF-4B09-8C5C-0EAFFAF85D1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269699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BD27C3-0EB4-4E8A-9133-FFD8B390E01E}" type="datetimeFigureOut">
              <a:rPr kumimoji="1" lang="ja-JP" altLang="en-US" smtClean="0"/>
              <a:t>2022/5/21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42D53-00CF-4B09-8C5C-0EAFFAF85D1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869378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BD27C3-0EB4-4E8A-9133-FFD8B390E01E}" type="datetimeFigureOut">
              <a:rPr kumimoji="1" lang="ja-JP" altLang="en-US" smtClean="0"/>
              <a:t>2022/5/21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42D53-00CF-4B09-8C5C-0EAFFAF85D1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923840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BD27C3-0EB4-4E8A-9133-FFD8B390E01E}" type="datetimeFigureOut">
              <a:rPr kumimoji="1" lang="ja-JP" altLang="en-US" smtClean="0"/>
              <a:t>2022/5/21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42D53-00CF-4B09-8C5C-0EAFFAF85D1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184160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BD27C3-0EB4-4E8A-9133-FFD8B390E01E}" type="datetimeFigureOut">
              <a:rPr kumimoji="1" lang="ja-JP" altLang="en-US" smtClean="0"/>
              <a:t>2022/5/21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42D53-00CF-4B09-8C5C-0EAFFAF85D1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010043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BD27C3-0EB4-4E8A-9133-FFD8B390E01E}" type="datetimeFigureOut">
              <a:rPr kumimoji="1" lang="ja-JP" altLang="en-US" smtClean="0"/>
              <a:t>2022/5/21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42D53-00CF-4B09-8C5C-0EAFFAF85D1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99962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BD27C3-0EB4-4E8A-9133-FFD8B390E01E}" type="datetimeFigureOut">
              <a:rPr kumimoji="1" lang="ja-JP" altLang="en-US" smtClean="0"/>
              <a:t>2022/5/21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42D53-00CF-4B09-8C5C-0EAFFAF85D1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249251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BD27C3-0EB4-4E8A-9133-FFD8B390E01E}" type="datetimeFigureOut">
              <a:rPr kumimoji="1" lang="ja-JP" altLang="en-US" smtClean="0"/>
              <a:t>2022/5/21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42D53-00CF-4B09-8C5C-0EAFFAF85D1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493150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BD27C3-0EB4-4E8A-9133-FFD8B390E01E}" type="datetimeFigureOut">
              <a:rPr kumimoji="1" lang="ja-JP" altLang="en-US" smtClean="0"/>
              <a:t>2022/5/21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42D53-00CF-4B09-8C5C-0EAFFAF85D1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010602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BD27C3-0EB4-4E8A-9133-FFD8B390E01E}" type="datetimeFigureOut">
              <a:rPr kumimoji="1" lang="ja-JP" altLang="en-US" smtClean="0"/>
              <a:t>2022/5/21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42D53-00CF-4B09-8C5C-0EAFFAF85D1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65635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BD27C3-0EB4-4E8A-9133-FFD8B390E01E}" type="datetimeFigureOut">
              <a:rPr kumimoji="1" lang="ja-JP" altLang="en-US" smtClean="0"/>
              <a:t>2022/5/21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042D53-00CF-4B09-8C5C-0EAFFAF85D1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077574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14.png"/><Relationship Id="rId7" Type="http://schemas.openxmlformats.org/officeDocument/2006/relationships/image" Target="../media/image7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11" Type="http://schemas.openxmlformats.org/officeDocument/2006/relationships/image" Target="../media/image12.png"/><Relationship Id="rId5" Type="http://schemas.openxmlformats.org/officeDocument/2006/relationships/image" Target="../media/image16.png"/><Relationship Id="rId10" Type="http://schemas.openxmlformats.org/officeDocument/2006/relationships/image" Target="../media/image11.png"/><Relationship Id="rId4" Type="http://schemas.openxmlformats.org/officeDocument/2006/relationships/image" Target="../media/image15.png"/><Relationship Id="rId9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グループ化 7"/>
          <p:cNvGrpSpPr/>
          <p:nvPr/>
        </p:nvGrpSpPr>
        <p:grpSpPr>
          <a:xfrm>
            <a:off x="511630" y="3559627"/>
            <a:ext cx="2743200" cy="2743200"/>
            <a:chOff x="511630" y="3559627"/>
            <a:chExt cx="2743200" cy="2743200"/>
          </a:xfrm>
        </p:grpSpPr>
        <p:pic>
          <p:nvPicPr>
            <p:cNvPr id="7" name="図 6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11630" y="3559627"/>
              <a:ext cx="2743200" cy="2743200"/>
            </a:xfrm>
            <a:prstGeom prst="rect">
              <a:avLst/>
            </a:prstGeom>
          </p:spPr>
        </p:pic>
        <p:sp>
          <p:nvSpPr>
            <p:cNvPr id="44" name="テキスト ボックス 43"/>
            <p:cNvSpPr txBox="1"/>
            <p:nvPr/>
          </p:nvSpPr>
          <p:spPr>
            <a:xfrm>
              <a:off x="1817834" y="3867947"/>
              <a:ext cx="114165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ja-JP" dirty="0"/>
                <a:t>Viable cell</a:t>
              </a:r>
              <a:endParaRPr kumimoji="1" lang="ja-JP" altLang="en-US" dirty="0"/>
            </a:p>
          </p:txBody>
        </p:sp>
      </p:grpSp>
      <p:cxnSp>
        <p:nvCxnSpPr>
          <p:cNvPr id="26" name="直線矢印コネクタ 25"/>
          <p:cNvCxnSpPr/>
          <p:nvPr/>
        </p:nvCxnSpPr>
        <p:spPr>
          <a:xfrm>
            <a:off x="3126484" y="1839687"/>
            <a:ext cx="540000" cy="0"/>
          </a:xfrm>
          <a:prstGeom prst="straightConnector1">
            <a:avLst/>
          </a:prstGeom>
          <a:ln w="444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直線矢印コネクタ 28"/>
          <p:cNvCxnSpPr/>
          <p:nvPr/>
        </p:nvCxnSpPr>
        <p:spPr>
          <a:xfrm>
            <a:off x="3137366" y="4865918"/>
            <a:ext cx="540000" cy="0"/>
          </a:xfrm>
          <a:prstGeom prst="straightConnector1">
            <a:avLst/>
          </a:prstGeom>
          <a:ln w="444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直線矢印コネクタ 29"/>
          <p:cNvCxnSpPr/>
          <p:nvPr/>
        </p:nvCxnSpPr>
        <p:spPr>
          <a:xfrm>
            <a:off x="3137365" y="7870372"/>
            <a:ext cx="540000" cy="0"/>
          </a:xfrm>
          <a:prstGeom prst="straightConnector1">
            <a:avLst/>
          </a:prstGeom>
          <a:ln w="444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直線矢印コネクタ 30"/>
          <p:cNvCxnSpPr/>
          <p:nvPr/>
        </p:nvCxnSpPr>
        <p:spPr>
          <a:xfrm flipH="1">
            <a:off x="3137365" y="2971801"/>
            <a:ext cx="806233" cy="685799"/>
          </a:xfrm>
          <a:prstGeom prst="straightConnector1">
            <a:avLst/>
          </a:prstGeom>
          <a:ln w="444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直線矢印コネクタ 32"/>
          <p:cNvCxnSpPr/>
          <p:nvPr/>
        </p:nvCxnSpPr>
        <p:spPr>
          <a:xfrm flipH="1">
            <a:off x="3168020" y="5998027"/>
            <a:ext cx="806233" cy="685799"/>
          </a:xfrm>
          <a:prstGeom prst="straightConnector1">
            <a:avLst/>
          </a:prstGeom>
          <a:ln w="444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図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26472" y="522514"/>
            <a:ext cx="2743200" cy="2743200"/>
          </a:xfrm>
          <a:prstGeom prst="rect">
            <a:avLst/>
          </a:prstGeom>
        </p:spPr>
      </p:pic>
      <p:sp>
        <p:nvSpPr>
          <p:cNvPr id="32" name="テキスト ボックス 31"/>
          <p:cNvSpPr txBox="1"/>
          <p:nvPr/>
        </p:nvSpPr>
        <p:spPr>
          <a:xfrm>
            <a:off x="4379934" y="1067972"/>
            <a:ext cx="8182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dirty="0"/>
              <a:t>Singlet</a:t>
            </a:r>
            <a:endParaRPr kumimoji="1" lang="ja-JP" altLang="en-US" dirty="0"/>
          </a:p>
        </p:txBody>
      </p:sp>
      <p:grpSp>
        <p:nvGrpSpPr>
          <p:cNvPr id="36" name="グループ化 35"/>
          <p:cNvGrpSpPr/>
          <p:nvPr/>
        </p:nvGrpSpPr>
        <p:grpSpPr>
          <a:xfrm>
            <a:off x="3726472" y="3559627"/>
            <a:ext cx="2743200" cy="2743200"/>
            <a:chOff x="3726472" y="3559627"/>
            <a:chExt cx="2743200" cy="2743200"/>
          </a:xfrm>
        </p:grpSpPr>
        <p:pic>
          <p:nvPicPr>
            <p:cNvPr id="28" name="図 27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726472" y="3559627"/>
              <a:ext cx="2743200" cy="2743200"/>
            </a:xfrm>
            <a:prstGeom prst="rect">
              <a:avLst/>
            </a:prstGeom>
          </p:spPr>
        </p:pic>
        <p:sp>
          <p:nvSpPr>
            <p:cNvPr id="35" name="テキスト ボックス 34"/>
            <p:cNvSpPr txBox="1"/>
            <p:nvPr/>
          </p:nvSpPr>
          <p:spPr>
            <a:xfrm>
              <a:off x="5028537" y="3795822"/>
              <a:ext cx="66877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ja-JP" dirty="0"/>
                <a:t>T cell</a:t>
              </a:r>
              <a:endParaRPr kumimoji="1" lang="ja-JP" altLang="en-US" dirty="0"/>
            </a:p>
          </p:txBody>
        </p:sp>
      </p:grpSp>
      <p:grpSp>
        <p:nvGrpSpPr>
          <p:cNvPr id="39" name="グループ化 38"/>
          <p:cNvGrpSpPr/>
          <p:nvPr/>
        </p:nvGrpSpPr>
        <p:grpSpPr>
          <a:xfrm>
            <a:off x="511630" y="6554372"/>
            <a:ext cx="2743200" cy="2743200"/>
            <a:chOff x="511630" y="6554372"/>
            <a:chExt cx="2743200" cy="2743200"/>
          </a:xfrm>
        </p:grpSpPr>
        <p:pic>
          <p:nvPicPr>
            <p:cNvPr id="37" name="図 36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11630" y="6554372"/>
              <a:ext cx="2743200" cy="2743200"/>
            </a:xfrm>
            <a:prstGeom prst="rect">
              <a:avLst/>
            </a:prstGeom>
          </p:spPr>
        </p:pic>
        <p:sp>
          <p:nvSpPr>
            <p:cNvPr id="38" name="テキスト ボックス 37"/>
            <p:cNvSpPr txBox="1"/>
            <p:nvPr/>
          </p:nvSpPr>
          <p:spPr>
            <a:xfrm>
              <a:off x="1466142" y="6793857"/>
              <a:ext cx="12202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ja-JP" dirty="0"/>
                <a:t>CD4</a:t>
              </a:r>
              <a:r>
                <a:rPr lang="en-US" altLang="ja-JP" baseline="30000" dirty="0"/>
                <a:t>+</a:t>
              </a:r>
              <a:r>
                <a:rPr lang="en-US" altLang="ja-JP" dirty="0"/>
                <a:t> T cell</a:t>
              </a:r>
              <a:endParaRPr kumimoji="1" lang="ja-JP" altLang="en-US" dirty="0"/>
            </a:p>
          </p:txBody>
        </p:sp>
      </p:grpSp>
      <p:grpSp>
        <p:nvGrpSpPr>
          <p:cNvPr id="42" name="グループ化 41"/>
          <p:cNvGrpSpPr/>
          <p:nvPr/>
        </p:nvGrpSpPr>
        <p:grpSpPr>
          <a:xfrm>
            <a:off x="3726472" y="6559226"/>
            <a:ext cx="2743200" cy="2743200"/>
            <a:chOff x="3726472" y="6559226"/>
            <a:chExt cx="2743200" cy="2743200"/>
          </a:xfrm>
        </p:grpSpPr>
        <p:pic>
          <p:nvPicPr>
            <p:cNvPr id="40" name="図 39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3726472" y="6559226"/>
              <a:ext cx="2743200" cy="2743200"/>
            </a:xfrm>
            <a:prstGeom prst="rect">
              <a:avLst/>
            </a:prstGeom>
          </p:spPr>
        </p:pic>
        <p:sp>
          <p:nvSpPr>
            <p:cNvPr id="41" name="テキスト ボックス 40"/>
            <p:cNvSpPr txBox="1"/>
            <p:nvPr/>
          </p:nvSpPr>
          <p:spPr>
            <a:xfrm>
              <a:off x="4499957" y="7154729"/>
              <a:ext cx="189571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ja-JP" dirty="0"/>
                <a:t>CD25</a:t>
              </a:r>
              <a:r>
                <a:rPr lang="en-US" altLang="ja-JP" baseline="30000" dirty="0"/>
                <a:t>+</a:t>
              </a:r>
              <a:r>
                <a:rPr lang="en-US" altLang="ja-JP" dirty="0"/>
                <a:t>FOXP3</a:t>
              </a:r>
              <a:r>
                <a:rPr lang="en-US" altLang="ja-JP" baseline="30000" dirty="0"/>
                <a:t>+</a:t>
              </a:r>
              <a:r>
                <a:rPr lang="en-US" altLang="ja-JP" dirty="0"/>
                <a:t> Treg</a:t>
              </a:r>
              <a:endParaRPr kumimoji="1" lang="ja-JP" altLang="en-US" dirty="0"/>
            </a:p>
          </p:txBody>
        </p:sp>
      </p:grpSp>
      <p:grpSp>
        <p:nvGrpSpPr>
          <p:cNvPr id="6" name="グループ化 5"/>
          <p:cNvGrpSpPr/>
          <p:nvPr/>
        </p:nvGrpSpPr>
        <p:grpSpPr>
          <a:xfrm>
            <a:off x="511630" y="522514"/>
            <a:ext cx="2743200" cy="2743200"/>
            <a:chOff x="511630" y="522514"/>
            <a:chExt cx="2743200" cy="2743200"/>
          </a:xfrm>
        </p:grpSpPr>
        <p:pic>
          <p:nvPicPr>
            <p:cNvPr id="5" name="図 4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511630" y="522514"/>
              <a:ext cx="2743200" cy="2743200"/>
            </a:xfrm>
            <a:prstGeom prst="rect">
              <a:avLst/>
            </a:prstGeom>
          </p:spPr>
        </p:pic>
        <p:sp>
          <p:nvSpPr>
            <p:cNvPr id="43" name="テキスト ボックス 42"/>
            <p:cNvSpPr txBox="1"/>
            <p:nvPr/>
          </p:nvSpPr>
          <p:spPr>
            <a:xfrm>
              <a:off x="1057023" y="1124747"/>
              <a:ext cx="132055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dirty="0"/>
                <a:t>Lymphocyte</a:t>
              </a:r>
              <a:endParaRPr kumimoji="1" lang="ja-JP" altLang="en-US" dirty="0"/>
            </a:p>
          </p:txBody>
        </p:sp>
      </p:grpSp>
      <p:sp>
        <p:nvSpPr>
          <p:cNvPr id="2" name="テキスト ボックス 1"/>
          <p:cNvSpPr txBox="1"/>
          <p:nvPr/>
        </p:nvSpPr>
        <p:spPr>
          <a:xfrm>
            <a:off x="223946" y="9364451"/>
            <a:ext cx="18844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dirty="0"/>
              <a:t>Online Resource </a:t>
            </a:r>
            <a:r>
              <a:rPr lang="en-US" altLang="ja-JP" dirty="0" smtClean="0"/>
              <a:t>1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1143842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グループ化 4"/>
          <p:cNvGrpSpPr/>
          <p:nvPr/>
        </p:nvGrpSpPr>
        <p:grpSpPr>
          <a:xfrm>
            <a:off x="3491244" y="272146"/>
            <a:ext cx="2743200" cy="2743200"/>
            <a:chOff x="3491244" y="272146"/>
            <a:chExt cx="2743200" cy="2743200"/>
          </a:xfrm>
        </p:grpSpPr>
        <p:pic>
          <p:nvPicPr>
            <p:cNvPr id="4" name="図 3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491244" y="272146"/>
              <a:ext cx="2743200" cy="2743200"/>
            </a:xfrm>
            <a:prstGeom prst="rect">
              <a:avLst/>
            </a:prstGeom>
          </p:spPr>
        </p:pic>
        <p:sp>
          <p:nvSpPr>
            <p:cNvPr id="29" name="テキスト ボックス 28"/>
            <p:cNvSpPr txBox="1"/>
            <p:nvPr/>
          </p:nvSpPr>
          <p:spPr>
            <a:xfrm>
              <a:off x="4140322" y="981599"/>
              <a:ext cx="200728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ja-JP" dirty="0"/>
                <a:t>CD8</a:t>
              </a:r>
              <a:r>
                <a:rPr lang="en-US" altLang="ja-JP" baseline="30000" dirty="0"/>
                <a:t>+</a:t>
              </a:r>
              <a:r>
                <a:rPr lang="en-US" altLang="ja-JP" dirty="0"/>
                <a:t>CD107a</a:t>
              </a:r>
              <a:r>
                <a:rPr lang="en-US" altLang="ja-JP" baseline="30000" dirty="0"/>
                <a:t>+ </a:t>
              </a:r>
              <a:r>
                <a:rPr lang="en-US" altLang="ja-JP" dirty="0"/>
                <a:t>T cell</a:t>
              </a:r>
              <a:endParaRPr kumimoji="1" lang="ja-JP" altLang="en-US" dirty="0"/>
            </a:p>
          </p:txBody>
        </p:sp>
      </p:grpSp>
      <p:grpSp>
        <p:nvGrpSpPr>
          <p:cNvPr id="34" name="グループ化 33"/>
          <p:cNvGrpSpPr/>
          <p:nvPr/>
        </p:nvGrpSpPr>
        <p:grpSpPr>
          <a:xfrm>
            <a:off x="3497149" y="3200396"/>
            <a:ext cx="2743200" cy="2743200"/>
            <a:chOff x="3497149" y="3200396"/>
            <a:chExt cx="2743200" cy="2743200"/>
          </a:xfrm>
        </p:grpSpPr>
        <p:pic>
          <p:nvPicPr>
            <p:cNvPr id="33" name="図 32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497149" y="3200396"/>
              <a:ext cx="2743200" cy="2743200"/>
            </a:xfrm>
            <a:prstGeom prst="rect">
              <a:avLst/>
            </a:prstGeom>
          </p:spPr>
        </p:pic>
        <p:sp>
          <p:nvSpPr>
            <p:cNvPr id="35" name="テキスト ボックス 34"/>
            <p:cNvSpPr txBox="1"/>
            <p:nvPr/>
          </p:nvSpPr>
          <p:spPr>
            <a:xfrm>
              <a:off x="4245222" y="3833966"/>
              <a:ext cx="182569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ja-JP" dirty="0"/>
                <a:t>CD8</a:t>
              </a:r>
              <a:r>
                <a:rPr lang="en-US" altLang="ja-JP" baseline="30000" dirty="0"/>
                <a:t>+</a:t>
              </a:r>
              <a:r>
                <a:rPr lang="en-US" altLang="ja-JP" dirty="0"/>
                <a:t>CTLA4</a:t>
              </a:r>
              <a:r>
                <a:rPr lang="en-US" altLang="ja-JP" baseline="30000" dirty="0"/>
                <a:t>+ </a:t>
              </a:r>
              <a:r>
                <a:rPr lang="en-US" altLang="ja-JP" dirty="0"/>
                <a:t>T cell</a:t>
              </a:r>
              <a:endParaRPr kumimoji="1" lang="ja-JP" altLang="en-US" dirty="0"/>
            </a:p>
          </p:txBody>
        </p:sp>
      </p:grpSp>
      <p:grpSp>
        <p:nvGrpSpPr>
          <p:cNvPr id="3" name="グループ化 2"/>
          <p:cNvGrpSpPr/>
          <p:nvPr/>
        </p:nvGrpSpPr>
        <p:grpSpPr>
          <a:xfrm>
            <a:off x="323501" y="272146"/>
            <a:ext cx="2743200" cy="2743200"/>
            <a:chOff x="323501" y="272146"/>
            <a:chExt cx="2743200" cy="2743200"/>
          </a:xfrm>
        </p:grpSpPr>
        <p:pic>
          <p:nvPicPr>
            <p:cNvPr id="2" name="図 1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23501" y="272146"/>
              <a:ext cx="2743200" cy="2743200"/>
            </a:xfrm>
            <a:prstGeom prst="rect">
              <a:avLst/>
            </a:prstGeom>
          </p:spPr>
        </p:pic>
        <p:sp>
          <p:nvSpPr>
            <p:cNvPr id="27" name="テキスト ボックス 26"/>
            <p:cNvSpPr txBox="1"/>
            <p:nvPr/>
          </p:nvSpPr>
          <p:spPr>
            <a:xfrm>
              <a:off x="1345689" y="655349"/>
              <a:ext cx="116410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ja-JP" dirty="0"/>
                <a:t>CD8</a:t>
              </a:r>
              <a:r>
                <a:rPr lang="en-US" altLang="ja-JP" baseline="30000" dirty="0"/>
                <a:t>+ </a:t>
              </a:r>
              <a:r>
                <a:rPr lang="en-US" altLang="ja-JP" dirty="0"/>
                <a:t>T cell</a:t>
              </a:r>
              <a:endParaRPr kumimoji="1" lang="ja-JP" altLang="en-US" dirty="0"/>
            </a:p>
          </p:txBody>
        </p:sp>
      </p:grpSp>
      <p:cxnSp>
        <p:nvCxnSpPr>
          <p:cNvPr id="25" name="直線矢印コネクタ 24"/>
          <p:cNvCxnSpPr/>
          <p:nvPr/>
        </p:nvCxnSpPr>
        <p:spPr>
          <a:xfrm>
            <a:off x="2951244" y="1578430"/>
            <a:ext cx="540000" cy="0"/>
          </a:xfrm>
          <a:prstGeom prst="straightConnector1">
            <a:avLst/>
          </a:prstGeom>
          <a:ln w="444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直線矢印コネクタ 25"/>
          <p:cNvCxnSpPr/>
          <p:nvPr/>
        </p:nvCxnSpPr>
        <p:spPr>
          <a:xfrm>
            <a:off x="2951244" y="1785259"/>
            <a:ext cx="793442" cy="1415133"/>
          </a:xfrm>
          <a:prstGeom prst="straightConnector1">
            <a:avLst/>
          </a:prstGeom>
          <a:ln w="444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線矢印コネクタ 27"/>
          <p:cNvCxnSpPr/>
          <p:nvPr/>
        </p:nvCxnSpPr>
        <p:spPr>
          <a:xfrm>
            <a:off x="2951244" y="2177153"/>
            <a:ext cx="717242" cy="4027704"/>
          </a:xfrm>
          <a:prstGeom prst="straightConnector1">
            <a:avLst/>
          </a:prstGeom>
          <a:ln w="444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直線矢印コネクタ 29"/>
          <p:cNvCxnSpPr/>
          <p:nvPr/>
        </p:nvCxnSpPr>
        <p:spPr>
          <a:xfrm flipH="1">
            <a:off x="2307771" y="2786743"/>
            <a:ext cx="1421" cy="446312"/>
          </a:xfrm>
          <a:prstGeom prst="straightConnector1">
            <a:avLst/>
          </a:prstGeom>
          <a:ln w="444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円弧 36"/>
          <p:cNvSpPr/>
          <p:nvPr/>
        </p:nvSpPr>
        <p:spPr>
          <a:xfrm flipH="1">
            <a:off x="122952" y="2763525"/>
            <a:ext cx="823990" cy="3441332"/>
          </a:xfrm>
          <a:prstGeom prst="arc">
            <a:avLst>
              <a:gd name="adj1" fmla="val 16200000"/>
              <a:gd name="adj2" fmla="val 5415393"/>
            </a:avLst>
          </a:prstGeom>
          <a:ln w="444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31" name="グループ化 30"/>
          <p:cNvGrpSpPr/>
          <p:nvPr/>
        </p:nvGrpSpPr>
        <p:grpSpPr>
          <a:xfrm>
            <a:off x="330858" y="3200396"/>
            <a:ext cx="2743200" cy="2743200"/>
            <a:chOff x="330858" y="3200396"/>
            <a:chExt cx="2743200" cy="2743200"/>
          </a:xfrm>
        </p:grpSpPr>
        <p:pic>
          <p:nvPicPr>
            <p:cNvPr id="6" name="図 5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330858" y="3200396"/>
              <a:ext cx="2743200" cy="2743200"/>
            </a:xfrm>
            <a:prstGeom prst="rect">
              <a:avLst/>
            </a:prstGeom>
          </p:spPr>
        </p:pic>
        <p:sp>
          <p:nvSpPr>
            <p:cNvPr id="32" name="テキスト ボックス 31"/>
            <p:cNvSpPr txBox="1"/>
            <p:nvPr/>
          </p:nvSpPr>
          <p:spPr>
            <a:xfrm>
              <a:off x="1189595" y="3833966"/>
              <a:ext cx="174118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ja-JP" dirty="0"/>
                <a:t>CD8</a:t>
              </a:r>
              <a:r>
                <a:rPr lang="en-US" altLang="ja-JP" baseline="30000" dirty="0"/>
                <a:t>+</a:t>
              </a:r>
              <a:r>
                <a:rPr lang="en-US" altLang="ja-JP" dirty="0"/>
                <a:t>CD28</a:t>
              </a:r>
              <a:r>
                <a:rPr lang="en-US" altLang="ja-JP" baseline="30000" dirty="0"/>
                <a:t>+ </a:t>
              </a:r>
              <a:r>
                <a:rPr lang="en-US" altLang="ja-JP" dirty="0"/>
                <a:t>T cell</a:t>
              </a:r>
              <a:endParaRPr kumimoji="1" lang="ja-JP" altLang="en-US" dirty="0"/>
            </a:p>
          </p:txBody>
        </p:sp>
      </p:grpSp>
      <p:grpSp>
        <p:nvGrpSpPr>
          <p:cNvPr id="39" name="グループ化 38"/>
          <p:cNvGrpSpPr/>
          <p:nvPr/>
        </p:nvGrpSpPr>
        <p:grpSpPr>
          <a:xfrm>
            <a:off x="323501" y="6204857"/>
            <a:ext cx="2743200" cy="2743200"/>
            <a:chOff x="323501" y="6204857"/>
            <a:chExt cx="2743200" cy="2743200"/>
          </a:xfrm>
        </p:grpSpPr>
        <p:pic>
          <p:nvPicPr>
            <p:cNvPr id="36" name="図 35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323501" y="6204857"/>
              <a:ext cx="2743200" cy="2743200"/>
            </a:xfrm>
            <a:prstGeom prst="rect">
              <a:avLst/>
            </a:prstGeom>
          </p:spPr>
        </p:pic>
        <p:sp>
          <p:nvSpPr>
            <p:cNvPr id="38" name="テキスト ボックス 37"/>
            <p:cNvSpPr txBox="1"/>
            <p:nvPr/>
          </p:nvSpPr>
          <p:spPr>
            <a:xfrm>
              <a:off x="980946" y="6988288"/>
              <a:ext cx="185820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ja-JP" dirty="0"/>
                <a:t>CD8</a:t>
              </a:r>
              <a:r>
                <a:rPr lang="en-US" altLang="ja-JP" baseline="30000" dirty="0"/>
                <a:t>+</a:t>
              </a:r>
              <a:r>
                <a:rPr lang="en-US" altLang="ja-JP" dirty="0"/>
                <a:t>CD122</a:t>
              </a:r>
              <a:r>
                <a:rPr lang="en-US" altLang="ja-JP" baseline="30000" dirty="0"/>
                <a:t>+ </a:t>
              </a:r>
              <a:r>
                <a:rPr lang="en-US" altLang="ja-JP" dirty="0"/>
                <a:t>T cell</a:t>
              </a:r>
              <a:endParaRPr kumimoji="1" lang="ja-JP" altLang="en-US" dirty="0"/>
            </a:p>
          </p:txBody>
        </p:sp>
      </p:grpSp>
      <p:grpSp>
        <p:nvGrpSpPr>
          <p:cNvPr id="42" name="グループ化 41"/>
          <p:cNvGrpSpPr/>
          <p:nvPr/>
        </p:nvGrpSpPr>
        <p:grpSpPr>
          <a:xfrm>
            <a:off x="3491244" y="6204857"/>
            <a:ext cx="2743200" cy="2743200"/>
            <a:chOff x="3491244" y="6204857"/>
            <a:chExt cx="2743200" cy="2743200"/>
          </a:xfrm>
        </p:grpSpPr>
        <p:pic>
          <p:nvPicPr>
            <p:cNvPr id="40" name="図 39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3491244" y="6204857"/>
              <a:ext cx="2743200" cy="2743200"/>
            </a:xfrm>
            <a:prstGeom prst="rect">
              <a:avLst/>
            </a:prstGeom>
          </p:spPr>
        </p:pic>
        <p:sp>
          <p:nvSpPr>
            <p:cNvPr id="41" name="テキスト ボックス 40"/>
            <p:cNvSpPr txBox="1"/>
            <p:nvPr/>
          </p:nvSpPr>
          <p:spPr>
            <a:xfrm>
              <a:off x="4172980" y="6988288"/>
              <a:ext cx="186621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ja-JP" dirty="0"/>
                <a:t>CD8</a:t>
              </a:r>
              <a:r>
                <a:rPr lang="en-US" altLang="ja-JP" baseline="30000" dirty="0"/>
                <a:t>+</a:t>
              </a:r>
              <a:r>
                <a:rPr lang="en-US" altLang="ja-JP" dirty="0"/>
                <a:t>CD45R</a:t>
              </a:r>
              <a:r>
                <a:rPr lang="en-US" altLang="ja-JP" baseline="30000" dirty="0"/>
                <a:t>+ </a:t>
              </a:r>
              <a:r>
                <a:rPr lang="en-US" altLang="ja-JP" dirty="0"/>
                <a:t>T cell</a:t>
              </a:r>
              <a:endParaRPr kumimoji="1" lang="ja-JP" altLang="en-US" dirty="0"/>
            </a:p>
          </p:txBody>
        </p:sp>
      </p:grpSp>
      <p:sp>
        <p:nvSpPr>
          <p:cNvPr id="43" name="テキスト ボックス 42"/>
          <p:cNvSpPr txBox="1"/>
          <p:nvPr/>
        </p:nvSpPr>
        <p:spPr>
          <a:xfrm>
            <a:off x="247381" y="9133107"/>
            <a:ext cx="18844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dirty="0"/>
              <a:t>Online Resource </a:t>
            </a:r>
            <a:r>
              <a:rPr lang="en-US" altLang="ja-JP" dirty="0"/>
              <a:t>2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6338297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テキスト ボックス 14"/>
          <p:cNvSpPr txBox="1"/>
          <p:nvPr/>
        </p:nvSpPr>
        <p:spPr>
          <a:xfrm>
            <a:off x="220081" y="1099456"/>
            <a:ext cx="87235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/>
              <a:t>Isotype</a:t>
            </a:r>
          </a:p>
          <a:p>
            <a:r>
              <a:rPr lang="en-US" altLang="ja-JP" dirty="0"/>
              <a:t>control</a:t>
            </a:r>
            <a:endParaRPr kumimoji="1" lang="ja-JP" altLang="en-US" dirty="0"/>
          </a:p>
        </p:txBody>
      </p:sp>
      <p:sp>
        <p:nvSpPr>
          <p:cNvPr id="16" name="テキスト ボックス 15"/>
          <p:cNvSpPr txBox="1"/>
          <p:nvPr/>
        </p:nvSpPr>
        <p:spPr>
          <a:xfrm>
            <a:off x="220081" y="3093044"/>
            <a:ext cx="8871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dirty="0"/>
              <a:t>Stained</a:t>
            </a:r>
            <a:endParaRPr kumimoji="1" lang="en-US" altLang="ja-JP" dirty="0"/>
          </a:p>
        </p:txBody>
      </p:sp>
      <p:sp>
        <p:nvSpPr>
          <p:cNvPr id="17" name="テキスト ボックス 16"/>
          <p:cNvSpPr txBox="1"/>
          <p:nvPr/>
        </p:nvSpPr>
        <p:spPr>
          <a:xfrm>
            <a:off x="220077" y="5290454"/>
            <a:ext cx="87235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/>
              <a:t>Isotype</a:t>
            </a:r>
          </a:p>
          <a:p>
            <a:r>
              <a:rPr lang="en-US" altLang="ja-JP" dirty="0"/>
              <a:t>control</a:t>
            </a:r>
            <a:endParaRPr kumimoji="1" lang="ja-JP" altLang="en-US" dirty="0"/>
          </a:p>
        </p:txBody>
      </p:sp>
      <p:sp>
        <p:nvSpPr>
          <p:cNvPr id="18" name="テキスト ボックス 17"/>
          <p:cNvSpPr txBox="1"/>
          <p:nvPr/>
        </p:nvSpPr>
        <p:spPr>
          <a:xfrm>
            <a:off x="220077" y="7284042"/>
            <a:ext cx="8871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dirty="0"/>
              <a:t>Stained</a:t>
            </a:r>
            <a:endParaRPr kumimoji="1" lang="en-US" altLang="ja-JP" dirty="0"/>
          </a:p>
        </p:txBody>
      </p:sp>
      <p:pic>
        <p:nvPicPr>
          <p:cNvPr id="2" name="図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5347" y="609599"/>
            <a:ext cx="1800000" cy="1800000"/>
          </a:xfrm>
          <a:prstGeom prst="rect">
            <a:avLst/>
          </a:prstGeom>
        </p:spPr>
      </p:pic>
      <p:pic>
        <p:nvPicPr>
          <p:cNvPr id="3" name="図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15347" y="609599"/>
            <a:ext cx="1800000" cy="1800000"/>
          </a:xfrm>
          <a:prstGeom prst="rect">
            <a:avLst/>
          </a:prstGeom>
        </p:spPr>
      </p:pic>
      <p:pic>
        <p:nvPicPr>
          <p:cNvPr id="6" name="図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09463" y="609599"/>
            <a:ext cx="1800000" cy="1800000"/>
          </a:xfrm>
          <a:prstGeom prst="rect">
            <a:avLst/>
          </a:prstGeom>
        </p:spPr>
      </p:pic>
      <p:pic>
        <p:nvPicPr>
          <p:cNvPr id="20" name="図 1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15347" y="4800594"/>
            <a:ext cx="1800000" cy="1800000"/>
          </a:xfrm>
          <a:prstGeom prst="rect">
            <a:avLst/>
          </a:prstGeom>
        </p:spPr>
      </p:pic>
      <p:pic>
        <p:nvPicPr>
          <p:cNvPr id="21" name="図 2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015347" y="4800594"/>
            <a:ext cx="1800000" cy="1800000"/>
          </a:xfrm>
          <a:prstGeom prst="rect">
            <a:avLst/>
          </a:prstGeom>
        </p:spPr>
      </p:pic>
      <p:grpSp>
        <p:nvGrpSpPr>
          <p:cNvPr id="24" name="グループ化 23"/>
          <p:cNvGrpSpPr/>
          <p:nvPr/>
        </p:nvGrpSpPr>
        <p:grpSpPr>
          <a:xfrm>
            <a:off x="1215347" y="2475681"/>
            <a:ext cx="1800000" cy="1800000"/>
            <a:chOff x="1215347" y="2475681"/>
            <a:chExt cx="1800000" cy="1800000"/>
          </a:xfrm>
        </p:grpSpPr>
        <p:pic>
          <p:nvPicPr>
            <p:cNvPr id="22" name="図 21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1215347" y="2475681"/>
              <a:ext cx="1800000" cy="1800000"/>
            </a:xfrm>
            <a:prstGeom prst="rect">
              <a:avLst/>
            </a:prstGeom>
          </p:spPr>
        </p:pic>
        <p:sp>
          <p:nvSpPr>
            <p:cNvPr id="23" name="テキスト ボックス 22"/>
            <p:cNvSpPr txBox="1"/>
            <p:nvPr/>
          </p:nvSpPr>
          <p:spPr>
            <a:xfrm>
              <a:off x="1547137" y="2796012"/>
              <a:ext cx="137409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ja-JP" sz="1200" dirty="0"/>
                <a:t>CD8</a:t>
              </a:r>
              <a:r>
                <a:rPr lang="en-US" altLang="ja-JP" sz="1200" baseline="30000" dirty="0"/>
                <a:t>+</a:t>
              </a:r>
              <a:r>
                <a:rPr lang="en-US" altLang="ja-JP" sz="1200" dirty="0"/>
                <a:t>CD107a</a:t>
              </a:r>
              <a:r>
                <a:rPr lang="en-US" altLang="ja-JP" sz="1200" baseline="30000" dirty="0"/>
                <a:t>+ </a:t>
              </a:r>
              <a:r>
                <a:rPr lang="en-US" altLang="ja-JP" sz="1200" dirty="0"/>
                <a:t>T cell</a:t>
              </a:r>
              <a:endParaRPr kumimoji="1" lang="ja-JP" altLang="en-US" sz="1200" dirty="0"/>
            </a:p>
          </p:txBody>
        </p:sp>
      </p:grpSp>
      <p:grpSp>
        <p:nvGrpSpPr>
          <p:cNvPr id="27" name="グループ化 26"/>
          <p:cNvGrpSpPr/>
          <p:nvPr/>
        </p:nvGrpSpPr>
        <p:grpSpPr>
          <a:xfrm>
            <a:off x="3015347" y="2470234"/>
            <a:ext cx="1800000" cy="1800000"/>
            <a:chOff x="3015347" y="2470234"/>
            <a:chExt cx="1800000" cy="1800000"/>
          </a:xfrm>
        </p:grpSpPr>
        <p:pic>
          <p:nvPicPr>
            <p:cNvPr id="25" name="図 24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3015347" y="2470234"/>
              <a:ext cx="1800000" cy="1800000"/>
            </a:xfrm>
            <a:prstGeom prst="rect">
              <a:avLst/>
            </a:prstGeom>
          </p:spPr>
        </p:pic>
        <p:sp>
          <p:nvSpPr>
            <p:cNvPr id="26" name="テキスト ボックス 25"/>
            <p:cNvSpPr txBox="1"/>
            <p:nvPr/>
          </p:nvSpPr>
          <p:spPr>
            <a:xfrm>
              <a:off x="3499422" y="2816045"/>
              <a:ext cx="1221809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ja-JP" sz="1200" dirty="0"/>
                <a:t>CD8</a:t>
              </a:r>
              <a:r>
                <a:rPr lang="en-US" altLang="ja-JP" sz="1200" baseline="30000" dirty="0"/>
                <a:t>+</a:t>
              </a:r>
              <a:r>
                <a:rPr lang="en-US" altLang="ja-JP" sz="1200" dirty="0"/>
                <a:t>CD28</a:t>
              </a:r>
              <a:r>
                <a:rPr lang="en-US" altLang="ja-JP" sz="1200" baseline="30000" dirty="0"/>
                <a:t>+ </a:t>
              </a:r>
              <a:r>
                <a:rPr lang="en-US" altLang="ja-JP" sz="1200" dirty="0"/>
                <a:t>T cell</a:t>
              </a:r>
              <a:endParaRPr kumimoji="1" lang="ja-JP" altLang="en-US" sz="1200" dirty="0"/>
            </a:p>
          </p:txBody>
        </p:sp>
      </p:grpSp>
      <p:grpSp>
        <p:nvGrpSpPr>
          <p:cNvPr id="30" name="グループ化 29"/>
          <p:cNvGrpSpPr/>
          <p:nvPr/>
        </p:nvGrpSpPr>
        <p:grpSpPr>
          <a:xfrm>
            <a:off x="4909463" y="2467152"/>
            <a:ext cx="1800000" cy="1800000"/>
            <a:chOff x="4909463" y="2467152"/>
            <a:chExt cx="1800000" cy="1800000"/>
          </a:xfrm>
        </p:grpSpPr>
        <p:pic>
          <p:nvPicPr>
            <p:cNvPr id="28" name="図 27"/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4909463" y="2467152"/>
              <a:ext cx="1800000" cy="1800000"/>
            </a:xfrm>
            <a:prstGeom prst="rect">
              <a:avLst/>
            </a:prstGeom>
          </p:spPr>
        </p:pic>
        <p:sp>
          <p:nvSpPr>
            <p:cNvPr id="29" name="テキスト ボックス 28"/>
            <p:cNvSpPr txBox="1"/>
            <p:nvPr/>
          </p:nvSpPr>
          <p:spPr>
            <a:xfrm>
              <a:off x="5338491" y="2816045"/>
              <a:ext cx="1278683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ja-JP" sz="1200" dirty="0"/>
                <a:t>CD8</a:t>
              </a:r>
              <a:r>
                <a:rPr lang="en-US" altLang="ja-JP" sz="1200" baseline="30000" dirty="0"/>
                <a:t>+</a:t>
              </a:r>
              <a:r>
                <a:rPr lang="en-US" altLang="ja-JP" sz="1200" dirty="0"/>
                <a:t>CTLA4</a:t>
              </a:r>
              <a:r>
                <a:rPr lang="en-US" altLang="ja-JP" sz="1200" baseline="30000" dirty="0"/>
                <a:t>+ </a:t>
              </a:r>
              <a:r>
                <a:rPr lang="en-US" altLang="ja-JP" sz="1200" dirty="0"/>
                <a:t>T cell</a:t>
              </a:r>
              <a:endParaRPr kumimoji="1" lang="ja-JP" altLang="en-US" sz="1200" dirty="0"/>
            </a:p>
          </p:txBody>
        </p:sp>
      </p:grpSp>
      <p:grpSp>
        <p:nvGrpSpPr>
          <p:cNvPr id="33" name="グループ化 32"/>
          <p:cNvGrpSpPr/>
          <p:nvPr/>
        </p:nvGrpSpPr>
        <p:grpSpPr>
          <a:xfrm>
            <a:off x="1215347" y="6666676"/>
            <a:ext cx="1800000" cy="1800000"/>
            <a:chOff x="1215347" y="6666676"/>
            <a:chExt cx="1800000" cy="1800000"/>
          </a:xfrm>
        </p:grpSpPr>
        <p:pic>
          <p:nvPicPr>
            <p:cNvPr id="31" name="図 30"/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1215347" y="6666676"/>
              <a:ext cx="1800000" cy="1800000"/>
            </a:xfrm>
            <a:prstGeom prst="rect">
              <a:avLst/>
            </a:prstGeom>
          </p:spPr>
        </p:pic>
        <p:sp>
          <p:nvSpPr>
            <p:cNvPr id="32" name="テキスト ボックス 31"/>
            <p:cNvSpPr txBox="1"/>
            <p:nvPr/>
          </p:nvSpPr>
          <p:spPr>
            <a:xfrm>
              <a:off x="1606382" y="7062582"/>
              <a:ext cx="130035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ja-JP" sz="1200" dirty="0"/>
                <a:t>CD8</a:t>
              </a:r>
              <a:r>
                <a:rPr lang="en-US" altLang="ja-JP" sz="1200" baseline="30000" dirty="0"/>
                <a:t>+</a:t>
              </a:r>
              <a:r>
                <a:rPr lang="en-US" altLang="ja-JP" sz="1200" dirty="0"/>
                <a:t>CD122</a:t>
              </a:r>
              <a:r>
                <a:rPr lang="en-US" altLang="ja-JP" sz="1200" baseline="30000" dirty="0"/>
                <a:t>+ </a:t>
              </a:r>
              <a:r>
                <a:rPr lang="en-US" altLang="ja-JP" sz="1200" dirty="0"/>
                <a:t>T cell</a:t>
              </a:r>
              <a:endParaRPr kumimoji="1" lang="ja-JP" altLang="en-US" sz="1200" dirty="0"/>
            </a:p>
          </p:txBody>
        </p:sp>
      </p:grpSp>
      <p:grpSp>
        <p:nvGrpSpPr>
          <p:cNvPr id="36" name="グループ化 35"/>
          <p:cNvGrpSpPr/>
          <p:nvPr/>
        </p:nvGrpSpPr>
        <p:grpSpPr>
          <a:xfrm>
            <a:off x="3015347" y="6665206"/>
            <a:ext cx="1800000" cy="1800000"/>
            <a:chOff x="3015347" y="6665206"/>
            <a:chExt cx="1800000" cy="1800000"/>
          </a:xfrm>
        </p:grpSpPr>
        <p:pic>
          <p:nvPicPr>
            <p:cNvPr id="34" name="図 33"/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3015347" y="6665206"/>
              <a:ext cx="1800000" cy="1800000"/>
            </a:xfrm>
            <a:prstGeom prst="rect">
              <a:avLst/>
            </a:prstGeom>
          </p:spPr>
        </p:pic>
        <p:sp>
          <p:nvSpPr>
            <p:cNvPr id="35" name="テキスト ボックス 34"/>
            <p:cNvSpPr txBox="1"/>
            <p:nvPr/>
          </p:nvSpPr>
          <p:spPr>
            <a:xfrm>
              <a:off x="3406382" y="7062582"/>
              <a:ext cx="1305165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ja-JP" sz="1200" dirty="0"/>
                <a:t>CD8</a:t>
              </a:r>
              <a:r>
                <a:rPr lang="en-US" altLang="ja-JP" sz="1200" baseline="30000" dirty="0"/>
                <a:t>+</a:t>
              </a:r>
              <a:r>
                <a:rPr lang="en-US" altLang="ja-JP" sz="1200" dirty="0"/>
                <a:t>CD45R</a:t>
              </a:r>
              <a:r>
                <a:rPr lang="en-US" altLang="ja-JP" sz="1200" baseline="30000" dirty="0"/>
                <a:t>+ </a:t>
              </a:r>
              <a:r>
                <a:rPr lang="en-US" altLang="ja-JP" sz="1200" dirty="0"/>
                <a:t>T cell</a:t>
              </a:r>
              <a:endParaRPr kumimoji="1" lang="ja-JP" altLang="en-US" sz="1200" dirty="0"/>
            </a:p>
          </p:txBody>
        </p:sp>
      </p:grpSp>
      <p:sp>
        <p:nvSpPr>
          <p:cNvPr id="37" name="テキスト ボックス 36"/>
          <p:cNvSpPr txBox="1"/>
          <p:nvPr/>
        </p:nvSpPr>
        <p:spPr>
          <a:xfrm>
            <a:off x="230920" y="9000631"/>
            <a:ext cx="18844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dirty="0"/>
              <a:t>Online Resource </a:t>
            </a:r>
            <a:r>
              <a:rPr lang="en-US" altLang="ja-JP" dirty="0" smtClean="0"/>
              <a:t>3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97333489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2348</TotalTime>
  <Words>72</Words>
  <Application>Microsoft Office PowerPoint</Application>
  <PresentationFormat>A4 210 x 297 mm</PresentationFormat>
  <Paragraphs>26</Paragraphs>
  <Slides>3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3</vt:i4>
      </vt:variant>
    </vt:vector>
  </HeadingPairs>
  <TitlesOfParts>
    <vt:vector size="9" baseType="lpstr">
      <vt:lpstr>游ゴシック</vt:lpstr>
      <vt:lpstr>游ゴシック Light</vt:lpstr>
      <vt:lpstr>Arial</vt:lpstr>
      <vt:lpstr>Calibri</vt:lpstr>
      <vt:lpstr>Calibri Light</vt:lpstr>
      <vt:lpstr>Office テーマ</vt:lpstr>
      <vt:lpstr>PowerPoint プレゼンテーション</vt:lpstr>
      <vt:lpstr>PowerPoint プレゼンテーション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md104062@gmail.com</dc:creator>
  <cp:lastModifiedBy>md104062@gmail.com</cp:lastModifiedBy>
  <cp:revision>147</cp:revision>
  <dcterms:created xsi:type="dcterms:W3CDTF">2021-10-21T08:42:02Z</dcterms:created>
  <dcterms:modified xsi:type="dcterms:W3CDTF">2022-05-21T05:57:24Z</dcterms:modified>
</cp:coreProperties>
</file>