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4.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5.xml" ContentType="application/vnd.openxmlformats-officedocument.drawingml.chartshapes+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6.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7.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8.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9.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0.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1.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2.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3.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4.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5.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6.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7.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8.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19.xml" ContentType="application/vnd.openxmlformats-officedocument.drawingml.chartshapes+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20.xml" ContentType="application/vnd.openxmlformats-officedocument.drawingml.chartshapes+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21.xml" ContentType="application/vnd.openxmlformats-officedocument.drawingml.chartshapes+xml"/>
  <Override PartName="/ppt/notesSlides/notesSlide16.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drawings/drawing22.xml" ContentType="application/vnd.openxmlformats-officedocument.drawingml.chartshapes+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rawings/drawing23.xml" ContentType="application/vnd.openxmlformats-officedocument.drawingml.chartshapes+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drawings/drawing24.xml" ContentType="application/vnd.openxmlformats-officedocument.drawingml.chartshapes+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25.xml" ContentType="application/vnd.openxmlformats-officedocument.drawingml.chartshape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1" r:id="rId1"/>
  </p:sldMasterIdLst>
  <p:notesMasterIdLst>
    <p:notesMasterId r:id="rId54"/>
  </p:notesMasterIdLst>
  <p:handoutMasterIdLst>
    <p:handoutMasterId r:id="rId55"/>
  </p:handoutMasterIdLst>
  <p:sldIdLst>
    <p:sldId id="311" r:id="rId2"/>
    <p:sldId id="257" r:id="rId3"/>
    <p:sldId id="392" r:id="rId4"/>
    <p:sldId id="394" r:id="rId5"/>
    <p:sldId id="369" r:id="rId6"/>
    <p:sldId id="370" r:id="rId7"/>
    <p:sldId id="371" r:id="rId8"/>
    <p:sldId id="372" r:id="rId9"/>
    <p:sldId id="373" r:id="rId10"/>
    <p:sldId id="374" r:id="rId11"/>
    <p:sldId id="375" r:id="rId12"/>
    <p:sldId id="423" r:id="rId13"/>
    <p:sldId id="424" r:id="rId14"/>
    <p:sldId id="406" r:id="rId15"/>
    <p:sldId id="397" r:id="rId16"/>
    <p:sldId id="376" r:id="rId17"/>
    <p:sldId id="322" r:id="rId18"/>
    <p:sldId id="417" r:id="rId19"/>
    <p:sldId id="399" r:id="rId20"/>
    <p:sldId id="400" r:id="rId21"/>
    <p:sldId id="425" r:id="rId22"/>
    <p:sldId id="267" r:id="rId23"/>
    <p:sldId id="431" r:id="rId24"/>
    <p:sldId id="268" r:id="rId25"/>
    <p:sldId id="383" r:id="rId26"/>
    <p:sldId id="415" r:id="rId27"/>
    <p:sldId id="414" r:id="rId28"/>
    <p:sldId id="378" r:id="rId29"/>
    <p:sldId id="289" r:id="rId30"/>
    <p:sldId id="377" r:id="rId31"/>
    <p:sldId id="380" r:id="rId32"/>
    <p:sldId id="410" r:id="rId33"/>
    <p:sldId id="445" r:id="rId34"/>
    <p:sldId id="407" r:id="rId35"/>
    <p:sldId id="387" r:id="rId36"/>
    <p:sldId id="389" r:id="rId37"/>
    <p:sldId id="411" r:id="rId38"/>
    <p:sldId id="412" r:id="rId39"/>
    <p:sldId id="413" r:id="rId40"/>
    <p:sldId id="416" r:id="rId41"/>
    <p:sldId id="438" r:id="rId42"/>
    <p:sldId id="428" r:id="rId43"/>
    <p:sldId id="434" r:id="rId44"/>
    <p:sldId id="426" r:id="rId45"/>
    <p:sldId id="442" r:id="rId46"/>
    <p:sldId id="444" r:id="rId47"/>
    <p:sldId id="439" r:id="rId48"/>
    <p:sldId id="441" r:id="rId49"/>
    <p:sldId id="429" r:id="rId50"/>
    <p:sldId id="318" r:id="rId51"/>
    <p:sldId id="381" r:id="rId52"/>
    <p:sldId id="32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1"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C3C571"/>
    <a:srgbClr val="CCCCFF"/>
    <a:srgbClr val="F828CB"/>
    <a:srgbClr val="F7D0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434" autoAdjust="0"/>
  </p:normalViewPr>
  <p:slideViewPr>
    <p:cSldViewPr snapToGrid="0">
      <p:cViewPr varScale="1">
        <p:scale>
          <a:sx n="111" d="100"/>
          <a:sy n="111" d="100"/>
        </p:scale>
        <p:origin x="336"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01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CD\Documents\DISSERTATION%20STUDY\SHEETS\GRAIN%20SIZE%20ANALYSI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CD\Documents\DISSERTATION%20STUDY\SHEETS\6)%20LOAD%20VS%20DISPLACEMENT%20(EXPERIMENTAL)DIFFERENT%20COMPARISION%20GRAPH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CD\Documents\DISSERTATION%20STUDY\SHEETS\6)%20LOAD%20VS%20DISPLACEMENT%20(EXPERIMENTAL)DIFFERENT%20COMPARISION%20GRAPH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6.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9.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0.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1.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2.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3.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4.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5.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6.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7.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8.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19.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20.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PCD\Documents\DISSERTATION%20STUDY\SHEETS\7)%20ANALYTICAL%20PULLOUT%20TEST.xlsx" TargetMode="Externa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21.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PCD\Documents\DISSERTATION%20STUDY\SHEETS\9)%20GRAPHS%20OF%20ALL%20METHODS%20COMBINE%20FOR%20DIFFERENT%20EMBEDMENT%20RATIO%20(Autosaved).xlsx" TargetMode="Externa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chartUserShapes" Target="../drawings/drawing22.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PCD\Documents\DISSERTATION%20STUDY\SHEETS\9)%20GRAPHS%20OF%20ALL%20METHODS%20COMBINE%20FOR%20DIFFERENT%20EMBEDMENT%20RATIO%20(Autosaved).xlsx" TargetMode="Externa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chartUserShapes" Target="../drawings/drawing23.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PCD\Documents\DISSERTATION%20STUDY\SHEETS\9)%20GRAPHS%20OF%20ALL%20METHODS%20COMBINE%20FOR%20DIFFERENT%20EMBEDMENT%20RATIO%20(Autosaved).xlsx" TargetMode="Externa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chartUserShapes" Target="../drawings/drawing24.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PCD\Documents\DISSERTATION%20STUDY\SHEETS\9)%20GRAPHS%20OF%20ALL%20METHODS%20COMBINE%20FOR%20DIFFERENT%20EMBEDMENT%20RATIO%20(Autosaved).xlsx" TargetMode="Externa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2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000" b="0" i="0" u="none" strike="noStrike" kern="1200" spc="0" normalizeH="0" baseline="0">
                <a:solidFill>
                  <a:schemeClr val="lt1"/>
                </a:solidFill>
                <a:latin typeface="+mn-lt"/>
                <a:ea typeface="+mn-ea"/>
                <a:cs typeface="+mn-cs"/>
              </a:defRPr>
            </a:pPr>
            <a:r>
              <a:rPr lang="en-US" dirty="0">
                <a:solidFill>
                  <a:schemeClr val="tx1"/>
                </a:solidFill>
                <a:latin typeface="Arial" panose="020B0604020202020204" pitchFamily="34" charset="0"/>
                <a:ea typeface="+mn-ea"/>
                <a:cs typeface="Arial" panose="020B0604020202020204" pitchFamily="34" charset="0"/>
              </a:rPr>
              <a:t>Particle</a:t>
            </a:r>
            <a:r>
              <a:rPr lang="en-US" baseline="0" dirty="0">
                <a:solidFill>
                  <a:schemeClr val="tx1"/>
                </a:solidFill>
                <a:latin typeface="Arial" panose="020B0604020202020204" pitchFamily="34" charset="0"/>
                <a:ea typeface="+mn-ea"/>
                <a:cs typeface="Arial" panose="020B0604020202020204" pitchFamily="34" charset="0"/>
              </a:rPr>
              <a:t> Size Distribution Curve</a:t>
            </a:r>
            <a:endParaRPr lang="en-US" dirty="0">
              <a:solidFill>
                <a:schemeClr val="tx1"/>
              </a:solidFill>
              <a:latin typeface="Arial" panose="020B0604020202020204" pitchFamily="34" charset="0"/>
              <a:cs typeface="Arial" panose="020B0604020202020204" pitchFamily="34" charset="0"/>
            </a:endParaRPr>
          </a:p>
        </c:rich>
      </c:tx>
      <c:layout>
        <c:manualLayout>
          <c:xMode val="edge"/>
          <c:yMode val="edge"/>
          <c:x val="0.2268046960144732"/>
          <c:y val="3.0777781188555512E-2"/>
        </c:manualLayout>
      </c:layout>
      <c:overlay val="0"/>
      <c:spPr>
        <a:solidFill>
          <a:schemeClr val="bg1"/>
        </a:solidFill>
        <a:ln w="12700" cap="flat" cmpd="sng" algn="ctr">
          <a:solidFill>
            <a:schemeClr val="bg1"/>
          </a:solidFill>
          <a:prstDash val="solid"/>
          <a:miter lim="800000"/>
        </a:ln>
        <a:effectLst/>
      </c:spPr>
      <c:txPr>
        <a:bodyPr rot="0" spcFirstLastPara="1" vertOverflow="ellipsis" vert="horz" wrap="square" anchor="ctr" anchorCtr="1"/>
        <a:lstStyle/>
        <a:p>
          <a:pPr>
            <a:defRPr sz="2000" b="0" i="0" u="none" strike="noStrike" kern="1200" spc="0" normalizeH="0" baseline="0">
              <a:solidFill>
                <a:schemeClr val="lt1"/>
              </a:solidFill>
              <a:latin typeface="+mn-lt"/>
              <a:ea typeface="+mn-ea"/>
              <a:cs typeface="+mn-cs"/>
            </a:defRPr>
          </a:pPr>
          <a:endParaRPr lang="en-US"/>
        </a:p>
      </c:txPr>
    </c:title>
    <c:autoTitleDeleted val="0"/>
    <c:plotArea>
      <c:layout>
        <c:manualLayout>
          <c:layoutTarget val="inner"/>
          <c:xMode val="edge"/>
          <c:yMode val="edge"/>
          <c:x val="4.3256085325720221E-2"/>
          <c:y val="0.13446493501469906"/>
          <c:w val="0.83483260777285273"/>
          <c:h val="0.70115706715147763"/>
        </c:manualLayout>
      </c:layout>
      <c:scatterChart>
        <c:scatterStyle val="smoothMarker"/>
        <c:varyColors val="0"/>
        <c:ser>
          <c:idx val="0"/>
          <c:order val="0"/>
          <c:spPr>
            <a:ln w="57150" cap="flat" cmpd="dbl" algn="ctr">
              <a:solidFill>
                <a:schemeClr val="tx2">
                  <a:lumMod val="50000"/>
                </a:schemeClr>
              </a:solidFill>
              <a:round/>
            </a:ln>
            <a:effectLst/>
          </c:spPr>
          <c:marker>
            <c:symbol val="circle"/>
            <c:size val="6"/>
            <c:spPr>
              <a:solidFill>
                <a:srgbClr val="002060"/>
              </a:solidFill>
              <a:ln w="57150" cap="flat" cmpd="dbl" algn="ctr">
                <a:solidFill>
                  <a:schemeClr val="tx2">
                    <a:lumMod val="50000"/>
                  </a:schemeClr>
                </a:solidFill>
                <a:round/>
              </a:ln>
              <a:effectLst/>
            </c:spPr>
          </c:marker>
          <c:xVal>
            <c:numRef>
              <c:f>'MY MAIN COPY (1)'!$A$4:$A$11</c:f>
              <c:numCache>
                <c:formatCode>0.000</c:formatCode>
                <c:ptCount val="8"/>
                <c:pt idx="0">
                  <c:v>4.75</c:v>
                </c:pt>
                <c:pt idx="1">
                  <c:v>2.36</c:v>
                </c:pt>
                <c:pt idx="2">
                  <c:v>1.18</c:v>
                </c:pt>
                <c:pt idx="3">
                  <c:v>0.6</c:v>
                </c:pt>
                <c:pt idx="4">
                  <c:v>0.42499999999999999</c:v>
                </c:pt>
                <c:pt idx="5">
                  <c:v>0.3</c:v>
                </c:pt>
                <c:pt idx="6">
                  <c:v>0.15</c:v>
                </c:pt>
                <c:pt idx="7">
                  <c:v>7.4999999999999997E-2</c:v>
                </c:pt>
              </c:numCache>
            </c:numRef>
          </c:xVal>
          <c:yVal>
            <c:numRef>
              <c:f>'MY MAIN COPY (1)'!$E$4:$E$11</c:f>
              <c:numCache>
                <c:formatCode>0.00</c:formatCode>
                <c:ptCount val="8"/>
                <c:pt idx="0">
                  <c:v>88.05</c:v>
                </c:pt>
                <c:pt idx="1">
                  <c:v>64.349999999999994</c:v>
                </c:pt>
                <c:pt idx="2">
                  <c:v>39.35</c:v>
                </c:pt>
                <c:pt idx="3">
                  <c:v>25.200000000000003</c:v>
                </c:pt>
                <c:pt idx="4">
                  <c:v>17.075000000000003</c:v>
                </c:pt>
                <c:pt idx="5">
                  <c:v>13.575000000000003</c:v>
                </c:pt>
                <c:pt idx="6">
                  <c:v>2.125</c:v>
                </c:pt>
                <c:pt idx="7">
                  <c:v>0.25</c:v>
                </c:pt>
              </c:numCache>
            </c:numRef>
          </c:yVal>
          <c:smooth val="1"/>
          <c:extLst>
            <c:ext xmlns:c16="http://schemas.microsoft.com/office/drawing/2014/chart" uri="{C3380CC4-5D6E-409C-BE32-E72D297353CC}">
              <c16:uniqueId val="{00000000-E7F3-4AF6-A29F-8758930F41D5}"/>
            </c:ext>
          </c:extLst>
        </c:ser>
        <c:dLbls>
          <c:showLegendKey val="0"/>
          <c:showVal val="0"/>
          <c:showCatName val="0"/>
          <c:showSerName val="0"/>
          <c:showPercent val="0"/>
          <c:showBubbleSize val="0"/>
        </c:dLbls>
        <c:axId val="-792908048"/>
        <c:axId val="-792914032"/>
      </c:scatterChart>
      <c:valAx>
        <c:axId val="-792908048"/>
        <c:scaling>
          <c:logBase val="10"/>
          <c:orientation val="minMax"/>
        </c:scaling>
        <c:delete val="0"/>
        <c:axPos val="b"/>
        <c:majorGridlines>
          <c:spPr>
            <a:ln w="9525" cap="flat" cmpd="sng" algn="ctr">
              <a:solidFill>
                <a:srgbClr val="002060"/>
              </a:solidFill>
              <a:round/>
            </a:ln>
            <a:effectLst/>
          </c:spPr>
        </c:majorGridlines>
        <c:minorGridlines>
          <c:spPr>
            <a:ln w="9525" cap="flat" cmpd="sng" algn="ctr">
              <a:solidFill>
                <a:schemeClr val="accent2">
                  <a:lumMod val="50000"/>
                </a:schemeClr>
              </a:solidFill>
              <a:round/>
            </a:ln>
            <a:effectLst>
              <a:outerShdw blurRad="50800" dist="50800" dir="5400000" algn="ctr" rotWithShape="0">
                <a:schemeClr val="accent1">
                  <a:lumMod val="75000"/>
                </a:schemeClr>
              </a:outerShdw>
            </a:effectLst>
          </c:spPr>
        </c:minorGridlines>
        <c:title>
          <c:tx>
            <c:rich>
              <a:bodyPr rot="0" spcFirstLastPara="1" vertOverflow="ellipsis" vert="horz" wrap="square" anchor="ctr" anchorCtr="1"/>
              <a:lstStyle/>
              <a:p>
                <a:pPr>
                  <a:defRPr sz="900" b="0" i="0" u="none" strike="noStrike" kern="1200" cap="all" baseline="0">
                    <a:solidFill>
                      <a:schemeClr val="lt1"/>
                    </a:solidFill>
                    <a:latin typeface="+mn-lt"/>
                    <a:ea typeface="+mn-ea"/>
                    <a:cs typeface="+mn-cs"/>
                  </a:defRPr>
                </a:pPr>
                <a:r>
                  <a:rPr lang="en-US" sz="2000" cap="none" dirty="0">
                    <a:solidFill>
                      <a:schemeClr val="tx1"/>
                    </a:solidFill>
                    <a:latin typeface="Arial" panose="020B0604020202020204" pitchFamily="34" charset="0"/>
                    <a:ea typeface="+mn-ea"/>
                    <a:cs typeface="Arial" panose="020B0604020202020204" pitchFamily="34" charset="0"/>
                  </a:rPr>
                  <a:t>Particle Size</a:t>
                </a:r>
                <a:endParaRPr lang="en-US" sz="2000" cap="none" dirty="0">
                  <a:solidFill>
                    <a:schemeClr val="tx1"/>
                  </a:solidFill>
                  <a:latin typeface="Arial" panose="020B0604020202020204" pitchFamily="34" charset="0"/>
                  <a:cs typeface="Arial" panose="020B0604020202020204" pitchFamily="34" charset="0"/>
                </a:endParaRPr>
              </a:p>
            </c:rich>
          </c:tx>
          <c:overlay val="0"/>
          <c:spPr>
            <a:solidFill>
              <a:schemeClr val="bg1"/>
            </a:solidFill>
            <a:ln w="12700" cap="flat" cmpd="sng" algn="ctr">
              <a:solidFill>
                <a:schemeClr val="accent1">
                  <a:shade val="50000"/>
                </a:schemeClr>
              </a:solidFill>
              <a:prstDash val="solid"/>
              <a:miter lim="800000"/>
            </a:ln>
            <a:effectLst/>
          </c:spPr>
          <c:txPr>
            <a:bodyPr rot="0" spcFirstLastPara="1" vertOverflow="ellipsis" vert="horz" wrap="square" anchor="ctr" anchorCtr="1"/>
            <a:lstStyle/>
            <a:p>
              <a:pPr>
                <a:defRPr sz="900" b="0" i="0" u="none" strike="noStrike" kern="1200" cap="all" baseline="0">
                  <a:solidFill>
                    <a:schemeClr val="lt1"/>
                  </a:solidFill>
                  <a:latin typeface="+mn-lt"/>
                  <a:ea typeface="+mn-ea"/>
                  <a:cs typeface="+mn-cs"/>
                </a:defRPr>
              </a:pPr>
              <a:endParaRPr lang="en-US"/>
            </a:p>
          </c:txPr>
        </c:title>
        <c:numFmt formatCode="0.000"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2914032"/>
        <c:crosses val="autoZero"/>
        <c:crossBetween val="midCat"/>
      </c:valAx>
      <c:valAx>
        <c:axId val="-792914032"/>
        <c:scaling>
          <c:orientation val="minMax"/>
        </c:scaling>
        <c:delete val="0"/>
        <c:axPos val="r"/>
        <c:majorGridlines>
          <c:spPr>
            <a:ln w="9525" cap="flat" cmpd="sng" algn="ctr">
              <a:solidFill>
                <a:schemeClr val="bg2">
                  <a:lumMod val="10000"/>
                </a:schemeClr>
              </a:solidFill>
              <a:round/>
            </a:ln>
            <a:effectLst/>
          </c:spPr>
        </c:majorGridlines>
        <c:minorGridlines>
          <c:spPr>
            <a:ln w="9525" cap="flat" cmpd="sng" algn="ctr">
              <a:solidFill>
                <a:schemeClr val="accent4">
                  <a:lumMod val="60000"/>
                  <a:lumOff val="40000"/>
                </a:schemeClr>
              </a:solidFill>
              <a:round/>
            </a:ln>
            <a:effectLst>
              <a:outerShdw blurRad="50800" dist="50800" dir="5400000" algn="ctr" rotWithShape="0">
                <a:schemeClr val="accent2">
                  <a:lumMod val="75000"/>
                </a:schemeClr>
              </a:outerShdw>
            </a:effectLst>
          </c:spPr>
        </c:minorGridlines>
        <c:title>
          <c:tx>
            <c:rich>
              <a:bodyPr rot="-5400000" spcFirstLastPara="1" vertOverflow="ellipsis" vert="horz" wrap="square" anchor="ctr" anchorCtr="1"/>
              <a:lstStyle/>
              <a:p>
                <a:pPr>
                  <a:defRPr sz="900" b="0" i="0" u="none" strike="noStrike" kern="1200" cap="all" baseline="0">
                    <a:solidFill>
                      <a:schemeClr val="lt1"/>
                    </a:solidFill>
                    <a:latin typeface="+mn-lt"/>
                    <a:ea typeface="+mn-ea"/>
                    <a:cs typeface="+mn-cs"/>
                  </a:defRPr>
                </a:pPr>
                <a:r>
                  <a:rPr lang="en-US" sz="2000" cap="none" dirty="0">
                    <a:solidFill>
                      <a:schemeClr val="tx1"/>
                    </a:solidFill>
                    <a:latin typeface="Arial" panose="020B0604020202020204" pitchFamily="34" charset="0"/>
                    <a:ea typeface="+mn-ea"/>
                    <a:cs typeface="Arial" panose="020B0604020202020204" pitchFamily="34" charset="0"/>
                  </a:rPr>
                  <a:t>Percentage Fines</a:t>
                </a:r>
                <a:endParaRPr lang="en-US" sz="2000" cap="none" dirty="0">
                  <a:solidFill>
                    <a:schemeClr val="tx1"/>
                  </a:solidFill>
                  <a:latin typeface="Arial" panose="020B0604020202020204" pitchFamily="34" charset="0"/>
                  <a:cs typeface="Arial" panose="020B0604020202020204" pitchFamily="34" charset="0"/>
                </a:endParaRPr>
              </a:p>
            </c:rich>
          </c:tx>
          <c:layout>
            <c:manualLayout>
              <c:xMode val="edge"/>
              <c:yMode val="edge"/>
              <c:x val="0.94874835928376167"/>
              <c:y val="0.27002197078556234"/>
            </c:manualLayout>
          </c:layout>
          <c:overlay val="0"/>
          <c:spPr>
            <a:solidFill>
              <a:schemeClr val="bg1"/>
            </a:solidFill>
            <a:ln w="12700" cap="flat" cmpd="sng" algn="ctr">
              <a:solidFill>
                <a:schemeClr val="accent1">
                  <a:shade val="50000"/>
                </a:schemeClr>
              </a:solidFill>
              <a:prstDash val="solid"/>
              <a:miter lim="800000"/>
            </a:ln>
            <a:effectLst/>
          </c:spPr>
          <c:txPr>
            <a:bodyPr rot="-5400000" spcFirstLastPara="1" vertOverflow="ellipsis" vert="horz" wrap="square" anchor="ctr" anchorCtr="1"/>
            <a:lstStyle/>
            <a:p>
              <a:pPr>
                <a:defRPr sz="900" b="0" i="0" u="none" strike="noStrike" kern="1200" cap="all" baseline="0">
                  <a:solidFill>
                    <a:schemeClr val="lt1"/>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2908048"/>
        <c:crosses val="max"/>
        <c:crossBetween val="midCat"/>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v>70/0.15/0.3</c:v>
          </c:tx>
          <c:spPr>
            <a:ln w="19050" cap="rnd">
              <a:solidFill>
                <a:schemeClr val="accent2">
                  <a:lumMod val="50000"/>
                </a:schemeClr>
              </a:solidFill>
              <a:round/>
            </a:ln>
            <a:effectLst/>
          </c:spPr>
          <c:marker>
            <c:symbol val="plus"/>
            <c:size val="6"/>
            <c:spPr>
              <a:noFill/>
              <a:ln w="9525">
                <a:solidFill>
                  <a:schemeClr val="accent2">
                    <a:lumMod val="50000"/>
                  </a:schemeClr>
                </a:solidFill>
              </a:ln>
              <a:effectLst/>
            </c:spPr>
          </c:marker>
          <c:xVal>
            <c:numRef>
              <c:f>'[EXPERIMENTAL PULLOUT TEST.xlsx]Pull-out(E)'!$C$14:$C$21</c:f>
              <c:numCache>
                <c:formatCode>General</c:formatCode>
                <c:ptCount val="8"/>
                <c:pt idx="0">
                  <c:v>0</c:v>
                </c:pt>
                <c:pt idx="1">
                  <c:v>0.05</c:v>
                </c:pt>
                <c:pt idx="2">
                  <c:v>0.1</c:v>
                </c:pt>
                <c:pt idx="3">
                  <c:v>0.15</c:v>
                </c:pt>
                <c:pt idx="4">
                  <c:v>0.2</c:v>
                </c:pt>
                <c:pt idx="5">
                  <c:v>0.25</c:v>
                </c:pt>
                <c:pt idx="6">
                  <c:v>0.3</c:v>
                </c:pt>
                <c:pt idx="7">
                  <c:v>0.35000000000000003</c:v>
                </c:pt>
              </c:numCache>
            </c:numRef>
          </c:xVal>
          <c:yVal>
            <c:numRef>
              <c:f>'[EXPERIMENTAL PULLOUT TEST.xlsx]Pull-out(E)'!$E$14:$E$21</c:f>
              <c:numCache>
                <c:formatCode>General</c:formatCode>
                <c:ptCount val="8"/>
                <c:pt idx="0">
                  <c:v>0</c:v>
                </c:pt>
                <c:pt idx="1">
                  <c:v>27.75</c:v>
                </c:pt>
                <c:pt idx="2">
                  <c:v>38.85</c:v>
                </c:pt>
                <c:pt idx="3">
                  <c:v>44.4</c:v>
                </c:pt>
                <c:pt idx="4">
                  <c:v>49.949999999999996</c:v>
                </c:pt>
                <c:pt idx="5">
                  <c:v>55.5</c:v>
                </c:pt>
                <c:pt idx="6">
                  <c:v>55.5</c:v>
                </c:pt>
                <c:pt idx="7">
                  <c:v>49.949999999999996</c:v>
                </c:pt>
              </c:numCache>
            </c:numRef>
          </c:yVal>
          <c:smooth val="1"/>
          <c:extLst>
            <c:ext xmlns:c16="http://schemas.microsoft.com/office/drawing/2014/chart" uri="{C3380CC4-5D6E-409C-BE32-E72D297353CC}">
              <c16:uniqueId val="{00000004-AE24-4732-9C73-884209CD3576}"/>
            </c:ext>
          </c:extLst>
        </c:ser>
        <c:ser>
          <c:idx val="1"/>
          <c:order val="1"/>
          <c:tx>
            <c:v>85/0.15/0.3</c:v>
          </c:tx>
          <c:spPr>
            <a:ln w="19050" cap="rnd">
              <a:solidFill>
                <a:schemeClr val="accent2"/>
              </a:solidFill>
              <a:round/>
            </a:ln>
            <a:effectLst/>
          </c:spPr>
          <c:marker>
            <c:symbol val="star"/>
            <c:size val="6"/>
            <c:spPr>
              <a:noFill/>
              <a:ln w="9525">
                <a:solidFill>
                  <a:schemeClr val="accent2"/>
                </a:solidFill>
              </a:ln>
              <a:effectLst/>
            </c:spPr>
          </c:marker>
          <c:xVal>
            <c:numRef>
              <c:f>'[EXPERIMENTAL PULLOUT TEST.xlsx]Pull-out(E)'!$I$14:$I$23</c:f>
              <c:numCache>
                <c:formatCode>General</c:formatCode>
                <c:ptCount val="10"/>
                <c:pt idx="0">
                  <c:v>0</c:v>
                </c:pt>
                <c:pt idx="1">
                  <c:v>0.05</c:v>
                </c:pt>
                <c:pt idx="2">
                  <c:v>0.1</c:v>
                </c:pt>
                <c:pt idx="3">
                  <c:v>0.15</c:v>
                </c:pt>
                <c:pt idx="4">
                  <c:v>0.2</c:v>
                </c:pt>
                <c:pt idx="5">
                  <c:v>0.25</c:v>
                </c:pt>
                <c:pt idx="6">
                  <c:v>0.3</c:v>
                </c:pt>
                <c:pt idx="7">
                  <c:v>0.35000000000000003</c:v>
                </c:pt>
                <c:pt idx="8">
                  <c:v>0.4</c:v>
                </c:pt>
                <c:pt idx="9">
                  <c:v>0.45</c:v>
                </c:pt>
              </c:numCache>
            </c:numRef>
          </c:xVal>
          <c:yVal>
            <c:numRef>
              <c:f>'[EXPERIMENTAL PULLOUT TEST.xlsx]Pull-out(E)'!$K$14:$K$23</c:f>
              <c:numCache>
                <c:formatCode>General</c:formatCode>
                <c:ptCount val="10"/>
                <c:pt idx="0">
                  <c:v>0</c:v>
                </c:pt>
                <c:pt idx="1">
                  <c:v>49.949999999999996</c:v>
                </c:pt>
                <c:pt idx="2">
                  <c:v>49.949999999999996</c:v>
                </c:pt>
                <c:pt idx="3">
                  <c:v>55.5</c:v>
                </c:pt>
                <c:pt idx="4">
                  <c:v>61.05</c:v>
                </c:pt>
                <c:pt idx="5">
                  <c:v>61.05</c:v>
                </c:pt>
                <c:pt idx="6">
                  <c:v>66.599999999999994</c:v>
                </c:pt>
                <c:pt idx="7">
                  <c:v>66.599999999999994</c:v>
                </c:pt>
                <c:pt idx="8">
                  <c:v>66.599999999999994</c:v>
                </c:pt>
                <c:pt idx="9">
                  <c:v>66.599999999999994</c:v>
                </c:pt>
              </c:numCache>
            </c:numRef>
          </c:yVal>
          <c:smooth val="1"/>
          <c:extLst>
            <c:ext xmlns:c16="http://schemas.microsoft.com/office/drawing/2014/chart" uri="{C3380CC4-5D6E-409C-BE32-E72D297353CC}">
              <c16:uniqueId val="{00000007-AE24-4732-9C73-884209CD3576}"/>
            </c:ext>
          </c:extLst>
        </c:ser>
        <c:ser>
          <c:idx val="2"/>
          <c:order val="2"/>
          <c:tx>
            <c:v>70/0.15/0.45</c:v>
          </c:tx>
          <c:spPr>
            <a:ln w="19050" cap="rnd">
              <a:solidFill>
                <a:schemeClr val="accent3"/>
              </a:solidFill>
              <a:round/>
            </a:ln>
            <a:effectLst/>
          </c:spPr>
          <c:marker>
            <c:symbol val="x"/>
            <c:size val="6"/>
            <c:spPr>
              <a:noFill/>
              <a:ln w="9525">
                <a:solidFill>
                  <a:schemeClr val="accent3"/>
                </a:solidFill>
              </a:ln>
              <a:effectLst/>
            </c:spPr>
          </c:marker>
          <c:xVal>
            <c:numRef>
              <c:f>'[EXPERIMENTAL PULLOUT TEST.xlsx]Pull-out(E)'!$AA$14:$AA$23</c:f>
              <c:numCache>
                <c:formatCode>General</c:formatCode>
                <c:ptCount val="10"/>
                <c:pt idx="0">
                  <c:v>0</c:v>
                </c:pt>
                <c:pt idx="1">
                  <c:v>0.05</c:v>
                </c:pt>
                <c:pt idx="2">
                  <c:v>0.1</c:v>
                </c:pt>
                <c:pt idx="3">
                  <c:v>0.15</c:v>
                </c:pt>
                <c:pt idx="4">
                  <c:v>0.2</c:v>
                </c:pt>
                <c:pt idx="5">
                  <c:v>0.25</c:v>
                </c:pt>
                <c:pt idx="6">
                  <c:v>0.3</c:v>
                </c:pt>
                <c:pt idx="7">
                  <c:v>0.35000000000000003</c:v>
                </c:pt>
                <c:pt idx="8">
                  <c:v>0.4</c:v>
                </c:pt>
                <c:pt idx="9">
                  <c:v>0.45</c:v>
                </c:pt>
              </c:numCache>
            </c:numRef>
          </c:xVal>
          <c:yVal>
            <c:numRef>
              <c:f>'[EXPERIMENTAL PULLOUT TEST.xlsx]Pull-out(E)'!$AC$14:$AC$23</c:f>
              <c:numCache>
                <c:formatCode>General</c:formatCode>
                <c:ptCount val="10"/>
                <c:pt idx="0">
                  <c:v>0</c:v>
                </c:pt>
                <c:pt idx="1">
                  <c:v>49.949999999999996</c:v>
                </c:pt>
                <c:pt idx="2">
                  <c:v>61.05</c:v>
                </c:pt>
                <c:pt idx="3">
                  <c:v>72.149999999999991</c:v>
                </c:pt>
                <c:pt idx="4">
                  <c:v>77.7</c:v>
                </c:pt>
                <c:pt idx="5">
                  <c:v>88.8</c:v>
                </c:pt>
                <c:pt idx="6">
                  <c:v>105.45</c:v>
                </c:pt>
                <c:pt idx="7">
                  <c:v>105.45</c:v>
                </c:pt>
                <c:pt idx="8">
                  <c:v>99.899999999999991</c:v>
                </c:pt>
                <c:pt idx="9">
                  <c:v>99.899999999999991</c:v>
                </c:pt>
              </c:numCache>
            </c:numRef>
          </c:yVal>
          <c:smooth val="1"/>
          <c:extLst>
            <c:ext xmlns:c16="http://schemas.microsoft.com/office/drawing/2014/chart" uri="{C3380CC4-5D6E-409C-BE32-E72D297353CC}">
              <c16:uniqueId val="{00000008-AE24-4732-9C73-884209CD3576}"/>
            </c:ext>
          </c:extLst>
        </c:ser>
        <c:ser>
          <c:idx val="3"/>
          <c:order val="3"/>
          <c:tx>
            <c:v>85/0.15/0.45</c:v>
          </c:tx>
          <c:spPr>
            <a:ln w="19050" cap="rnd">
              <a:solidFill>
                <a:schemeClr val="accent4"/>
              </a:solidFill>
              <a:round/>
            </a:ln>
            <a:effectLst/>
          </c:spPr>
          <c:marker>
            <c:symbol val="triangle"/>
            <c:size val="6"/>
            <c:spPr>
              <a:solidFill>
                <a:schemeClr val="accent4"/>
              </a:solidFill>
              <a:ln w="9525">
                <a:solidFill>
                  <a:schemeClr val="accent4"/>
                </a:solidFill>
              </a:ln>
              <a:effectLst/>
            </c:spPr>
          </c:marker>
          <c:xVal>
            <c:numRef>
              <c:f>'[EXPERIMENTAL PULLOUT TEST.xlsx]Pull-out(E)'!$AG$14:$AG$23</c:f>
              <c:numCache>
                <c:formatCode>General</c:formatCode>
                <c:ptCount val="10"/>
                <c:pt idx="0">
                  <c:v>0</c:v>
                </c:pt>
                <c:pt idx="1">
                  <c:v>0.05</c:v>
                </c:pt>
                <c:pt idx="2">
                  <c:v>0.1</c:v>
                </c:pt>
                <c:pt idx="3">
                  <c:v>0.15</c:v>
                </c:pt>
                <c:pt idx="4">
                  <c:v>0.2</c:v>
                </c:pt>
                <c:pt idx="5">
                  <c:v>0.25</c:v>
                </c:pt>
                <c:pt idx="6">
                  <c:v>0.3</c:v>
                </c:pt>
                <c:pt idx="7">
                  <c:v>0.35000000000000003</c:v>
                </c:pt>
                <c:pt idx="8">
                  <c:v>0.4</c:v>
                </c:pt>
                <c:pt idx="9">
                  <c:v>0.45</c:v>
                </c:pt>
              </c:numCache>
            </c:numRef>
          </c:xVal>
          <c:yVal>
            <c:numRef>
              <c:f>'[EXPERIMENTAL PULLOUT TEST.xlsx]Pull-out(E)'!$AI$14:$AI$23</c:f>
              <c:numCache>
                <c:formatCode>General</c:formatCode>
                <c:ptCount val="10"/>
                <c:pt idx="0">
                  <c:v>0</c:v>
                </c:pt>
                <c:pt idx="1">
                  <c:v>38.85</c:v>
                </c:pt>
                <c:pt idx="2">
                  <c:v>94.35</c:v>
                </c:pt>
                <c:pt idx="3">
                  <c:v>116.55</c:v>
                </c:pt>
                <c:pt idx="4">
                  <c:v>122.1</c:v>
                </c:pt>
                <c:pt idx="5">
                  <c:v>127.64999999999999</c:v>
                </c:pt>
                <c:pt idx="6">
                  <c:v>127.64999999999999</c:v>
                </c:pt>
                <c:pt idx="7">
                  <c:v>133.19999999999999</c:v>
                </c:pt>
                <c:pt idx="8">
                  <c:v>133.19999999999999</c:v>
                </c:pt>
                <c:pt idx="9">
                  <c:v>133.19999999999999</c:v>
                </c:pt>
              </c:numCache>
            </c:numRef>
          </c:yVal>
          <c:smooth val="1"/>
          <c:extLst>
            <c:ext xmlns:c16="http://schemas.microsoft.com/office/drawing/2014/chart" uri="{C3380CC4-5D6E-409C-BE32-E72D297353CC}">
              <c16:uniqueId val="{00000009-AE24-4732-9C73-884209CD3576}"/>
            </c:ext>
          </c:extLst>
        </c:ser>
        <c:ser>
          <c:idx val="4"/>
          <c:order val="4"/>
          <c:tx>
            <c:v>70/0.15/0.6</c:v>
          </c:tx>
          <c:spPr>
            <a:ln w="19050" cap="rnd">
              <a:solidFill>
                <a:schemeClr val="accent3">
                  <a:lumMod val="50000"/>
                </a:schemeClr>
              </a:solidFill>
              <a:round/>
            </a:ln>
            <a:effectLst/>
          </c:spPr>
          <c:marker>
            <c:symbol val="diamond"/>
            <c:size val="6"/>
            <c:spPr>
              <a:solidFill>
                <a:schemeClr val="accent3">
                  <a:lumMod val="50000"/>
                </a:schemeClr>
              </a:solidFill>
              <a:ln w="9525">
                <a:solidFill>
                  <a:schemeClr val="accent3">
                    <a:lumMod val="50000"/>
                  </a:schemeClr>
                </a:solidFill>
              </a:ln>
              <a:effectLst/>
            </c:spPr>
          </c:marker>
          <c:xVal>
            <c:numRef>
              <c:f>'[EXPERIMENTAL PULLOUT TEST.xlsx]Pull-out(E)'!$O$120:$O$141</c:f>
              <c:numCache>
                <c:formatCode>General</c:formatCode>
                <c:ptCount val="22"/>
                <c:pt idx="0">
                  <c:v>0</c:v>
                </c:pt>
                <c:pt idx="1">
                  <c:v>0.05</c:v>
                </c:pt>
                <c:pt idx="2">
                  <c:v>0.1</c:v>
                </c:pt>
                <c:pt idx="3">
                  <c:v>0.15</c:v>
                </c:pt>
                <c:pt idx="4">
                  <c:v>0.2</c:v>
                </c:pt>
                <c:pt idx="5">
                  <c:v>0.25</c:v>
                </c:pt>
                <c:pt idx="6">
                  <c:v>0.3</c:v>
                </c:pt>
                <c:pt idx="7">
                  <c:v>0.35000000000000003</c:v>
                </c:pt>
                <c:pt idx="8">
                  <c:v>0.4</c:v>
                </c:pt>
                <c:pt idx="9">
                  <c:v>0.45</c:v>
                </c:pt>
                <c:pt idx="10">
                  <c:v>0.5</c:v>
                </c:pt>
                <c:pt idx="11">
                  <c:v>0.55000000000000004</c:v>
                </c:pt>
                <c:pt idx="12">
                  <c:v>0.6</c:v>
                </c:pt>
                <c:pt idx="13">
                  <c:v>0.65</c:v>
                </c:pt>
                <c:pt idx="14">
                  <c:v>0.70000000000000007</c:v>
                </c:pt>
                <c:pt idx="15">
                  <c:v>0.75</c:v>
                </c:pt>
                <c:pt idx="16">
                  <c:v>0.8</c:v>
                </c:pt>
                <c:pt idx="17">
                  <c:v>0.85</c:v>
                </c:pt>
                <c:pt idx="18">
                  <c:v>0.9</c:v>
                </c:pt>
                <c:pt idx="19">
                  <c:v>0.95000000000000007</c:v>
                </c:pt>
                <c:pt idx="20">
                  <c:v>1</c:v>
                </c:pt>
                <c:pt idx="21">
                  <c:v>1.05</c:v>
                </c:pt>
              </c:numCache>
            </c:numRef>
          </c:xVal>
          <c:yVal>
            <c:numRef>
              <c:f>'[EXPERIMENTAL PULLOUT TEST.xlsx]Pull-out(E)'!$Q$120:$Q$141</c:f>
              <c:numCache>
                <c:formatCode>General</c:formatCode>
                <c:ptCount val="22"/>
                <c:pt idx="0">
                  <c:v>0</c:v>
                </c:pt>
                <c:pt idx="1">
                  <c:v>199.79999999999998</c:v>
                </c:pt>
                <c:pt idx="2">
                  <c:v>227.54999999999998</c:v>
                </c:pt>
                <c:pt idx="3">
                  <c:v>238.65</c:v>
                </c:pt>
                <c:pt idx="4">
                  <c:v>255.29999999999998</c:v>
                </c:pt>
                <c:pt idx="5">
                  <c:v>255.29999999999998</c:v>
                </c:pt>
                <c:pt idx="6">
                  <c:v>266.39999999999998</c:v>
                </c:pt>
                <c:pt idx="7">
                  <c:v>271.95</c:v>
                </c:pt>
                <c:pt idx="8">
                  <c:v>277.5</c:v>
                </c:pt>
                <c:pt idx="9">
                  <c:v>283.05</c:v>
                </c:pt>
                <c:pt idx="10">
                  <c:v>283.05</c:v>
                </c:pt>
                <c:pt idx="11">
                  <c:v>288.59999999999997</c:v>
                </c:pt>
                <c:pt idx="12">
                  <c:v>288.59999999999997</c:v>
                </c:pt>
                <c:pt idx="13">
                  <c:v>288.59999999999997</c:v>
                </c:pt>
                <c:pt idx="14">
                  <c:v>288.59999999999997</c:v>
                </c:pt>
                <c:pt idx="15">
                  <c:v>294.14999999999998</c:v>
                </c:pt>
                <c:pt idx="16">
                  <c:v>294.14999999999998</c:v>
                </c:pt>
                <c:pt idx="17">
                  <c:v>294.14999999999998</c:v>
                </c:pt>
                <c:pt idx="18">
                  <c:v>294.14999999999998</c:v>
                </c:pt>
                <c:pt idx="19">
                  <c:v>294.14999999999998</c:v>
                </c:pt>
                <c:pt idx="20">
                  <c:v>294.14999999999998</c:v>
                </c:pt>
                <c:pt idx="21">
                  <c:v>288.59999999999997</c:v>
                </c:pt>
              </c:numCache>
            </c:numRef>
          </c:yVal>
          <c:smooth val="1"/>
          <c:extLst>
            <c:ext xmlns:c16="http://schemas.microsoft.com/office/drawing/2014/chart" uri="{C3380CC4-5D6E-409C-BE32-E72D297353CC}">
              <c16:uniqueId val="{0000000A-AE24-4732-9C73-884209CD3576}"/>
            </c:ext>
          </c:extLst>
        </c:ser>
        <c:ser>
          <c:idx val="5"/>
          <c:order val="5"/>
          <c:tx>
            <c:v>85/0.15/0.6</c:v>
          </c:tx>
          <c:spPr>
            <a:ln w="19050" cap="rnd">
              <a:solidFill>
                <a:srgbClr val="66FF33"/>
              </a:solidFill>
              <a:round/>
            </a:ln>
            <a:effectLst/>
          </c:spPr>
          <c:marker>
            <c:symbol val="square"/>
            <c:size val="6"/>
            <c:spPr>
              <a:solidFill>
                <a:srgbClr val="66FF33"/>
              </a:solidFill>
              <a:ln w="9525">
                <a:solidFill>
                  <a:srgbClr val="66FF33"/>
                </a:solidFill>
              </a:ln>
              <a:effectLst/>
            </c:spPr>
          </c:marker>
          <c:xVal>
            <c:numRef>
              <c:f>'[EXPERIMENTAL PULLOUT TEST.xlsx]Pull-out(E)'!$U$120:$U$148</c:f>
              <c:numCache>
                <c:formatCode>General</c:formatCode>
                <c:ptCount val="29"/>
                <c:pt idx="0">
                  <c:v>0</c:v>
                </c:pt>
                <c:pt idx="1">
                  <c:v>0.05</c:v>
                </c:pt>
                <c:pt idx="2">
                  <c:v>0.1</c:v>
                </c:pt>
                <c:pt idx="3">
                  <c:v>0.15</c:v>
                </c:pt>
                <c:pt idx="4">
                  <c:v>0.2</c:v>
                </c:pt>
                <c:pt idx="5">
                  <c:v>0.25</c:v>
                </c:pt>
                <c:pt idx="6">
                  <c:v>0.3</c:v>
                </c:pt>
                <c:pt idx="7">
                  <c:v>0.35000000000000003</c:v>
                </c:pt>
                <c:pt idx="8">
                  <c:v>0.4</c:v>
                </c:pt>
                <c:pt idx="9">
                  <c:v>0.45</c:v>
                </c:pt>
                <c:pt idx="10">
                  <c:v>0.5</c:v>
                </c:pt>
                <c:pt idx="11">
                  <c:v>0.55000000000000004</c:v>
                </c:pt>
                <c:pt idx="12">
                  <c:v>0.6</c:v>
                </c:pt>
                <c:pt idx="13">
                  <c:v>0.65</c:v>
                </c:pt>
                <c:pt idx="14">
                  <c:v>0.70000000000000007</c:v>
                </c:pt>
                <c:pt idx="15">
                  <c:v>0.75</c:v>
                </c:pt>
                <c:pt idx="16">
                  <c:v>0.8</c:v>
                </c:pt>
                <c:pt idx="17">
                  <c:v>0.85</c:v>
                </c:pt>
                <c:pt idx="18">
                  <c:v>0.9</c:v>
                </c:pt>
                <c:pt idx="19">
                  <c:v>0.95000000000000007</c:v>
                </c:pt>
                <c:pt idx="20">
                  <c:v>1</c:v>
                </c:pt>
                <c:pt idx="21">
                  <c:v>1.05</c:v>
                </c:pt>
                <c:pt idx="22">
                  <c:v>1.1000000000000001</c:v>
                </c:pt>
                <c:pt idx="23">
                  <c:v>1.1500000000000001</c:v>
                </c:pt>
                <c:pt idx="24">
                  <c:v>1.2</c:v>
                </c:pt>
                <c:pt idx="25">
                  <c:v>1.25</c:v>
                </c:pt>
                <c:pt idx="26">
                  <c:v>1.3</c:v>
                </c:pt>
                <c:pt idx="27">
                  <c:v>1.35</c:v>
                </c:pt>
                <c:pt idx="28">
                  <c:v>1.4000000000000001</c:v>
                </c:pt>
              </c:numCache>
            </c:numRef>
          </c:xVal>
          <c:yVal>
            <c:numRef>
              <c:f>'[EXPERIMENTAL PULLOUT TEST.xlsx]Pull-out(E)'!$W$120:$W$148</c:f>
              <c:numCache>
                <c:formatCode>General</c:formatCode>
                <c:ptCount val="29"/>
                <c:pt idx="0">
                  <c:v>0</c:v>
                </c:pt>
                <c:pt idx="1">
                  <c:v>199.79999999999998</c:v>
                </c:pt>
                <c:pt idx="2">
                  <c:v>238.65</c:v>
                </c:pt>
                <c:pt idx="3">
                  <c:v>255.29999999999998</c:v>
                </c:pt>
                <c:pt idx="4">
                  <c:v>271.95</c:v>
                </c:pt>
                <c:pt idx="5">
                  <c:v>277.5</c:v>
                </c:pt>
                <c:pt idx="6">
                  <c:v>283.05</c:v>
                </c:pt>
                <c:pt idx="7">
                  <c:v>299.7</c:v>
                </c:pt>
                <c:pt idx="8">
                  <c:v>299.7</c:v>
                </c:pt>
                <c:pt idx="9">
                  <c:v>305.25</c:v>
                </c:pt>
                <c:pt idx="10">
                  <c:v>310.8</c:v>
                </c:pt>
                <c:pt idx="11">
                  <c:v>310.8</c:v>
                </c:pt>
                <c:pt idx="12">
                  <c:v>316.34999999999997</c:v>
                </c:pt>
                <c:pt idx="13">
                  <c:v>321.89999999999998</c:v>
                </c:pt>
                <c:pt idx="14">
                  <c:v>327.45</c:v>
                </c:pt>
                <c:pt idx="15">
                  <c:v>327.45</c:v>
                </c:pt>
                <c:pt idx="16">
                  <c:v>327.45</c:v>
                </c:pt>
                <c:pt idx="17">
                  <c:v>327.45</c:v>
                </c:pt>
                <c:pt idx="18">
                  <c:v>327.45</c:v>
                </c:pt>
                <c:pt idx="19">
                  <c:v>327.45</c:v>
                </c:pt>
                <c:pt idx="20">
                  <c:v>327.45</c:v>
                </c:pt>
                <c:pt idx="21">
                  <c:v>327.45</c:v>
                </c:pt>
                <c:pt idx="22">
                  <c:v>327.45</c:v>
                </c:pt>
                <c:pt idx="23">
                  <c:v>327.45</c:v>
                </c:pt>
                <c:pt idx="24">
                  <c:v>327.45</c:v>
                </c:pt>
                <c:pt idx="25">
                  <c:v>327.45</c:v>
                </c:pt>
                <c:pt idx="26">
                  <c:v>327.45</c:v>
                </c:pt>
                <c:pt idx="27">
                  <c:v>327.45</c:v>
                </c:pt>
                <c:pt idx="28">
                  <c:v>321.89999999999998</c:v>
                </c:pt>
              </c:numCache>
            </c:numRef>
          </c:yVal>
          <c:smooth val="1"/>
          <c:extLst>
            <c:ext xmlns:c16="http://schemas.microsoft.com/office/drawing/2014/chart" uri="{C3380CC4-5D6E-409C-BE32-E72D297353CC}">
              <c16:uniqueId val="{0000000B-AE24-4732-9C73-884209CD3576}"/>
            </c:ext>
          </c:extLst>
        </c:ser>
        <c:dLbls>
          <c:showLegendKey val="0"/>
          <c:showVal val="0"/>
          <c:showCatName val="0"/>
          <c:showSerName val="0"/>
          <c:showPercent val="0"/>
          <c:showBubbleSize val="0"/>
        </c:dLbls>
        <c:axId val="-792917296"/>
        <c:axId val="-792912944"/>
      </c:scatterChart>
      <c:valAx>
        <c:axId val="-792917296"/>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Displacement,</a:t>
                </a:r>
                <a:r>
                  <a:rPr lang="en-US" sz="1600" b="1" baseline="0" dirty="0">
                    <a:latin typeface="Arial" panose="020B0604020202020204" pitchFamily="34" charset="0"/>
                    <a:cs typeface="Arial" panose="020B0604020202020204" pitchFamily="34" charset="0"/>
                  </a:rPr>
                  <a:t> (cm</a:t>
                </a:r>
                <a:r>
                  <a:rPr lang="en-US" sz="1600" b="1" dirty="0">
                    <a:latin typeface="Arial" panose="020B0604020202020204" pitchFamily="34" charset="0"/>
                    <a:cs typeface="Arial" panose="020B0604020202020204" pitchFamily="34" charset="0"/>
                  </a:rPr>
                  <a: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12944"/>
        <c:crosses val="autoZero"/>
        <c:crossBetween val="midCat"/>
      </c:valAx>
      <c:valAx>
        <c:axId val="-79291294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Uplift</a:t>
                </a:r>
                <a:r>
                  <a:rPr lang="en-US" sz="1600" b="1" baseline="0" dirty="0">
                    <a:latin typeface="Arial" panose="020B0604020202020204" pitchFamily="34" charset="0"/>
                    <a:cs typeface="Arial" panose="020B0604020202020204" pitchFamily="34" charset="0"/>
                  </a:rPr>
                  <a:t> Load, </a:t>
                </a:r>
                <a:r>
                  <a:rPr lang="en-US" sz="1600" b="1" dirty="0">
                    <a:latin typeface="Arial" panose="020B0604020202020204" pitchFamily="34" charset="0"/>
                    <a:cs typeface="Arial" panose="020B0604020202020204" pitchFamily="34" charset="0"/>
                  </a:rPr>
                  <a:t>(kg</a:t>
                </a:r>
                <a:r>
                  <a:rPr lang="en-US" sz="1600" b="1" dirty="0">
                    <a:latin typeface="Times New Roman" panose="02020603050405020304" pitchFamily="18" charset="0"/>
                    <a:cs typeface="Times New Roman" panose="02020603050405020304" pitchFamily="18" charset="0"/>
                  </a:rPr>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172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71219556053517"/>
          <c:y val="4.1454682494818165E-2"/>
          <c:w val="0.85062781183972558"/>
          <c:h val="0.74865653352165207"/>
        </c:manualLayout>
      </c:layout>
      <c:scatterChart>
        <c:scatterStyle val="smoothMarker"/>
        <c:varyColors val="0"/>
        <c:ser>
          <c:idx val="0"/>
          <c:order val="0"/>
          <c:tx>
            <c:v>70/0.3/0.3</c:v>
          </c:tx>
          <c:spPr>
            <a:ln w="19050" cap="rnd">
              <a:solidFill>
                <a:schemeClr val="accent2">
                  <a:lumMod val="50000"/>
                </a:schemeClr>
              </a:solidFill>
              <a:round/>
            </a:ln>
            <a:effectLst/>
          </c:spPr>
          <c:marker>
            <c:symbol val="plus"/>
            <c:size val="6"/>
            <c:spPr>
              <a:noFill/>
              <a:ln w="9525">
                <a:solidFill>
                  <a:schemeClr val="accent2">
                    <a:lumMod val="50000"/>
                  </a:schemeClr>
                </a:solidFill>
              </a:ln>
              <a:effectLst/>
            </c:spPr>
          </c:marker>
          <c:xVal>
            <c:numRef>
              <c:f>'[EXPERIMENTAL PULLOUT TEST.xlsx]Pull-out(E)'!$O$14:$O$20</c:f>
              <c:numCache>
                <c:formatCode>General</c:formatCode>
                <c:ptCount val="7"/>
                <c:pt idx="0">
                  <c:v>0</c:v>
                </c:pt>
                <c:pt idx="1">
                  <c:v>0.05</c:v>
                </c:pt>
                <c:pt idx="2">
                  <c:v>0.1</c:v>
                </c:pt>
                <c:pt idx="3">
                  <c:v>0.15</c:v>
                </c:pt>
                <c:pt idx="4">
                  <c:v>0.2</c:v>
                </c:pt>
                <c:pt idx="5">
                  <c:v>0.25</c:v>
                </c:pt>
                <c:pt idx="6">
                  <c:v>0.3</c:v>
                </c:pt>
              </c:numCache>
            </c:numRef>
          </c:xVal>
          <c:yVal>
            <c:numRef>
              <c:f>'[EXPERIMENTAL PULLOUT TEST.xlsx]Pull-out(E)'!$Q$14:$Q$20</c:f>
              <c:numCache>
                <c:formatCode>General</c:formatCode>
                <c:ptCount val="7"/>
                <c:pt idx="0">
                  <c:v>0</c:v>
                </c:pt>
                <c:pt idx="1">
                  <c:v>88.8</c:v>
                </c:pt>
                <c:pt idx="2">
                  <c:v>94.35</c:v>
                </c:pt>
                <c:pt idx="3">
                  <c:v>99.899999999999991</c:v>
                </c:pt>
                <c:pt idx="4">
                  <c:v>99.899999999999991</c:v>
                </c:pt>
                <c:pt idx="5">
                  <c:v>99.899999999999991</c:v>
                </c:pt>
                <c:pt idx="6">
                  <c:v>94.35</c:v>
                </c:pt>
              </c:numCache>
            </c:numRef>
          </c:yVal>
          <c:smooth val="1"/>
          <c:extLst>
            <c:ext xmlns:c16="http://schemas.microsoft.com/office/drawing/2014/chart" uri="{C3380CC4-5D6E-409C-BE32-E72D297353CC}">
              <c16:uniqueId val="{00000004-AE24-4732-9C73-884209CD3576}"/>
            </c:ext>
          </c:extLst>
        </c:ser>
        <c:ser>
          <c:idx val="1"/>
          <c:order val="1"/>
          <c:tx>
            <c:v>85/0.3/0.3</c:v>
          </c:tx>
          <c:spPr>
            <a:ln w="19050" cap="rnd">
              <a:solidFill>
                <a:schemeClr val="accent2"/>
              </a:solidFill>
              <a:round/>
            </a:ln>
            <a:effectLst/>
          </c:spPr>
          <c:marker>
            <c:symbol val="star"/>
            <c:size val="6"/>
            <c:spPr>
              <a:noFill/>
              <a:ln w="9525">
                <a:solidFill>
                  <a:schemeClr val="accent2"/>
                </a:solidFill>
              </a:ln>
              <a:effectLst/>
            </c:spPr>
          </c:marker>
          <c:xVal>
            <c:numRef>
              <c:f>'[EXPERIMENTAL PULLOUT TEST.xlsx]Pull-out(E)'!$U$14:$U$21</c:f>
              <c:numCache>
                <c:formatCode>General</c:formatCode>
                <c:ptCount val="8"/>
                <c:pt idx="0">
                  <c:v>0</c:v>
                </c:pt>
                <c:pt idx="1">
                  <c:v>0.05</c:v>
                </c:pt>
                <c:pt idx="2">
                  <c:v>0.1</c:v>
                </c:pt>
                <c:pt idx="3">
                  <c:v>0.15</c:v>
                </c:pt>
                <c:pt idx="4">
                  <c:v>0.2</c:v>
                </c:pt>
                <c:pt idx="5">
                  <c:v>0.25</c:v>
                </c:pt>
                <c:pt idx="6">
                  <c:v>0.3</c:v>
                </c:pt>
                <c:pt idx="7">
                  <c:v>0.35000000000000003</c:v>
                </c:pt>
              </c:numCache>
            </c:numRef>
          </c:xVal>
          <c:yVal>
            <c:numRef>
              <c:f>'[EXPERIMENTAL PULLOUT TEST.xlsx]Pull-out(E)'!$W$14:$W$21</c:f>
              <c:numCache>
                <c:formatCode>General</c:formatCode>
                <c:ptCount val="8"/>
                <c:pt idx="0">
                  <c:v>0</c:v>
                </c:pt>
                <c:pt idx="1">
                  <c:v>88.8</c:v>
                </c:pt>
                <c:pt idx="2">
                  <c:v>99.899999999999991</c:v>
                </c:pt>
                <c:pt idx="3">
                  <c:v>105.45</c:v>
                </c:pt>
                <c:pt idx="4">
                  <c:v>111</c:v>
                </c:pt>
                <c:pt idx="5">
                  <c:v>111</c:v>
                </c:pt>
                <c:pt idx="6">
                  <c:v>116.55</c:v>
                </c:pt>
                <c:pt idx="7">
                  <c:v>116.55</c:v>
                </c:pt>
              </c:numCache>
            </c:numRef>
          </c:yVal>
          <c:smooth val="1"/>
          <c:extLst>
            <c:ext xmlns:c16="http://schemas.microsoft.com/office/drawing/2014/chart" uri="{C3380CC4-5D6E-409C-BE32-E72D297353CC}">
              <c16:uniqueId val="{00000007-AE24-4732-9C73-884209CD3576}"/>
            </c:ext>
          </c:extLst>
        </c:ser>
        <c:ser>
          <c:idx val="2"/>
          <c:order val="2"/>
          <c:tx>
            <c:v>70/0.3/0.45</c:v>
          </c:tx>
          <c:spPr>
            <a:ln w="19050" cap="rnd">
              <a:solidFill>
                <a:schemeClr val="accent3"/>
              </a:solidFill>
              <a:round/>
            </a:ln>
            <a:effectLst/>
          </c:spPr>
          <c:marker>
            <c:symbol val="x"/>
            <c:size val="6"/>
            <c:spPr>
              <a:noFill/>
              <a:ln w="9525">
                <a:solidFill>
                  <a:schemeClr val="accent3"/>
                </a:solidFill>
              </a:ln>
              <a:effectLst/>
            </c:spPr>
          </c:marker>
          <c:xVal>
            <c:numRef>
              <c:f>'[EXPERIMENTAL PULLOUT TEST.xlsx]Pull-out(E)'!$C$120:$C$129</c:f>
              <c:numCache>
                <c:formatCode>General</c:formatCode>
                <c:ptCount val="10"/>
                <c:pt idx="0">
                  <c:v>0</c:v>
                </c:pt>
                <c:pt idx="1">
                  <c:v>0.05</c:v>
                </c:pt>
                <c:pt idx="2">
                  <c:v>0.1</c:v>
                </c:pt>
                <c:pt idx="3">
                  <c:v>0.15</c:v>
                </c:pt>
                <c:pt idx="4">
                  <c:v>0.2</c:v>
                </c:pt>
                <c:pt idx="5">
                  <c:v>0.25</c:v>
                </c:pt>
                <c:pt idx="6">
                  <c:v>0.3</c:v>
                </c:pt>
                <c:pt idx="7">
                  <c:v>0.35000000000000003</c:v>
                </c:pt>
                <c:pt idx="8">
                  <c:v>0.4</c:v>
                </c:pt>
                <c:pt idx="9">
                  <c:v>0.45</c:v>
                </c:pt>
              </c:numCache>
            </c:numRef>
          </c:xVal>
          <c:yVal>
            <c:numRef>
              <c:f>'[EXPERIMENTAL PULLOUT TEST.xlsx]Pull-out(E)'!$E$120:$E$129</c:f>
              <c:numCache>
                <c:formatCode>General</c:formatCode>
                <c:ptCount val="10"/>
                <c:pt idx="0">
                  <c:v>0</c:v>
                </c:pt>
                <c:pt idx="1">
                  <c:v>177.6</c:v>
                </c:pt>
                <c:pt idx="2">
                  <c:v>188.7</c:v>
                </c:pt>
                <c:pt idx="3">
                  <c:v>188.7</c:v>
                </c:pt>
                <c:pt idx="4">
                  <c:v>194.25</c:v>
                </c:pt>
                <c:pt idx="5">
                  <c:v>194.25</c:v>
                </c:pt>
                <c:pt idx="6">
                  <c:v>194.25</c:v>
                </c:pt>
                <c:pt idx="7">
                  <c:v>194.25</c:v>
                </c:pt>
                <c:pt idx="8">
                  <c:v>194.25</c:v>
                </c:pt>
                <c:pt idx="9">
                  <c:v>188.7</c:v>
                </c:pt>
              </c:numCache>
            </c:numRef>
          </c:yVal>
          <c:smooth val="1"/>
          <c:extLst>
            <c:ext xmlns:c16="http://schemas.microsoft.com/office/drawing/2014/chart" uri="{C3380CC4-5D6E-409C-BE32-E72D297353CC}">
              <c16:uniqueId val="{00000008-AE24-4732-9C73-884209CD3576}"/>
            </c:ext>
          </c:extLst>
        </c:ser>
        <c:ser>
          <c:idx val="3"/>
          <c:order val="3"/>
          <c:tx>
            <c:v>85/0.3/0.45</c:v>
          </c:tx>
          <c:spPr>
            <a:ln w="19050" cap="rnd">
              <a:solidFill>
                <a:schemeClr val="accent4"/>
              </a:solidFill>
              <a:round/>
            </a:ln>
            <a:effectLst/>
          </c:spPr>
          <c:marker>
            <c:symbol val="triangle"/>
            <c:size val="6"/>
            <c:spPr>
              <a:solidFill>
                <a:schemeClr val="accent4"/>
              </a:solidFill>
              <a:ln w="9525">
                <a:solidFill>
                  <a:schemeClr val="accent4"/>
                </a:solidFill>
              </a:ln>
              <a:effectLst/>
            </c:spPr>
          </c:marker>
          <c:xVal>
            <c:numRef>
              <c:f>'[EXPERIMENTAL PULLOUT TEST.xlsx]Pull-out(E)'!$I$120:$I$128</c:f>
              <c:numCache>
                <c:formatCode>General</c:formatCode>
                <c:ptCount val="9"/>
                <c:pt idx="0">
                  <c:v>0</c:v>
                </c:pt>
                <c:pt idx="1">
                  <c:v>0.05</c:v>
                </c:pt>
                <c:pt idx="2">
                  <c:v>0.1</c:v>
                </c:pt>
                <c:pt idx="3">
                  <c:v>0.15</c:v>
                </c:pt>
                <c:pt idx="4">
                  <c:v>0.2</c:v>
                </c:pt>
                <c:pt idx="5">
                  <c:v>0.25</c:v>
                </c:pt>
                <c:pt idx="6">
                  <c:v>0.3</c:v>
                </c:pt>
                <c:pt idx="7">
                  <c:v>0.35000000000000003</c:v>
                </c:pt>
                <c:pt idx="8">
                  <c:v>0.4</c:v>
                </c:pt>
              </c:numCache>
            </c:numRef>
          </c:xVal>
          <c:yVal>
            <c:numRef>
              <c:f>'[EXPERIMENTAL PULLOUT TEST.xlsx]Pull-out(E)'!$K$120:$K$128</c:f>
              <c:numCache>
                <c:formatCode>General</c:formatCode>
                <c:ptCount val="9"/>
                <c:pt idx="0">
                  <c:v>0</c:v>
                </c:pt>
                <c:pt idx="1">
                  <c:v>199.79999999999998</c:v>
                </c:pt>
                <c:pt idx="2">
                  <c:v>205.35</c:v>
                </c:pt>
                <c:pt idx="3">
                  <c:v>210.9</c:v>
                </c:pt>
                <c:pt idx="4">
                  <c:v>216.45</c:v>
                </c:pt>
                <c:pt idx="5">
                  <c:v>216.45</c:v>
                </c:pt>
                <c:pt idx="6">
                  <c:v>216.45</c:v>
                </c:pt>
                <c:pt idx="7">
                  <c:v>216.45</c:v>
                </c:pt>
                <c:pt idx="8">
                  <c:v>210.9</c:v>
                </c:pt>
              </c:numCache>
            </c:numRef>
          </c:yVal>
          <c:smooth val="1"/>
          <c:extLst>
            <c:ext xmlns:c16="http://schemas.microsoft.com/office/drawing/2014/chart" uri="{C3380CC4-5D6E-409C-BE32-E72D297353CC}">
              <c16:uniqueId val="{00000009-AE24-4732-9C73-884209CD3576}"/>
            </c:ext>
          </c:extLst>
        </c:ser>
        <c:ser>
          <c:idx val="4"/>
          <c:order val="4"/>
          <c:tx>
            <c:v>70/0.3/0.6</c:v>
          </c:tx>
          <c:spPr>
            <a:ln w="19050" cap="rnd">
              <a:solidFill>
                <a:schemeClr val="accent3">
                  <a:lumMod val="50000"/>
                </a:schemeClr>
              </a:solidFill>
              <a:round/>
            </a:ln>
            <a:effectLst/>
          </c:spPr>
          <c:marker>
            <c:symbol val="diamond"/>
            <c:size val="6"/>
            <c:spPr>
              <a:solidFill>
                <a:schemeClr val="accent3">
                  <a:lumMod val="50000"/>
                </a:schemeClr>
              </a:solidFill>
              <a:ln w="9525">
                <a:solidFill>
                  <a:schemeClr val="accent3">
                    <a:lumMod val="50000"/>
                  </a:schemeClr>
                </a:solidFill>
              </a:ln>
              <a:effectLst/>
            </c:spPr>
          </c:marker>
          <c:xVal>
            <c:numRef>
              <c:f>'[EXPERIMENTAL PULLOUT TEST.xlsx]Pull-out(E)'!$AA$120:$AA$132</c:f>
              <c:numCache>
                <c:formatCode>General</c:formatCode>
                <c:ptCount val="13"/>
                <c:pt idx="0">
                  <c:v>0</c:v>
                </c:pt>
                <c:pt idx="1">
                  <c:v>0.05</c:v>
                </c:pt>
                <c:pt idx="2">
                  <c:v>0.1</c:v>
                </c:pt>
                <c:pt idx="3">
                  <c:v>0.15</c:v>
                </c:pt>
                <c:pt idx="4">
                  <c:v>0.2</c:v>
                </c:pt>
                <c:pt idx="5">
                  <c:v>0.25</c:v>
                </c:pt>
                <c:pt idx="6">
                  <c:v>0.3</c:v>
                </c:pt>
                <c:pt idx="7">
                  <c:v>0.35000000000000003</c:v>
                </c:pt>
                <c:pt idx="8">
                  <c:v>0.4</c:v>
                </c:pt>
                <c:pt idx="9">
                  <c:v>0.45</c:v>
                </c:pt>
                <c:pt idx="10">
                  <c:v>0.5</c:v>
                </c:pt>
                <c:pt idx="11">
                  <c:v>0.55000000000000004</c:v>
                </c:pt>
                <c:pt idx="12">
                  <c:v>0.6</c:v>
                </c:pt>
              </c:numCache>
            </c:numRef>
          </c:xVal>
          <c:yVal>
            <c:numRef>
              <c:f>'[EXPERIMENTAL PULLOUT TEST.xlsx]Pull-out(E)'!$AC$120:$AC$132</c:f>
              <c:numCache>
                <c:formatCode>General</c:formatCode>
                <c:ptCount val="13"/>
                <c:pt idx="0">
                  <c:v>0</c:v>
                </c:pt>
                <c:pt idx="1">
                  <c:v>377.4</c:v>
                </c:pt>
                <c:pt idx="2">
                  <c:v>388.5</c:v>
                </c:pt>
                <c:pt idx="3">
                  <c:v>394.05</c:v>
                </c:pt>
                <c:pt idx="4">
                  <c:v>394.05</c:v>
                </c:pt>
                <c:pt idx="5">
                  <c:v>405.15</c:v>
                </c:pt>
                <c:pt idx="6">
                  <c:v>405.15</c:v>
                </c:pt>
                <c:pt idx="7">
                  <c:v>410.7</c:v>
                </c:pt>
                <c:pt idx="8">
                  <c:v>410.7</c:v>
                </c:pt>
                <c:pt idx="9">
                  <c:v>410.7</c:v>
                </c:pt>
                <c:pt idx="10">
                  <c:v>410.7</c:v>
                </c:pt>
                <c:pt idx="11">
                  <c:v>405.15</c:v>
                </c:pt>
                <c:pt idx="12">
                  <c:v>394.05</c:v>
                </c:pt>
              </c:numCache>
            </c:numRef>
          </c:yVal>
          <c:smooth val="1"/>
          <c:extLst>
            <c:ext xmlns:c16="http://schemas.microsoft.com/office/drawing/2014/chart" uri="{C3380CC4-5D6E-409C-BE32-E72D297353CC}">
              <c16:uniqueId val="{0000000A-AE24-4732-9C73-884209CD3576}"/>
            </c:ext>
          </c:extLst>
        </c:ser>
        <c:ser>
          <c:idx val="5"/>
          <c:order val="5"/>
          <c:tx>
            <c:v>85/0.3/0.6</c:v>
          </c:tx>
          <c:spPr>
            <a:ln w="19050" cap="rnd">
              <a:solidFill>
                <a:srgbClr val="66FF33"/>
              </a:solidFill>
              <a:round/>
            </a:ln>
            <a:effectLst/>
          </c:spPr>
          <c:marker>
            <c:symbol val="square"/>
            <c:size val="6"/>
            <c:spPr>
              <a:solidFill>
                <a:srgbClr val="66FF33"/>
              </a:solidFill>
              <a:ln w="9525">
                <a:solidFill>
                  <a:srgbClr val="66FF33"/>
                </a:solidFill>
              </a:ln>
              <a:effectLst/>
            </c:spPr>
          </c:marker>
          <c:xVal>
            <c:numRef>
              <c:f>'[EXPERIMENTAL PULLOUT TEST.xlsx]Pull-out(E)'!$AG$120:$AG$132</c:f>
              <c:numCache>
                <c:formatCode>General</c:formatCode>
                <c:ptCount val="13"/>
                <c:pt idx="0">
                  <c:v>0</c:v>
                </c:pt>
                <c:pt idx="1">
                  <c:v>0.05</c:v>
                </c:pt>
                <c:pt idx="2">
                  <c:v>0.1</c:v>
                </c:pt>
                <c:pt idx="3">
                  <c:v>0.15</c:v>
                </c:pt>
                <c:pt idx="4">
                  <c:v>0.2</c:v>
                </c:pt>
                <c:pt idx="5">
                  <c:v>0.25</c:v>
                </c:pt>
                <c:pt idx="6">
                  <c:v>0.3</c:v>
                </c:pt>
                <c:pt idx="7">
                  <c:v>0.35000000000000003</c:v>
                </c:pt>
                <c:pt idx="8">
                  <c:v>0.4</c:v>
                </c:pt>
                <c:pt idx="9">
                  <c:v>0.45</c:v>
                </c:pt>
                <c:pt idx="10">
                  <c:v>0.5</c:v>
                </c:pt>
                <c:pt idx="11">
                  <c:v>0.55000000000000004</c:v>
                </c:pt>
                <c:pt idx="12">
                  <c:v>0.6</c:v>
                </c:pt>
              </c:numCache>
            </c:numRef>
          </c:xVal>
          <c:yVal>
            <c:numRef>
              <c:f>'[EXPERIMENTAL PULLOUT TEST.xlsx]Pull-out(E)'!$AI$120:$AI$132</c:f>
              <c:numCache>
                <c:formatCode>General</c:formatCode>
                <c:ptCount val="13"/>
                <c:pt idx="0">
                  <c:v>0</c:v>
                </c:pt>
                <c:pt idx="1">
                  <c:v>449.55</c:v>
                </c:pt>
                <c:pt idx="2">
                  <c:v>455.09999999999997</c:v>
                </c:pt>
                <c:pt idx="3">
                  <c:v>460.65</c:v>
                </c:pt>
                <c:pt idx="4">
                  <c:v>466.2</c:v>
                </c:pt>
                <c:pt idx="5">
                  <c:v>466.2</c:v>
                </c:pt>
                <c:pt idx="6">
                  <c:v>466.2</c:v>
                </c:pt>
                <c:pt idx="7">
                  <c:v>466.2</c:v>
                </c:pt>
                <c:pt idx="8">
                  <c:v>466.2</c:v>
                </c:pt>
                <c:pt idx="9">
                  <c:v>466.2</c:v>
                </c:pt>
                <c:pt idx="10">
                  <c:v>466.2</c:v>
                </c:pt>
                <c:pt idx="11">
                  <c:v>460.65</c:v>
                </c:pt>
                <c:pt idx="12">
                  <c:v>449.55</c:v>
                </c:pt>
              </c:numCache>
            </c:numRef>
          </c:yVal>
          <c:smooth val="1"/>
          <c:extLst>
            <c:ext xmlns:c16="http://schemas.microsoft.com/office/drawing/2014/chart" uri="{C3380CC4-5D6E-409C-BE32-E72D297353CC}">
              <c16:uniqueId val="{0000000B-AE24-4732-9C73-884209CD3576}"/>
            </c:ext>
          </c:extLst>
        </c:ser>
        <c:dLbls>
          <c:showLegendKey val="0"/>
          <c:showVal val="0"/>
          <c:showCatName val="0"/>
          <c:showSerName val="0"/>
          <c:showPercent val="0"/>
          <c:showBubbleSize val="0"/>
        </c:dLbls>
        <c:axId val="-792913488"/>
        <c:axId val="-792905872"/>
      </c:scatterChart>
      <c:valAx>
        <c:axId val="-792913488"/>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Displacement,</a:t>
                </a:r>
                <a:r>
                  <a:rPr lang="en-US" sz="1600" b="1" baseline="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(cm)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05872"/>
        <c:crosses val="autoZero"/>
        <c:crossBetween val="midCat"/>
      </c:valAx>
      <c:valAx>
        <c:axId val="-792905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Uplift</a:t>
                </a:r>
                <a:r>
                  <a:rPr lang="en-US" sz="1600" b="1" baseline="0" dirty="0">
                    <a:latin typeface="Arial" panose="020B0604020202020204" pitchFamily="34" charset="0"/>
                    <a:cs typeface="Arial" panose="020B0604020202020204" pitchFamily="34" charset="0"/>
                  </a:rPr>
                  <a:t> Load, (kg</a:t>
                </a:r>
                <a:r>
                  <a:rPr lang="en-US" sz="1600" b="1" dirty="0">
                    <a:latin typeface="Arial" panose="020B0604020202020204" pitchFamily="34" charset="0"/>
                    <a:cs typeface="Arial" panose="020B0604020202020204" pitchFamily="34" charset="0"/>
                  </a:rPr>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13488"/>
        <c:crosses val="autoZero"/>
        <c:crossBetween val="midCat"/>
      </c:valAx>
      <c:spPr>
        <a:noFill/>
        <a:ln>
          <a:noFill/>
        </a:ln>
        <a:effectLst/>
      </c:spPr>
    </c:plotArea>
    <c:legend>
      <c:legendPos val="b"/>
      <c:layout>
        <c:manualLayout>
          <c:xMode val="edge"/>
          <c:yMode val="edge"/>
          <c:x val="0.10512653735339079"/>
          <c:y val="0.86384884594871669"/>
          <c:w val="0.86014532140618183"/>
          <c:h val="0.13615115405128331"/>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dirty="0"/>
              <a:t>UPLIFT LOAD V/S EMBEDMENT RATIO</a:t>
            </a:r>
          </a:p>
        </c:rich>
      </c:tx>
      <c:layout>
        <c:manualLayout>
          <c:xMode val="edge"/>
          <c:yMode val="edge"/>
          <c:x val="0.12767927218423455"/>
          <c:y val="4.6296296296296294E-2"/>
        </c:manualLayout>
      </c:layout>
      <c:overlay val="0"/>
      <c:spPr>
        <a:noFill/>
        <a:ln>
          <a:noFill/>
        </a:ln>
        <a:effectLst/>
      </c:spPr>
      <c:txPr>
        <a:bodyPr rot="0" spcFirstLastPara="1" vertOverflow="ellipsis" vert="horz" wrap="square" anchor="ctr" anchorCtr="1"/>
        <a:lstStyle/>
        <a:p>
          <a:pPr algn="ctr" rtl="0">
            <a:defRPr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19527777777777777"/>
          <c:w val="0.72311682600823335"/>
          <c:h val="0.52003098571011952"/>
        </c:manualLayout>
      </c:layout>
      <c:scatterChart>
        <c:scatterStyle val="smoothMarker"/>
        <c:varyColors val="0"/>
        <c:ser>
          <c:idx val="0"/>
          <c:order val="0"/>
          <c:tx>
            <c:v>ANALYTICAL</c:v>
          </c:tx>
          <c:spPr>
            <a:ln w="19050" cap="rnd">
              <a:solidFill>
                <a:schemeClr val="accent4">
                  <a:lumMod val="50000"/>
                </a:schemeClr>
              </a:solidFill>
              <a:round/>
            </a:ln>
            <a:effectLst/>
          </c:spPr>
          <c:marker>
            <c:symbol val="diamond"/>
            <c:size val="6"/>
            <c:spPr>
              <a:solidFill>
                <a:schemeClr val="accent4">
                  <a:lumMod val="50000"/>
                </a:schemeClr>
              </a:solidFill>
              <a:ln w="9525">
                <a:solidFill>
                  <a:schemeClr val="accent4">
                    <a:lumMod val="50000"/>
                  </a:schemeClr>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'!$G$33:$G$35</c:f>
              <c:numCache>
                <c:formatCode>0.00</c:formatCode>
                <c:ptCount val="3"/>
                <c:pt idx="0">
                  <c:v>2</c:v>
                </c:pt>
                <c:pt idx="1">
                  <c:v>3</c:v>
                </c:pt>
                <c:pt idx="2">
                  <c:v>4</c:v>
                </c:pt>
              </c:numCache>
            </c:numRef>
          </c:xVal>
          <c:yVal>
            <c:numRef>
              <c:f>'1) Meyerhof &amp; Adams '!$H$33:$H$35</c:f>
              <c:numCache>
                <c:formatCode>General</c:formatCode>
                <c:ptCount val="3"/>
                <c:pt idx="0">
                  <c:v>0.65</c:v>
                </c:pt>
                <c:pt idx="1">
                  <c:v>1.68</c:v>
                </c:pt>
                <c:pt idx="2">
                  <c:v>3.41</c:v>
                </c:pt>
              </c:numCache>
            </c:numRef>
          </c:yVal>
          <c:smooth val="1"/>
          <c:extLst>
            <c:ext xmlns:c16="http://schemas.microsoft.com/office/drawing/2014/chart" uri="{C3380CC4-5D6E-409C-BE32-E72D297353CC}">
              <c16:uniqueId val="{00000000-4F65-40E8-B18A-40C06D1A14AB}"/>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'!$G$33:$G$35</c:f>
              <c:numCache>
                <c:formatCode>0.00</c:formatCode>
                <c:ptCount val="3"/>
                <c:pt idx="0">
                  <c:v>2</c:v>
                </c:pt>
                <c:pt idx="1">
                  <c:v>3</c:v>
                </c:pt>
                <c:pt idx="2">
                  <c:v>4</c:v>
                </c:pt>
              </c:numCache>
            </c:numRef>
          </c:xVal>
          <c:yVal>
            <c:numRef>
              <c:f>'1) Meyerhof &amp; Adams '!$I$33:$I$35</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4F65-40E8-B18A-40C06D1A14AB}"/>
            </c:ext>
          </c:extLst>
        </c:ser>
        <c:dLbls>
          <c:dLblPos val="t"/>
          <c:showLegendKey val="0"/>
          <c:showVal val="1"/>
          <c:showCatName val="0"/>
          <c:showSerName val="0"/>
          <c:showPercent val="0"/>
          <c:showBubbleSize val="0"/>
        </c:dLbls>
        <c:axId val="-792905328"/>
        <c:axId val="-792911856"/>
      </c:scatterChart>
      <c:valAx>
        <c:axId val="-792905328"/>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EMBEDMENT RATIO</a:t>
                </a:r>
              </a:p>
            </c:rich>
          </c:tx>
          <c:layout>
            <c:manualLayout>
              <c:xMode val="edge"/>
              <c:yMode val="edge"/>
              <c:x val="0.2737946446607144"/>
              <c:y val="0.82904381743948674"/>
            </c:manualLayout>
          </c:layout>
          <c:overlay val="0"/>
          <c:spPr>
            <a:noFill/>
            <a:ln>
              <a:noFill/>
            </a:ln>
            <a:effectLst/>
          </c:spPr>
          <c:txPr>
            <a:bodyPr rot="0" spcFirstLastPara="1" vertOverflow="ellipsis" vert="horz" wrap="square" anchor="ctr" anchorCtr="1"/>
            <a:lstStyle/>
            <a:p>
              <a:pPr algn="ctr" rtl="0">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11856"/>
        <c:crosses val="autoZero"/>
        <c:crossBetween val="midCat"/>
      </c:valAx>
      <c:valAx>
        <c:axId val="-79291185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UPLIFT LOAD, (kN)</a:t>
                </a:r>
              </a:p>
            </c:rich>
          </c:tx>
          <c:layout>
            <c:manualLayout>
              <c:xMode val="edge"/>
              <c:yMode val="edge"/>
              <c:x val="1.8618660123283795E-2"/>
              <c:y val="0.24157407407407408"/>
            </c:manualLayout>
          </c:layout>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05328"/>
        <c:crosses val="autoZero"/>
        <c:crossBetween val="midCat"/>
      </c:valAx>
      <c:spPr>
        <a:noFill/>
        <a:ln>
          <a:noFill/>
        </a:ln>
        <a:effectLst/>
      </c:spPr>
    </c:plotArea>
    <c:legend>
      <c:legendPos val="r"/>
      <c:layout>
        <c:manualLayout>
          <c:xMode val="edge"/>
          <c:yMode val="edge"/>
          <c:x val="0.71032453959944464"/>
          <c:y val="0.47656167979002623"/>
          <c:w val="0.28967546040055542"/>
          <c:h val="0.1630803441236512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sz="1050" b="1">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b="1"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0729423882312425"/>
          <c:y val="8.7991878932910522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2638648293963253"/>
          <c:y val="0.21842592592592591"/>
          <c:w val="0.74050178836292302"/>
          <c:h val="0.49688283756197144"/>
        </c:manualLayout>
      </c:layout>
      <c:scatterChart>
        <c:scatterStyle val="smoothMarker"/>
        <c:varyColors val="0"/>
        <c:ser>
          <c:idx val="0"/>
          <c:order val="0"/>
          <c:tx>
            <c:v>ANALYTICAL</c:v>
          </c:tx>
          <c:spPr>
            <a:ln w="19050" cap="rnd">
              <a:solidFill>
                <a:schemeClr val="accent4">
                  <a:lumMod val="50000"/>
                </a:schemeClr>
              </a:solidFill>
              <a:round/>
            </a:ln>
            <a:effectLst/>
          </c:spPr>
          <c:marker>
            <c:symbol val="diamond"/>
            <c:size val="6"/>
            <c:spPr>
              <a:solidFill>
                <a:schemeClr val="accent4">
                  <a:lumMod val="50000"/>
                </a:schemeClr>
              </a:solidFill>
              <a:ln w="9525">
                <a:solidFill>
                  <a:schemeClr val="accent4">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'!$G$39:$G$41</c:f>
              <c:numCache>
                <c:formatCode>0.00</c:formatCode>
                <c:ptCount val="3"/>
                <c:pt idx="0">
                  <c:v>2</c:v>
                </c:pt>
                <c:pt idx="1">
                  <c:v>3</c:v>
                </c:pt>
                <c:pt idx="2">
                  <c:v>4</c:v>
                </c:pt>
              </c:numCache>
            </c:numRef>
          </c:xVal>
          <c:yVal>
            <c:numRef>
              <c:f>'1) Meyerhof &amp; Adams '!$H$39:$H$41</c:f>
              <c:numCache>
                <c:formatCode>General</c:formatCode>
                <c:ptCount val="3"/>
                <c:pt idx="0">
                  <c:v>0.92</c:v>
                </c:pt>
                <c:pt idx="1">
                  <c:v>2.4700000000000002</c:v>
                </c:pt>
                <c:pt idx="2">
                  <c:v>5.18</c:v>
                </c:pt>
              </c:numCache>
            </c:numRef>
          </c:yVal>
          <c:smooth val="1"/>
          <c:extLst>
            <c:ext xmlns:c16="http://schemas.microsoft.com/office/drawing/2014/chart" uri="{C3380CC4-5D6E-409C-BE32-E72D297353CC}">
              <c16:uniqueId val="{00000000-93B5-416D-B341-8F6DFA1CAE20}"/>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'!$G$39:$G$41</c:f>
              <c:numCache>
                <c:formatCode>0.00</c:formatCode>
                <c:ptCount val="3"/>
                <c:pt idx="0">
                  <c:v>2</c:v>
                </c:pt>
                <c:pt idx="1">
                  <c:v>3</c:v>
                </c:pt>
                <c:pt idx="2">
                  <c:v>4</c:v>
                </c:pt>
              </c:numCache>
            </c:numRef>
          </c:xVal>
          <c:yVal>
            <c:numRef>
              <c:f>'1) Meyerhof &amp; Adams '!$I$39:$I$41</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93B5-416D-B341-8F6DFA1CAE20}"/>
            </c:ext>
          </c:extLst>
        </c:ser>
        <c:dLbls>
          <c:dLblPos val="t"/>
          <c:showLegendKey val="0"/>
          <c:showVal val="1"/>
          <c:showCatName val="0"/>
          <c:showSerName val="0"/>
          <c:showPercent val="0"/>
          <c:showBubbleSize val="0"/>
        </c:dLbls>
        <c:axId val="-792904240"/>
        <c:axId val="-792919472"/>
      </c:scatterChart>
      <c:valAx>
        <c:axId val="-792904240"/>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layout>
            <c:manualLayout>
              <c:xMode val="edge"/>
              <c:yMode val="edge"/>
              <c:x val="0.25512923917443198"/>
              <c:y val="0.82441418780985709"/>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19472"/>
        <c:crosses val="autoZero"/>
        <c:crossBetween val="midCat"/>
      </c:valAx>
      <c:valAx>
        <c:axId val="-79291947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2.2763944080489762E-2"/>
              <c:y val="0.2508333333333333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2904240"/>
        <c:crosses val="autoZero"/>
        <c:crossBetween val="midCat"/>
      </c:valAx>
      <c:spPr>
        <a:noFill/>
        <a:ln>
          <a:noFill/>
        </a:ln>
        <a:effectLst/>
      </c:spPr>
    </c:plotArea>
    <c:legend>
      <c:legendPos val="r"/>
      <c:layout>
        <c:manualLayout>
          <c:xMode val="edge"/>
          <c:yMode val="edge"/>
          <c:x val="0.69731558311609321"/>
          <c:y val="0.48426144648585595"/>
          <c:w val="0.28639942177581673"/>
          <c:h val="0.1476808107319918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1711919152013207"/>
          <c:y val="6.4814814814814811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2638648293963253"/>
          <c:y val="0.21379629629629629"/>
          <c:w val="0.74184544938532226"/>
          <c:h val="0.50151246719160103"/>
        </c:manualLayout>
      </c:layout>
      <c:scatterChart>
        <c:scatterStyle val="smoothMarker"/>
        <c:varyColors val="0"/>
        <c:ser>
          <c:idx val="0"/>
          <c:order val="0"/>
          <c:tx>
            <c:v>ANALYTICAL</c:v>
          </c:tx>
          <c:spPr>
            <a:ln w="19050" cap="rnd">
              <a:solidFill>
                <a:schemeClr val="accent4">
                  <a:lumMod val="50000"/>
                </a:schemeClr>
              </a:solidFill>
              <a:round/>
            </a:ln>
            <a:effectLst/>
          </c:spPr>
          <c:marker>
            <c:symbol val="diamond"/>
            <c:size val="6"/>
            <c:spPr>
              <a:solidFill>
                <a:schemeClr val="accent4">
                  <a:lumMod val="50000"/>
                </a:schemeClr>
              </a:solidFill>
              <a:ln w="9525">
                <a:solidFill>
                  <a:schemeClr val="accent4">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'!$G$36:$G$38</c:f>
              <c:numCache>
                <c:formatCode>0.00</c:formatCode>
                <c:ptCount val="3"/>
                <c:pt idx="0">
                  <c:v>1</c:v>
                </c:pt>
                <c:pt idx="1">
                  <c:v>1.5</c:v>
                </c:pt>
                <c:pt idx="2">
                  <c:v>2</c:v>
                </c:pt>
              </c:numCache>
            </c:numRef>
          </c:xVal>
          <c:yVal>
            <c:numRef>
              <c:f>'1) Meyerhof &amp; Adams '!$H$36:$H$38</c:f>
              <c:numCache>
                <c:formatCode>General</c:formatCode>
                <c:ptCount val="3"/>
                <c:pt idx="0">
                  <c:v>1.25</c:v>
                </c:pt>
                <c:pt idx="1">
                  <c:v>2.81</c:v>
                </c:pt>
                <c:pt idx="2">
                  <c:v>5.23</c:v>
                </c:pt>
              </c:numCache>
            </c:numRef>
          </c:yVal>
          <c:smooth val="1"/>
          <c:extLst>
            <c:ext xmlns:c16="http://schemas.microsoft.com/office/drawing/2014/chart" uri="{C3380CC4-5D6E-409C-BE32-E72D297353CC}">
              <c16:uniqueId val="{00000000-945B-4F95-8A7D-9E28A7212C19}"/>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'!$G$36:$G$38</c:f>
              <c:numCache>
                <c:formatCode>0.00</c:formatCode>
                <c:ptCount val="3"/>
                <c:pt idx="0">
                  <c:v>1</c:v>
                </c:pt>
                <c:pt idx="1">
                  <c:v>1.5</c:v>
                </c:pt>
                <c:pt idx="2">
                  <c:v>2</c:v>
                </c:pt>
              </c:numCache>
            </c:numRef>
          </c:xVal>
          <c:yVal>
            <c:numRef>
              <c:f>'1) Meyerhof &amp; Adams '!$I$36:$I$38</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945B-4F95-8A7D-9E28A7212C19}"/>
            </c:ext>
          </c:extLst>
        </c:ser>
        <c:dLbls>
          <c:dLblPos val="t"/>
          <c:showLegendKey val="0"/>
          <c:showVal val="1"/>
          <c:showCatName val="0"/>
          <c:showSerName val="0"/>
          <c:showPercent val="0"/>
          <c:showBubbleSize val="0"/>
        </c:dLbls>
        <c:axId val="-676580528"/>
        <c:axId val="-676575632"/>
      </c:scatterChart>
      <c:valAx>
        <c:axId val="-676580528"/>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layout>
            <c:manualLayout>
              <c:xMode val="edge"/>
              <c:yMode val="edge"/>
              <c:x val="0.27649670496889273"/>
              <c:y val="0.82045567220764071"/>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5632"/>
        <c:crosses val="autoZero"/>
        <c:crossBetween val="midCat"/>
      </c:valAx>
      <c:valAx>
        <c:axId val="-67657563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2.2136285124425843E-2"/>
              <c:y val="0.2508333333333333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80528"/>
        <c:crosses val="autoZero"/>
        <c:crossBetween val="midCat"/>
      </c:valAx>
      <c:spPr>
        <a:noFill/>
        <a:ln>
          <a:noFill/>
        </a:ln>
        <a:effectLst/>
      </c:spPr>
    </c:plotArea>
    <c:legend>
      <c:legendPos val="r"/>
      <c:layout>
        <c:manualLayout>
          <c:xMode val="edge"/>
          <c:yMode val="edge"/>
          <c:x val="0.72577595249157789"/>
          <c:y val="0.48426144648585595"/>
          <c:w val="0.27422404750842205"/>
          <c:h val="0.1476808107319918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chemeClr val="tx1"/>
                </a:solidFill>
                <a:effectLst/>
                <a:latin typeface="Arial" panose="020B0604020202020204" pitchFamily="34" charset="0"/>
                <a:ea typeface="+mn-ea"/>
                <a:cs typeface="Arial" panose="020B0604020202020204" pitchFamily="34" charset="0"/>
              </a:defRPr>
            </a:pPr>
            <a:r>
              <a:rPr lang="en-US" sz="1400" b="1" i="0" u="none" strike="noStrike" kern="1200" spc="0" baseline="0" dirty="0">
                <a:solidFill>
                  <a:schemeClr val="tx1"/>
                </a:solidFill>
                <a:effectLst/>
                <a:latin typeface="Arial" panose="020B0604020202020204" pitchFamily="34" charset="0"/>
                <a:ea typeface="+mn-ea"/>
                <a:cs typeface="Arial" panose="020B0604020202020204" pitchFamily="34" charset="0"/>
              </a:rPr>
              <a:t>UPLIFT LOAD V/S EMBEDMENT RATIO</a:t>
            </a:r>
          </a:p>
        </c:rich>
      </c:tx>
      <c:layout>
        <c:manualLayout>
          <c:xMode val="edge"/>
          <c:yMode val="edge"/>
          <c:x val="0.10988199069181871"/>
          <c:y val="4.1666666666666664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chemeClr val="tx1"/>
              </a:solidFill>
              <a:effectLst/>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2638648293963253"/>
          <c:y val="0.18601851851851853"/>
          <c:w val="0.73982463894251571"/>
          <c:h val="0.52929024496937882"/>
        </c:manualLayout>
      </c:layout>
      <c:scatterChart>
        <c:scatterStyle val="smoothMarker"/>
        <c:varyColors val="0"/>
        <c:ser>
          <c:idx val="0"/>
          <c:order val="0"/>
          <c:tx>
            <c:v>ANALYTICAL</c:v>
          </c:tx>
          <c:spPr>
            <a:ln w="19050" cap="rnd">
              <a:solidFill>
                <a:schemeClr val="accent4">
                  <a:lumMod val="50000"/>
                </a:schemeClr>
              </a:solidFill>
              <a:round/>
            </a:ln>
            <a:effectLst/>
          </c:spPr>
          <c:marker>
            <c:symbol val="diamond"/>
            <c:size val="6"/>
            <c:spPr>
              <a:solidFill>
                <a:schemeClr val="accent4">
                  <a:lumMod val="50000"/>
                </a:schemeClr>
              </a:solidFill>
              <a:ln w="9525">
                <a:solidFill>
                  <a:schemeClr val="accent4">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'!$G$42:$G$44</c:f>
              <c:numCache>
                <c:formatCode>0.00</c:formatCode>
                <c:ptCount val="3"/>
                <c:pt idx="0">
                  <c:v>1</c:v>
                </c:pt>
                <c:pt idx="1">
                  <c:v>1.5</c:v>
                </c:pt>
                <c:pt idx="2">
                  <c:v>2</c:v>
                </c:pt>
              </c:numCache>
            </c:numRef>
          </c:xVal>
          <c:yVal>
            <c:numRef>
              <c:f>'1) Meyerhof &amp; Adams '!$H$42:$H$44</c:f>
              <c:numCache>
                <c:formatCode>General</c:formatCode>
                <c:ptCount val="3"/>
                <c:pt idx="0">
                  <c:v>1.59</c:v>
                </c:pt>
                <c:pt idx="1">
                  <c:v>3.78</c:v>
                </c:pt>
                <c:pt idx="2">
                  <c:v>7.32</c:v>
                </c:pt>
              </c:numCache>
            </c:numRef>
          </c:yVal>
          <c:smooth val="1"/>
          <c:extLst>
            <c:ext xmlns:c16="http://schemas.microsoft.com/office/drawing/2014/chart" uri="{C3380CC4-5D6E-409C-BE32-E72D297353CC}">
              <c16:uniqueId val="{00000000-CDD8-40B9-B054-7F82D2DEFBBD}"/>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'1) Meyerhof &amp; Adams '!$G$42:$G$44</c:f>
              <c:numCache>
                <c:formatCode>0.00</c:formatCode>
                <c:ptCount val="3"/>
                <c:pt idx="0">
                  <c:v>1</c:v>
                </c:pt>
                <c:pt idx="1">
                  <c:v>1.5</c:v>
                </c:pt>
                <c:pt idx="2">
                  <c:v>2</c:v>
                </c:pt>
              </c:numCache>
            </c:numRef>
          </c:xVal>
          <c:yVal>
            <c:numRef>
              <c:f>'1) Meyerhof &amp; Adams '!$I$42:$I$44</c:f>
              <c:numCache>
                <c:formatCode>0.00</c:formatCode>
                <c:ptCount val="3"/>
                <c:pt idx="0">
                  <c:v>1.17</c:v>
                </c:pt>
                <c:pt idx="1">
                  <c:v>2.16</c:v>
                </c:pt>
                <c:pt idx="2">
                  <c:v>4.66</c:v>
                </c:pt>
              </c:numCache>
            </c:numRef>
          </c:yVal>
          <c:smooth val="1"/>
          <c:extLst>
            <c:ext xmlns:c16="http://schemas.microsoft.com/office/drawing/2014/chart" uri="{C3380CC4-5D6E-409C-BE32-E72D297353CC}">
              <c16:uniqueId val="{00000001-CDD8-40B9-B054-7F82D2DEFBBD}"/>
            </c:ext>
          </c:extLst>
        </c:ser>
        <c:dLbls>
          <c:dLblPos val="t"/>
          <c:showLegendKey val="0"/>
          <c:showVal val="1"/>
          <c:showCatName val="0"/>
          <c:showSerName val="0"/>
          <c:showPercent val="0"/>
          <c:showBubbleSize val="0"/>
        </c:dLbls>
        <c:axId val="-676569648"/>
        <c:axId val="-676570192"/>
      </c:scatterChart>
      <c:valAx>
        <c:axId val="-676569648"/>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65000"/>
                        <a:lumOff val="35000"/>
                      </a:sysClr>
                    </a:solidFill>
                    <a:latin typeface="+mn-lt"/>
                    <a:ea typeface="+mn-ea"/>
                    <a:cs typeface="+mn-cs"/>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layout>
            <c:manualLayout>
              <c:xMode val="edge"/>
              <c:yMode val="edge"/>
              <c:x val="0.25512918464979256"/>
              <c:y val="0.82904381743948674"/>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0192"/>
        <c:crosses val="autoZero"/>
        <c:crossBetween val="midCat"/>
      </c:valAx>
      <c:valAx>
        <c:axId val="-6765701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1.9952747878623382E-2"/>
              <c:y val="0.246203703703703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69648"/>
        <c:crosses val="autoZero"/>
        <c:crossBetween val="midCat"/>
      </c:valAx>
      <c:spPr>
        <a:noFill/>
        <a:ln>
          <a:noFill/>
        </a:ln>
        <a:effectLst/>
      </c:spPr>
    </c:plotArea>
    <c:legend>
      <c:legendPos val="r"/>
      <c:layout>
        <c:manualLayout>
          <c:xMode val="edge"/>
          <c:yMode val="edge"/>
          <c:x val="0.69188731726134323"/>
          <c:y val="0.48426144648585595"/>
          <c:w val="0.29182769111089502"/>
          <c:h val="0.1476808107319918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dirty="0"/>
              <a:t>UPLIFT LOAD V/S EMBEDMENT RATIO</a:t>
            </a:r>
          </a:p>
        </c:rich>
      </c:tx>
      <c:layout>
        <c:manualLayout>
          <c:xMode val="edge"/>
          <c:yMode val="edge"/>
          <c:x val="0.14726688233449084"/>
          <c:y val="6.8732753389451548E-2"/>
        </c:manualLayout>
      </c:layout>
      <c:overlay val="0"/>
      <c:spPr>
        <a:noFill/>
        <a:ln>
          <a:noFill/>
        </a:ln>
        <a:effectLst/>
      </c:spPr>
      <c:txPr>
        <a:bodyPr rot="0" spcFirstLastPara="1" vertOverflow="ellipsis" vert="horz" wrap="square" anchor="ctr" anchorCtr="1"/>
        <a:lstStyle/>
        <a:p>
          <a:pPr algn="ctr" rtl="0">
            <a:defRPr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7371972183113962"/>
          <c:y val="0.23365009481196247"/>
          <c:w val="0.6955918281611061"/>
          <c:h val="0.46017965226368213"/>
        </c:manualLayout>
      </c:layout>
      <c:scatterChart>
        <c:scatterStyle val="smoothMarker"/>
        <c:varyColors val="0"/>
        <c:ser>
          <c:idx val="0"/>
          <c:order val="0"/>
          <c:tx>
            <c:v>ANALYTICAL</c:v>
          </c:tx>
          <c:spPr>
            <a:ln w="19050" cap="rnd">
              <a:solidFill>
                <a:srgbClr val="C00000"/>
              </a:solidFill>
              <a:round/>
            </a:ln>
            <a:effectLst/>
          </c:spPr>
          <c:marker>
            <c:symbol val="x"/>
            <c:size val="6"/>
            <c:spPr>
              <a:solidFill>
                <a:srgbClr val="C00000"/>
              </a:solidFill>
              <a:ln w="9525">
                <a:solidFill>
                  <a:srgbClr val="C00000"/>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Theory'!$G$37:$G$39</c:f>
              <c:numCache>
                <c:formatCode>0.00</c:formatCode>
                <c:ptCount val="3"/>
                <c:pt idx="0">
                  <c:v>2</c:v>
                </c:pt>
                <c:pt idx="1">
                  <c:v>3</c:v>
                </c:pt>
                <c:pt idx="2">
                  <c:v>4</c:v>
                </c:pt>
              </c:numCache>
            </c:numRef>
          </c:xVal>
          <c:yVal>
            <c:numRef>
              <c:f>'2) Balla''s Theory'!$H$37:$H$39</c:f>
              <c:numCache>
                <c:formatCode>General</c:formatCode>
                <c:ptCount val="3"/>
                <c:pt idx="0">
                  <c:v>0.59</c:v>
                </c:pt>
                <c:pt idx="1">
                  <c:v>1.48</c:v>
                </c:pt>
                <c:pt idx="2">
                  <c:v>2.94</c:v>
                </c:pt>
              </c:numCache>
            </c:numRef>
          </c:yVal>
          <c:smooth val="1"/>
          <c:extLst>
            <c:ext xmlns:c16="http://schemas.microsoft.com/office/drawing/2014/chart" uri="{C3380CC4-5D6E-409C-BE32-E72D297353CC}">
              <c16:uniqueId val="{00000000-F932-42BD-9B8E-A9AC31BB2EDD}"/>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Theory'!$G$37:$G$39</c:f>
              <c:numCache>
                <c:formatCode>0.00</c:formatCode>
                <c:ptCount val="3"/>
                <c:pt idx="0">
                  <c:v>2</c:v>
                </c:pt>
                <c:pt idx="1">
                  <c:v>3</c:v>
                </c:pt>
                <c:pt idx="2">
                  <c:v>4</c:v>
                </c:pt>
              </c:numCache>
            </c:numRef>
          </c:xVal>
          <c:yVal>
            <c:numRef>
              <c:f>'2) Balla''s Theory'!$I$37:$I$39</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F932-42BD-9B8E-A9AC31BB2EDD}"/>
            </c:ext>
          </c:extLst>
        </c:ser>
        <c:dLbls>
          <c:dLblPos val="t"/>
          <c:showLegendKey val="0"/>
          <c:showVal val="1"/>
          <c:showCatName val="0"/>
          <c:showSerName val="0"/>
          <c:showPercent val="0"/>
          <c:showBubbleSize val="0"/>
        </c:dLbls>
        <c:axId val="-676579984"/>
        <c:axId val="-676581072"/>
      </c:scatterChart>
      <c:valAx>
        <c:axId val="-676579984"/>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dirty="0"/>
                  <a:t>EMBEDMENT RATIO</a:t>
                </a:r>
              </a:p>
            </c:rich>
          </c:tx>
          <c:overlay val="0"/>
          <c:spPr>
            <a:noFill/>
            <a:ln>
              <a:noFill/>
            </a:ln>
            <a:effectLst/>
          </c:spPr>
          <c:txPr>
            <a:bodyPr rot="0" spcFirstLastPara="1" vertOverflow="ellipsis" vert="horz" wrap="square" anchor="ctr" anchorCtr="1"/>
            <a:lstStyle/>
            <a:p>
              <a:pPr algn="ctr" rtl="0">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81072"/>
        <c:crosses val="autoZero"/>
        <c:crossBetween val="midCat"/>
      </c:valAx>
      <c:valAx>
        <c:axId val="-67658107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Uplift Load, (kN)</a:t>
                </a:r>
              </a:p>
            </c:rich>
          </c:tx>
          <c:layout>
            <c:manualLayout>
              <c:xMode val="edge"/>
              <c:yMode val="edge"/>
              <c:x val="2.9508190065136827E-2"/>
              <c:y val="0.26687419538367557"/>
            </c:manualLayout>
          </c:layout>
          <c:overlay val="0"/>
          <c:spPr>
            <a:noFill/>
            <a:ln>
              <a:noFill/>
            </a:ln>
            <a:effectLst/>
          </c:spPr>
          <c:txPr>
            <a:bodyPr rot="-5400000" spcFirstLastPara="1" vertOverflow="ellipsis" vert="horz" wrap="square" anchor="ctr" anchorCtr="1"/>
            <a:lstStyle/>
            <a:p>
              <a:pPr algn="ct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998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sz="1050" b="1">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400" b="1" i="0" u="none" strike="noStrike" kern="1200" spc="0" baseline="0" dirty="0">
                <a:solidFill>
                  <a:sysClr val="windowText" lastClr="000000">
                    <a:lumMod val="65000"/>
                    <a:lumOff val="35000"/>
                  </a:sysClr>
                </a:solidFill>
                <a:latin typeface="Arial" panose="020B0604020202020204" pitchFamily="34" charset="0"/>
                <a:ea typeface="+mn-ea"/>
                <a:cs typeface="Arial" panose="020B0604020202020204" pitchFamily="34" charset="0"/>
              </a:rPr>
              <a:t>UPLIFT LOAD V/S EMBEDMENT RATIO</a:t>
            </a:r>
          </a:p>
        </c:rich>
      </c:tx>
      <c:layout>
        <c:manualLayout>
          <c:xMode val="edge"/>
          <c:yMode val="edge"/>
          <c:x val="0.14822560470330343"/>
          <c:y val="6.9550859579484273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5083333333333335"/>
          <c:w val="0.71104648542240678"/>
          <c:h val="0.464475430154564"/>
        </c:manualLayout>
      </c:layout>
      <c:scatterChart>
        <c:scatterStyle val="smoothMarker"/>
        <c:varyColors val="0"/>
        <c:ser>
          <c:idx val="0"/>
          <c:order val="0"/>
          <c:tx>
            <c:v>ANALYTICAL</c:v>
          </c:tx>
          <c:spPr>
            <a:ln w="19050" cap="rnd">
              <a:solidFill>
                <a:srgbClr val="C00000"/>
              </a:solidFill>
              <a:round/>
            </a:ln>
            <a:effectLst/>
          </c:spPr>
          <c:marker>
            <c:symbol val="x"/>
            <c:size val="6"/>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Theory'!$G$43:$G$45</c:f>
              <c:numCache>
                <c:formatCode>0.00</c:formatCode>
                <c:ptCount val="3"/>
                <c:pt idx="0">
                  <c:v>2</c:v>
                </c:pt>
                <c:pt idx="1">
                  <c:v>3</c:v>
                </c:pt>
                <c:pt idx="2">
                  <c:v>4</c:v>
                </c:pt>
              </c:numCache>
            </c:numRef>
          </c:xVal>
          <c:yVal>
            <c:numRef>
              <c:f>'2) Balla''s Theory'!$H$43:$H$45</c:f>
              <c:numCache>
                <c:formatCode>General</c:formatCode>
                <c:ptCount val="3"/>
                <c:pt idx="0">
                  <c:v>0.64</c:v>
                </c:pt>
                <c:pt idx="1">
                  <c:v>1.57</c:v>
                </c:pt>
                <c:pt idx="2">
                  <c:v>3.14</c:v>
                </c:pt>
              </c:numCache>
            </c:numRef>
          </c:yVal>
          <c:smooth val="1"/>
          <c:extLst>
            <c:ext xmlns:c16="http://schemas.microsoft.com/office/drawing/2014/chart" uri="{C3380CC4-5D6E-409C-BE32-E72D297353CC}">
              <c16:uniqueId val="{00000000-85F2-4CA9-BB16-B103E66040F2}"/>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Theory'!$G$43:$G$45</c:f>
              <c:numCache>
                <c:formatCode>0.00</c:formatCode>
                <c:ptCount val="3"/>
                <c:pt idx="0">
                  <c:v>2</c:v>
                </c:pt>
                <c:pt idx="1">
                  <c:v>3</c:v>
                </c:pt>
                <c:pt idx="2">
                  <c:v>4</c:v>
                </c:pt>
              </c:numCache>
            </c:numRef>
          </c:xVal>
          <c:yVal>
            <c:numRef>
              <c:f>'2) Balla''s Theory'!$I$43:$I$45</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85F2-4CA9-BB16-B103E66040F2}"/>
            </c:ext>
          </c:extLst>
        </c:ser>
        <c:dLbls>
          <c:dLblPos val="t"/>
          <c:showLegendKey val="0"/>
          <c:showVal val="1"/>
          <c:showCatName val="0"/>
          <c:showSerName val="0"/>
          <c:showPercent val="0"/>
          <c:showBubbleSize val="0"/>
        </c:dLbls>
        <c:axId val="-676574544"/>
        <c:axId val="-676574000"/>
      </c:scatterChart>
      <c:valAx>
        <c:axId val="-676574544"/>
        <c:scaling>
          <c:orientation val="minMax"/>
          <c:max val="5"/>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r>
                  <a:rPr lang="en-US" sz="1200" b="1" i="0" u="none" strike="noStrike" kern="1200" baseline="0" dirty="0">
                    <a:solidFill>
                      <a:schemeClr val="tx1">
                        <a:lumMod val="85000"/>
                        <a:lumOff val="15000"/>
                      </a:schemeClr>
                    </a:solidFill>
                    <a:latin typeface="Arial" panose="020B0604020202020204" pitchFamily="34" charset="0"/>
                    <a:ea typeface="+mn-ea"/>
                    <a:cs typeface="Arial" panose="020B0604020202020204" pitchFamily="34" charset="0"/>
                  </a:rPr>
                  <a:t>EMBEDMENT RATIO</a:t>
                </a:r>
              </a:p>
            </c:rich>
          </c:tx>
          <c:layout>
            <c:manualLayout>
              <c:xMode val="edge"/>
              <c:yMode val="edge"/>
              <c:x val="0.29753215665087462"/>
              <c:y val="0.80036404672366501"/>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4000"/>
        <c:crosses val="autoZero"/>
        <c:crossBetween val="midCat"/>
      </c:valAx>
      <c:valAx>
        <c:axId val="-67657400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200" b="1"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rPr>
                  <a:t>Uplift Load, (kN)</a:t>
                </a:r>
              </a:p>
            </c:rich>
          </c:tx>
          <c:layout>
            <c:manualLayout>
              <c:xMode val="edge"/>
              <c:yMode val="edge"/>
              <c:x val="2.6382047138681655E-2"/>
              <c:y val="0.26864772523850777"/>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454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400" b="1" i="0" u="none" strike="noStrike" kern="1200" spc="0" baseline="0" dirty="0">
                <a:solidFill>
                  <a:sysClr val="windowText" lastClr="000000">
                    <a:lumMod val="65000"/>
                    <a:lumOff val="35000"/>
                  </a:sysClr>
                </a:solidFill>
                <a:latin typeface="Arial" panose="020B0604020202020204" pitchFamily="34" charset="0"/>
                <a:ea typeface="+mn-ea"/>
                <a:cs typeface="Arial" panose="020B0604020202020204" pitchFamily="34" charset="0"/>
              </a:rPr>
              <a:t>UPLIFT LOAD V/S EMBEDMENT RATIO</a:t>
            </a:r>
          </a:p>
        </c:rich>
      </c:tx>
      <c:layout>
        <c:manualLayout>
          <c:xMode val="edge"/>
          <c:yMode val="edge"/>
          <c:x val="0.14951901385557806"/>
          <c:y val="6.4535974486439315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2801052511647751"/>
          <c:w val="0.72709747707454953"/>
          <c:h val="0.48729844441481263"/>
        </c:manualLayout>
      </c:layout>
      <c:scatterChart>
        <c:scatterStyle val="smoothMarker"/>
        <c:varyColors val="0"/>
        <c:ser>
          <c:idx val="0"/>
          <c:order val="0"/>
          <c:tx>
            <c:v>ANALYTICAL</c:v>
          </c:tx>
          <c:spPr>
            <a:ln w="19050" cap="rnd">
              <a:solidFill>
                <a:srgbClr val="C00000"/>
              </a:solidFill>
              <a:round/>
            </a:ln>
            <a:effectLst/>
          </c:spPr>
          <c:marker>
            <c:symbol val="x"/>
            <c:size val="6"/>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Theory'!$G$40:$G$42</c:f>
              <c:numCache>
                <c:formatCode>0.00</c:formatCode>
                <c:ptCount val="3"/>
                <c:pt idx="0">
                  <c:v>1</c:v>
                </c:pt>
                <c:pt idx="1">
                  <c:v>1.5</c:v>
                </c:pt>
                <c:pt idx="2">
                  <c:v>2</c:v>
                </c:pt>
              </c:numCache>
            </c:numRef>
          </c:xVal>
          <c:yVal>
            <c:numRef>
              <c:f>'2) Balla''s Theory'!$H$40:$H$42</c:f>
              <c:numCache>
                <c:formatCode>General</c:formatCode>
                <c:ptCount val="3"/>
                <c:pt idx="0">
                  <c:v>1.1599999999999999</c:v>
                </c:pt>
                <c:pt idx="1">
                  <c:v>2.62</c:v>
                </c:pt>
                <c:pt idx="2">
                  <c:v>4.75</c:v>
                </c:pt>
              </c:numCache>
            </c:numRef>
          </c:yVal>
          <c:smooth val="1"/>
          <c:extLst>
            <c:ext xmlns:c16="http://schemas.microsoft.com/office/drawing/2014/chart" uri="{C3380CC4-5D6E-409C-BE32-E72D297353CC}">
              <c16:uniqueId val="{00000000-B7B1-4FBC-B1F6-392957FE96B6}"/>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Theory'!$G$40:$G$42</c:f>
              <c:numCache>
                <c:formatCode>0.00</c:formatCode>
                <c:ptCount val="3"/>
                <c:pt idx="0">
                  <c:v>1</c:v>
                </c:pt>
                <c:pt idx="1">
                  <c:v>1.5</c:v>
                </c:pt>
                <c:pt idx="2">
                  <c:v>2</c:v>
                </c:pt>
              </c:numCache>
            </c:numRef>
          </c:xVal>
          <c:yVal>
            <c:numRef>
              <c:f>'2) Balla''s Theory'!$I$40:$I$42</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B7B1-4FBC-B1F6-392957FE96B6}"/>
            </c:ext>
          </c:extLst>
        </c:ser>
        <c:dLbls>
          <c:dLblPos val="t"/>
          <c:showLegendKey val="0"/>
          <c:showVal val="1"/>
          <c:showCatName val="0"/>
          <c:showSerName val="0"/>
          <c:showPercent val="0"/>
          <c:showBubbleSize val="0"/>
        </c:dLbls>
        <c:axId val="-676582704"/>
        <c:axId val="-676583792"/>
      </c:scatterChart>
      <c:valAx>
        <c:axId val="-676582704"/>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rPr>
                  <a:t>EMBEDMENT RATIO</a:t>
                </a: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83792"/>
        <c:crosses val="autoZero"/>
        <c:crossBetween val="midCat"/>
      </c:valAx>
      <c:valAx>
        <c:axId val="-6765837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rPr>
                  <a:t>UPLIFT LOAD, (kN)</a:t>
                </a:r>
              </a:p>
            </c:rich>
          </c:tx>
          <c:layout>
            <c:manualLayout>
              <c:xMode val="edge"/>
              <c:yMode val="edge"/>
              <c:x val="3.113984053925474E-2"/>
              <c:y val="0.23362361535610646"/>
            </c:manualLayout>
          </c:layout>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8270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400" b="1" i="0" u="none" strike="noStrike" kern="1200" spc="0" baseline="0" dirty="0">
                <a:solidFill>
                  <a:sysClr val="windowText" lastClr="000000">
                    <a:lumMod val="65000"/>
                    <a:lumOff val="35000"/>
                  </a:sysClr>
                </a:solidFill>
                <a:latin typeface="Arial" panose="020B0604020202020204" pitchFamily="34" charset="0"/>
                <a:ea typeface="+mn-ea"/>
                <a:cs typeface="Arial" panose="020B0604020202020204" pitchFamily="34" charset="0"/>
              </a:rPr>
              <a:t>UPLIFT LOAD V/S EMBEDMENT RATIO</a:t>
            </a:r>
          </a:p>
        </c:rich>
      </c:tx>
      <c:layout>
        <c:manualLayout>
          <c:xMode val="edge"/>
          <c:yMode val="edge"/>
          <c:x val="0.14403301555327716"/>
          <c:y val="6.6371704540347201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400" b="1" i="0" u="none" strike="noStrike" kern="1200" spc="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3264540673572068"/>
          <c:w val="0.7137775890214606"/>
          <c:h val="0.48266339763393723"/>
        </c:manualLayout>
      </c:layout>
      <c:scatterChart>
        <c:scatterStyle val="smoothMarker"/>
        <c:varyColors val="0"/>
        <c:ser>
          <c:idx val="0"/>
          <c:order val="0"/>
          <c:tx>
            <c:v>ANALYTICAL</c:v>
          </c:tx>
          <c:spPr>
            <a:ln w="19050" cap="rnd">
              <a:solidFill>
                <a:srgbClr val="C00000"/>
              </a:solidFill>
              <a:round/>
            </a:ln>
            <a:effectLst/>
          </c:spPr>
          <c:marker>
            <c:symbol val="x"/>
            <c:size val="6"/>
            <c:spPr>
              <a:solidFill>
                <a:srgbClr val="C00000"/>
              </a:solidFill>
              <a:ln w="9525">
                <a:solidFill>
                  <a:srgbClr val="C00000"/>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Theory'!$G$46:$G$48</c:f>
              <c:numCache>
                <c:formatCode>0.00</c:formatCode>
                <c:ptCount val="3"/>
                <c:pt idx="0">
                  <c:v>1</c:v>
                </c:pt>
                <c:pt idx="1">
                  <c:v>1.5</c:v>
                </c:pt>
                <c:pt idx="2">
                  <c:v>2</c:v>
                </c:pt>
              </c:numCache>
            </c:numRef>
          </c:xVal>
          <c:yVal>
            <c:numRef>
              <c:f>'2) Balla''s Theory'!$H$46:$H$48</c:f>
              <c:numCache>
                <c:formatCode>General</c:formatCode>
                <c:ptCount val="3"/>
                <c:pt idx="0">
                  <c:v>1.23</c:v>
                </c:pt>
                <c:pt idx="1">
                  <c:v>2.78</c:v>
                </c:pt>
                <c:pt idx="2">
                  <c:v>5.0999999999999996</c:v>
                </c:pt>
              </c:numCache>
            </c:numRef>
          </c:yVal>
          <c:smooth val="1"/>
          <c:extLst>
            <c:ext xmlns:c16="http://schemas.microsoft.com/office/drawing/2014/chart" uri="{C3380CC4-5D6E-409C-BE32-E72D297353CC}">
              <c16:uniqueId val="{00000000-74DB-48BD-8D11-49DB037C234F}"/>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 Balla''s Theory'!$G$46:$G$48</c:f>
              <c:numCache>
                <c:formatCode>0.00</c:formatCode>
                <c:ptCount val="3"/>
                <c:pt idx="0">
                  <c:v>1</c:v>
                </c:pt>
                <c:pt idx="1">
                  <c:v>1.5</c:v>
                </c:pt>
                <c:pt idx="2">
                  <c:v>2</c:v>
                </c:pt>
              </c:numCache>
            </c:numRef>
          </c:xVal>
          <c:yVal>
            <c:numRef>
              <c:f>'2) Balla''s Theory'!$I$46:$I$48</c:f>
              <c:numCache>
                <c:formatCode>0.00</c:formatCode>
                <c:ptCount val="3"/>
                <c:pt idx="0">
                  <c:v>1.17</c:v>
                </c:pt>
                <c:pt idx="1">
                  <c:v>2.16</c:v>
                </c:pt>
                <c:pt idx="2">
                  <c:v>4.66</c:v>
                </c:pt>
              </c:numCache>
            </c:numRef>
          </c:yVal>
          <c:smooth val="1"/>
          <c:extLst>
            <c:ext xmlns:c16="http://schemas.microsoft.com/office/drawing/2014/chart" uri="{C3380CC4-5D6E-409C-BE32-E72D297353CC}">
              <c16:uniqueId val="{00000001-74DB-48BD-8D11-49DB037C234F}"/>
            </c:ext>
          </c:extLst>
        </c:ser>
        <c:dLbls>
          <c:dLblPos val="t"/>
          <c:showLegendKey val="0"/>
          <c:showVal val="1"/>
          <c:showCatName val="0"/>
          <c:showSerName val="0"/>
          <c:showPercent val="0"/>
          <c:showBubbleSize val="0"/>
        </c:dLbls>
        <c:axId val="-676572368"/>
        <c:axId val="-676571280"/>
      </c:scatterChart>
      <c:valAx>
        <c:axId val="-676572368"/>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EMBEDMENT RATIO</a:t>
                </a:r>
              </a:p>
            </c:rich>
          </c:tx>
          <c:overlay val="0"/>
          <c:spPr>
            <a:noFill/>
            <a:ln>
              <a:noFill/>
            </a:ln>
            <a:effectLst/>
          </c:spPr>
          <c:txPr>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1280"/>
        <c:crosses val="autoZero"/>
        <c:crossBetween val="midCat"/>
      </c:valAx>
      <c:valAx>
        <c:axId val="-67657128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UPLIFT LOAD, (kN)</a:t>
                </a:r>
              </a:p>
            </c:rich>
          </c:tx>
          <c:layout>
            <c:manualLayout>
              <c:xMode val="edge"/>
              <c:yMode val="edge"/>
              <c:x val="3.8296317071995052E-2"/>
              <c:y val="0.26700901226709367"/>
            </c:manualLayout>
          </c:layout>
          <c:overlay val="0"/>
          <c:spPr>
            <a:noFill/>
            <a:ln>
              <a:noFill/>
            </a:ln>
            <a:effectLst/>
          </c:spPr>
          <c:txPr>
            <a:bodyPr rot="-5400000" spcFirstLastPara="1" vertOverflow="ellipsis" vert="horz" wrap="square" anchor="ctr" anchorCtr="1"/>
            <a:lstStyle/>
            <a:p>
              <a:pPr algn="ctr" rtl="0">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236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dirty="0"/>
              <a:t>UPLIFT LOAD V/S EMBEDMENT RATIO</a:t>
            </a:r>
          </a:p>
        </c:rich>
      </c:tx>
      <c:layout>
        <c:manualLayout>
          <c:xMode val="edge"/>
          <c:yMode val="edge"/>
          <c:x val="0.14432909721344042"/>
          <c:y val="5.9275801219623843E-2"/>
        </c:manualLayout>
      </c:layout>
      <c:overlay val="0"/>
      <c:spPr>
        <a:noFill/>
        <a:ln>
          <a:noFill/>
        </a:ln>
        <a:effectLst/>
      </c:spPr>
      <c:txPr>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5083333333333335"/>
          <c:w val="0.71659827689307054"/>
          <c:h val="0.464475430154564"/>
        </c:manualLayout>
      </c:layout>
      <c:scatterChart>
        <c:scatterStyle val="smoothMarker"/>
        <c:varyColors val="0"/>
        <c:ser>
          <c:idx val="0"/>
          <c:order val="0"/>
          <c:tx>
            <c:v>ANALYTICAL</c:v>
          </c:tx>
          <c:spPr>
            <a:ln w="19050" cap="rnd">
              <a:solidFill>
                <a:schemeClr val="bg2">
                  <a:lumMod val="50000"/>
                </a:schemeClr>
              </a:solidFill>
              <a:round/>
            </a:ln>
            <a:effectLst/>
          </c:spPr>
          <c:marker>
            <c:symbol val="triangle"/>
            <c:size val="6"/>
            <c:spPr>
              <a:solidFill>
                <a:schemeClr val="bg2">
                  <a:lumMod val="50000"/>
                </a:schemeClr>
              </a:solidFill>
              <a:ln w="9525">
                <a:solidFill>
                  <a:schemeClr val="bg2">
                    <a:lumMod val="50000"/>
                  </a:schemeClr>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Chieurzzi'!$G$30:$G$32</c:f>
              <c:numCache>
                <c:formatCode>0.00</c:formatCode>
                <c:ptCount val="3"/>
                <c:pt idx="0">
                  <c:v>2</c:v>
                </c:pt>
                <c:pt idx="1">
                  <c:v>3</c:v>
                </c:pt>
                <c:pt idx="2">
                  <c:v>4</c:v>
                </c:pt>
              </c:numCache>
            </c:numRef>
          </c:xVal>
          <c:yVal>
            <c:numRef>
              <c:f>' 3) Downs and Chieurzzi'!$H$30:$H$32</c:f>
              <c:numCache>
                <c:formatCode>General</c:formatCode>
                <c:ptCount val="3"/>
                <c:pt idx="0">
                  <c:v>0.61</c:v>
                </c:pt>
                <c:pt idx="1">
                  <c:v>3.21</c:v>
                </c:pt>
                <c:pt idx="2">
                  <c:v>10.53</c:v>
                </c:pt>
              </c:numCache>
            </c:numRef>
          </c:yVal>
          <c:smooth val="1"/>
          <c:extLst>
            <c:ext xmlns:c16="http://schemas.microsoft.com/office/drawing/2014/chart" uri="{C3380CC4-5D6E-409C-BE32-E72D297353CC}">
              <c16:uniqueId val="{00000000-0FEC-4C09-877B-6B40A70285B0}"/>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Chieurzzi'!$G$30:$G$32</c:f>
              <c:numCache>
                <c:formatCode>0.00</c:formatCode>
                <c:ptCount val="3"/>
                <c:pt idx="0">
                  <c:v>2</c:v>
                </c:pt>
                <c:pt idx="1">
                  <c:v>3</c:v>
                </c:pt>
                <c:pt idx="2">
                  <c:v>4</c:v>
                </c:pt>
              </c:numCache>
            </c:numRef>
          </c:xVal>
          <c:yVal>
            <c:numRef>
              <c:f>' 3) Downs and Chieurzzi'!$I$30:$I$32</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0FEC-4C09-877B-6B40A70285B0}"/>
            </c:ext>
          </c:extLst>
        </c:ser>
        <c:dLbls>
          <c:dLblPos val="t"/>
          <c:showLegendKey val="0"/>
          <c:showVal val="1"/>
          <c:showCatName val="0"/>
          <c:showSerName val="0"/>
          <c:showPercent val="0"/>
          <c:showBubbleSize val="0"/>
        </c:dLbls>
        <c:axId val="-676577808"/>
        <c:axId val="-676576176"/>
      </c:scatterChart>
      <c:valAx>
        <c:axId val="-676577808"/>
        <c:scaling>
          <c:orientation val="minMax"/>
          <c:max val="5"/>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EMBEDMENT RATIO</a:t>
                </a:r>
              </a:p>
            </c:rich>
          </c:tx>
          <c:overlay val="0"/>
          <c:spPr>
            <a:noFill/>
            <a:ln>
              <a:noFill/>
            </a:ln>
            <a:effectLst/>
          </c:spPr>
          <c:txPr>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6176"/>
        <c:crosses val="autoZero"/>
        <c:crossBetween val="midCat"/>
      </c:valAx>
      <c:valAx>
        <c:axId val="-67657617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UPLIFT LOAD, (kN)</a:t>
                </a:r>
              </a:p>
            </c:rich>
          </c:tx>
          <c:layout>
            <c:manualLayout>
              <c:xMode val="edge"/>
              <c:yMode val="edge"/>
              <c:x val="3.397073868028392E-2"/>
              <c:y val="0.24171386411085399"/>
            </c:manualLayout>
          </c:layout>
          <c:overlay val="0"/>
          <c:spPr>
            <a:noFill/>
            <a:ln>
              <a:noFill/>
            </a:ln>
            <a:effectLst/>
          </c:spPr>
          <c:txPr>
            <a:bodyPr rot="-5400000" spcFirstLastPara="1" vertOverflow="ellipsis" vert="horz" wrap="square" anchor="ctr" anchorCtr="1"/>
            <a:lstStyle/>
            <a:p>
              <a:pPr>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780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4962148493141916"/>
          <c:y val="6.7438545961227614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4535870516185476"/>
          <c:y val="0.25083333333333335"/>
          <c:w val="0.71788709296451025"/>
          <c:h val="0.464475430154564"/>
        </c:manualLayout>
      </c:layout>
      <c:scatterChart>
        <c:scatterStyle val="smoothMarker"/>
        <c:varyColors val="0"/>
        <c:ser>
          <c:idx val="0"/>
          <c:order val="0"/>
          <c:tx>
            <c:v>ANALYTICAL</c:v>
          </c:tx>
          <c:spPr>
            <a:ln w="19050" cap="rnd">
              <a:solidFill>
                <a:schemeClr val="bg2">
                  <a:lumMod val="50000"/>
                </a:schemeClr>
              </a:solidFill>
              <a:round/>
            </a:ln>
            <a:effectLst/>
          </c:spPr>
          <c:marker>
            <c:symbol val="triangle"/>
            <c:size val="6"/>
            <c:spPr>
              <a:solidFill>
                <a:schemeClr val="bg2">
                  <a:lumMod val="50000"/>
                </a:schemeClr>
              </a:solidFill>
              <a:ln w="9525">
                <a:solidFill>
                  <a:schemeClr val="bg2">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Chieurzzi'!$G$36:$G$38</c:f>
              <c:numCache>
                <c:formatCode>0.00</c:formatCode>
                <c:ptCount val="3"/>
                <c:pt idx="0">
                  <c:v>2</c:v>
                </c:pt>
                <c:pt idx="1">
                  <c:v>3</c:v>
                </c:pt>
                <c:pt idx="2">
                  <c:v>4</c:v>
                </c:pt>
              </c:numCache>
            </c:numRef>
          </c:xVal>
          <c:yVal>
            <c:numRef>
              <c:f>' 3) Downs and Chieurzzi'!$H$36:$H$38</c:f>
              <c:numCache>
                <c:formatCode>General</c:formatCode>
                <c:ptCount val="3"/>
                <c:pt idx="0">
                  <c:v>0.63</c:v>
                </c:pt>
                <c:pt idx="1">
                  <c:v>3.28</c:v>
                </c:pt>
                <c:pt idx="2">
                  <c:v>10.78</c:v>
                </c:pt>
              </c:numCache>
            </c:numRef>
          </c:yVal>
          <c:smooth val="1"/>
          <c:extLst>
            <c:ext xmlns:c16="http://schemas.microsoft.com/office/drawing/2014/chart" uri="{C3380CC4-5D6E-409C-BE32-E72D297353CC}">
              <c16:uniqueId val="{00000000-1E49-424C-80B6-4BC762CF910C}"/>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Chieurzzi'!$G$36:$G$38</c:f>
              <c:numCache>
                <c:formatCode>0.00</c:formatCode>
                <c:ptCount val="3"/>
                <c:pt idx="0">
                  <c:v>2</c:v>
                </c:pt>
                <c:pt idx="1">
                  <c:v>3</c:v>
                </c:pt>
                <c:pt idx="2">
                  <c:v>4</c:v>
                </c:pt>
              </c:numCache>
            </c:numRef>
          </c:xVal>
          <c:yVal>
            <c:numRef>
              <c:f>' 3) Downs and Chieurzzi'!$I$36:$I$38</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1E49-424C-80B6-4BC762CF910C}"/>
            </c:ext>
          </c:extLst>
        </c:ser>
        <c:dLbls>
          <c:dLblPos val="t"/>
          <c:showLegendKey val="0"/>
          <c:showVal val="1"/>
          <c:showCatName val="0"/>
          <c:showSerName val="0"/>
          <c:showPercent val="0"/>
          <c:showBubbleSize val="0"/>
        </c:dLbls>
        <c:axId val="-676576720"/>
        <c:axId val="-677601216"/>
      </c:scatterChart>
      <c:valAx>
        <c:axId val="-676576720"/>
        <c:scaling>
          <c:orientation val="minMax"/>
          <c:max val="5"/>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1216"/>
        <c:crosses val="autoZero"/>
        <c:crossBetween val="midCat"/>
      </c:valAx>
      <c:valAx>
        <c:axId val="-67760121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UPLIFT LOAD, (kN)</a:t>
                </a:r>
              </a:p>
            </c:rich>
          </c:tx>
          <c:layout>
            <c:manualLayout>
              <c:xMode val="edge"/>
              <c:yMode val="edge"/>
              <c:x val="4.1320840605311458E-2"/>
              <c:y val="0.24184135197115256"/>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6576720"/>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dirty="0"/>
              <a:t>UPLIFT LOAD V/S EMBEDMENT RATIO</a:t>
            </a:r>
          </a:p>
        </c:rich>
      </c:tx>
      <c:layout>
        <c:manualLayout>
          <c:xMode val="edge"/>
          <c:yMode val="edge"/>
          <c:x val="0.15817822446406962"/>
          <c:y val="6.2827073712025963E-2"/>
        </c:manualLayout>
      </c:layout>
      <c:overlay val="0"/>
      <c:spPr>
        <a:noFill/>
        <a:ln>
          <a:noFill/>
        </a:ln>
        <a:effectLst/>
      </c:spPr>
      <c:txPr>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3251428744522304"/>
          <c:w val="0.7257436203912726"/>
          <c:h val="0.48279448292574567"/>
        </c:manualLayout>
      </c:layout>
      <c:scatterChart>
        <c:scatterStyle val="smoothMarker"/>
        <c:varyColors val="0"/>
        <c:ser>
          <c:idx val="0"/>
          <c:order val="0"/>
          <c:tx>
            <c:v>ANALYTICAL</c:v>
          </c:tx>
          <c:spPr>
            <a:ln w="19050" cap="rnd">
              <a:solidFill>
                <a:schemeClr val="bg2">
                  <a:lumMod val="50000"/>
                </a:schemeClr>
              </a:solidFill>
              <a:round/>
            </a:ln>
            <a:effectLst/>
          </c:spPr>
          <c:marker>
            <c:symbol val="triangle"/>
            <c:size val="6"/>
            <c:spPr>
              <a:solidFill>
                <a:schemeClr val="bg1">
                  <a:lumMod val="50000"/>
                </a:schemeClr>
              </a:solidFill>
              <a:ln w="9525">
                <a:solidFill>
                  <a:schemeClr val="bg2">
                    <a:lumMod val="50000"/>
                  </a:schemeClr>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Chieurzzi'!$G$33:$G$35</c:f>
              <c:numCache>
                <c:formatCode>0.00</c:formatCode>
                <c:ptCount val="3"/>
                <c:pt idx="0">
                  <c:v>1</c:v>
                </c:pt>
                <c:pt idx="1">
                  <c:v>1.5</c:v>
                </c:pt>
                <c:pt idx="2">
                  <c:v>2</c:v>
                </c:pt>
              </c:numCache>
            </c:numRef>
          </c:xVal>
          <c:yVal>
            <c:numRef>
              <c:f>' 3) Downs and Chieurzzi'!$H$33:$H$35</c:f>
              <c:numCache>
                <c:formatCode>General</c:formatCode>
                <c:ptCount val="3"/>
                <c:pt idx="0">
                  <c:v>0.72</c:v>
                </c:pt>
                <c:pt idx="1">
                  <c:v>3.55</c:v>
                </c:pt>
                <c:pt idx="2">
                  <c:v>11.34</c:v>
                </c:pt>
              </c:numCache>
            </c:numRef>
          </c:yVal>
          <c:smooth val="1"/>
          <c:extLst>
            <c:ext xmlns:c16="http://schemas.microsoft.com/office/drawing/2014/chart" uri="{C3380CC4-5D6E-409C-BE32-E72D297353CC}">
              <c16:uniqueId val="{00000000-4FF3-4CB3-9BD1-E6D58205CCAB}"/>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Chieurzzi'!$G$33:$G$35</c:f>
              <c:numCache>
                <c:formatCode>0.00</c:formatCode>
                <c:ptCount val="3"/>
                <c:pt idx="0">
                  <c:v>1</c:v>
                </c:pt>
                <c:pt idx="1">
                  <c:v>1.5</c:v>
                </c:pt>
                <c:pt idx="2">
                  <c:v>2</c:v>
                </c:pt>
              </c:numCache>
            </c:numRef>
          </c:xVal>
          <c:yVal>
            <c:numRef>
              <c:f>' 3) Downs and Chieurzzi'!$I$33:$I$35</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4FF3-4CB3-9BD1-E6D58205CCAB}"/>
            </c:ext>
          </c:extLst>
        </c:ser>
        <c:dLbls>
          <c:dLblPos val="t"/>
          <c:showLegendKey val="0"/>
          <c:showVal val="1"/>
          <c:showCatName val="0"/>
          <c:showSerName val="0"/>
          <c:showPercent val="0"/>
          <c:showBubbleSize val="0"/>
        </c:dLbls>
        <c:axId val="-677611552"/>
        <c:axId val="-677608288"/>
      </c:scatterChart>
      <c:valAx>
        <c:axId val="-677611552"/>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EMBEDMENT RATIO</a:t>
                </a:r>
              </a:p>
            </c:rich>
          </c:tx>
          <c:overlay val="0"/>
          <c:spPr>
            <a:noFill/>
            <a:ln>
              <a:noFill/>
            </a:ln>
            <a:effectLst/>
          </c:spPr>
          <c:txPr>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8288"/>
        <c:crosses val="autoZero"/>
        <c:crossBetween val="midCat"/>
      </c:valAx>
      <c:valAx>
        <c:axId val="-677608288"/>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UPLIFT LOAD, (kN)</a:t>
                </a:r>
              </a:p>
            </c:rich>
          </c:tx>
          <c:layout>
            <c:manualLayout>
              <c:xMode val="edge"/>
              <c:yMode val="edge"/>
              <c:x val="3.9960829788116568E-2"/>
              <c:y val="0.22183627059099309"/>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1155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dirty="0"/>
              <a:t>UPLIFT LOAD V/S EMBEDMENT RATIO</a:t>
            </a:r>
          </a:p>
        </c:rich>
      </c:tx>
      <c:layout>
        <c:manualLayout>
          <c:xMode val="edge"/>
          <c:yMode val="edge"/>
          <c:x val="0.14988507361552142"/>
          <c:y val="6.7659925536027954E-2"/>
        </c:manualLayout>
      </c:layout>
      <c:overlay val="0"/>
      <c:spPr>
        <a:noFill/>
        <a:ln>
          <a:noFill/>
        </a:ln>
        <a:effectLst/>
      </c:spPr>
      <c:txPr>
        <a:bodyPr rot="0" spcFirstLastPara="1" vertOverflow="ellipsis" vert="horz" wrap="square" anchor="ctr" anchorCtr="1"/>
        <a:lstStyle/>
        <a:p>
          <a:pPr algn="ctr" rtl="0">
            <a:defRPr lang="en-US" sz="126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3284842348242929"/>
          <c:w val="0.74363789056611906"/>
          <c:h val="0.48246040119238964"/>
        </c:manualLayout>
      </c:layout>
      <c:scatterChart>
        <c:scatterStyle val="smoothMarker"/>
        <c:varyColors val="0"/>
        <c:ser>
          <c:idx val="0"/>
          <c:order val="0"/>
          <c:tx>
            <c:v>ANALYTICAL</c:v>
          </c:tx>
          <c:spPr>
            <a:ln w="19050" cap="rnd">
              <a:solidFill>
                <a:schemeClr val="bg2">
                  <a:lumMod val="50000"/>
                </a:schemeClr>
              </a:solidFill>
              <a:round/>
            </a:ln>
            <a:effectLst/>
          </c:spPr>
          <c:marker>
            <c:symbol val="triangle"/>
            <c:size val="6"/>
            <c:spPr>
              <a:solidFill>
                <a:schemeClr val="bg1">
                  <a:lumMod val="50000"/>
                </a:schemeClr>
              </a:solidFill>
              <a:ln w="9525">
                <a:solidFill>
                  <a:schemeClr val="bg2">
                    <a:lumMod val="50000"/>
                  </a:schemeClr>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Chieurzzi'!$G$39:$G$41</c:f>
              <c:numCache>
                <c:formatCode>0.00</c:formatCode>
                <c:ptCount val="3"/>
                <c:pt idx="0">
                  <c:v>1</c:v>
                </c:pt>
                <c:pt idx="1">
                  <c:v>1.5</c:v>
                </c:pt>
                <c:pt idx="2">
                  <c:v>2</c:v>
                </c:pt>
              </c:numCache>
            </c:numRef>
          </c:xVal>
          <c:yVal>
            <c:numRef>
              <c:f>' 3) Downs and Chieurzzi'!$H$39:$H$41</c:f>
              <c:numCache>
                <c:formatCode>General</c:formatCode>
                <c:ptCount val="3"/>
                <c:pt idx="0">
                  <c:v>0.73</c:v>
                </c:pt>
                <c:pt idx="1">
                  <c:v>3.63</c:v>
                </c:pt>
                <c:pt idx="2">
                  <c:v>11.61</c:v>
                </c:pt>
              </c:numCache>
            </c:numRef>
          </c:yVal>
          <c:smooth val="1"/>
          <c:extLst>
            <c:ext xmlns:c16="http://schemas.microsoft.com/office/drawing/2014/chart" uri="{C3380CC4-5D6E-409C-BE32-E72D297353CC}">
              <c16:uniqueId val="{00000000-42ED-4D46-A44A-DA9F27CA3D7D}"/>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 3) Downs and Chieurzzi'!$G$39:$G$41</c:f>
              <c:numCache>
                <c:formatCode>0.00</c:formatCode>
                <c:ptCount val="3"/>
                <c:pt idx="0">
                  <c:v>1</c:v>
                </c:pt>
                <c:pt idx="1">
                  <c:v>1.5</c:v>
                </c:pt>
                <c:pt idx="2">
                  <c:v>2</c:v>
                </c:pt>
              </c:numCache>
            </c:numRef>
          </c:xVal>
          <c:yVal>
            <c:numRef>
              <c:f>' 3) Downs and Chieurzzi'!$I$39:$I$41</c:f>
              <c:numCache>
                <c:formatCode>0.00</c:formatCode>
                <c:ptCount val="3"/>
                <c:pt idx="0">
                  <c:v>1.17</c:v>
                </c:pt>
                <c:pt idx="1">
                  <c:v>2.16</c:v>
                </c:pt>
                <c:pt idx="2">
                  <c:v>4.66</c:v>
                </c:pt>
              </c:numCache>
            </c:numRef>
          </c:yVal>
          <c:smooth val="1"/>
          <c:extLst>
            <c:ext xmlns:c16="http://schemas.microsoft.com/office/drawing/2014/chart" uri="{C3380CC4-5D6E-409C-BE32-E72D297353CC}">
              <c16:uniqueId val="{00000001-42ED-4D46-A44A-DA9F27CA3D7D}"/>
            </c:ext>
          </c:extLst>
        </c:ser>
        <c:dLbls>
          <c:dLblPos val="t"/>
          <c:showLegendKey val="0"/>
          <c:showVal val="1"/>
          <c:showCatName val="0"/>
          <c:showSerName val="0"/>
          <c:showPercent val="0"/>
          <c:showBubbleSize val="0"/>
        </c:dLbls>
        <c:axId val="-677607200"/>
        <c:axId val="-677600128"/>
      </c:scatterChart>
      <c:valAx>
        <c:axId val="-677607200"/>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EMBEDMENT RATIO</a:t>
                </a:r>
              </a:p>
            </c:rich>
          </c:tx>
          <c:overlay val="0"/>
          <c:spPr>
            <a:noFill/>
            <a:ln>
              <a:noFill/>
            </a:ln>
            <a:effectLst/>
          </c:spPr>
          <c:txPr>
            <a:bodyPr rot="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0128"/>
        <c:crosses val="autoZero"/>
        <c:crossBetween val="midCat"/>
      </c:valAx>
      <c:valAx>
        <c:axId val="-677600128"/>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t>UPLIFT LOAD, (kN)</a:t>
                </a:r>
              </a:p>
            </c:rich>
          </c:tx>
          <c:layout>
            <c:manualLayout>
              <c:xMode val="edge"/>
              <c:yMode val="edge"/>
              <c:x val="3.4430654121880809E-2"/>
              <c:y val="0.24600052971100311"/>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7200"/>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lgn="ctr">
        <a:defRPr lang="en-US"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899740923870421"/>
          <c:y val="6.3704449756360179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5083333333333335"/>
          <c:w val="0.7326097518829856"/>
          <c:h val="0.464475430154564"/>
        </c:manualLayout>
      </c:layout>
      <c:scatterChart>
        <c:scatterStyle val="smoothMarker"/>
        <c:varyColors val="0"/>
        <c:ser>
          <c:idx val="0"/>
          <c:order val="0"/>
          <c:tx>
            <c:v>ANALYTICAL</c:v>
          </c:tx>
          <c:spPr>
            <a:ln w="19050" cap="rnd">
              <a:solidFill>
                <a:srgbClr val="FF0000"/>
              </a:solidFill>
              <a:round/>
            </a:ln>
            <a:effectLst/>
          </c:spPr>
          <c:marker>
            <c:symbol val="diamond"/>
            <c:size val="6"/>
            <c:spPr>
              <a:solidFill>
                <a:srgbClr val="FF0000"/>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'!$G$35:$G$37</c:f>
              <c:numCache>
                <c:formatCode>0.00</c:formatCode>
                <c:ptCount val="3"/>
                <c:pt idx="0">
                  <c:v>2</c:v>
                </c:pt>
                <c:pt idx="1">
                  <c:v>3</c:v>
                </c:pt>
                <c:pt idx="2">
                  <c:v>4</c:v>
                </c:pt>
              </c:numCache>
            </c:numRef>
          </c:xVal>
          <c:yVal>
            <c:numRef>
              <c:f>'4)Veesaert &amp; Clemence''s Theory '!$H$35:$H$37</c:f>
              <c:numCache>
                <c:formatCode>General</c:formatCode>
                <c:ptCount val="3"/>
                <c:pt idx="0">
                  <c:v>0.43</c:v>
                </c:pt>
                <c:pt idx="1">
                  <c:v>1.1399999999999999</c:v>
                </c:pt>
                <c:pt idx="2">
                  <c:v>2.3199999999999998</c:v>
                </c:pt>
              </c:numCache>
            </c:numRef>
          </c:yVal>
          <c:smooth val="1"/>
          <c:extLst>
            <c:ext xmlns:c16="http://schemas.microsoft.com/office/drawing/2014/chart" uri="{C3380CC4-5D6E-409C-BE32-E72D297353CC}">
              <c16:uniqueId val="{00000000-3FA8-4006-A9C3-F201B6D81317}"/>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'!$G$35:$G$37</c:f>
              <c:numCache>
                <c:formatCode>0.00</c:formatCode>
                <c:ptCount val="3"/>
                <c:pt idx="0">
                  <c:v>2</c:v>
                </c:pt>
                <c:pt idx="1">
                  <c:v>3</c:v>
                </c:pt>
                <c:pt idx="2">
                  <c:v>4</c:v>
                </c:pt>
              </c:numCache>
            </c:numRef>
          </c:xVal>
          <c:yVal>
            <c:numRef>
              <c:f>'4)Veesaert &amp; Clemence''s Theory '!$I$35:$I$37</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3FA8-4006-A9C3-F201B6D81317}"/>
            </c:ext>
          </c:extLst>
        </c:ser>
        <c:dLbls>
          <c:dLblPos val="t"/>
          <c:showLegendKey val="0"/>
          <c:showVal val="1"/>
          <c:showCatName val="0"/>
          <c:showSerName val="0"/>
          <c:showPercent val="0"/>
          <c:showBubbleSize val="0"/>
        </c:dLbls>
        <c:axId val="-677605568"/>
        <c:axId val="-677606112"/>
      </c:scatterChart>
      <c:valAx>
        <c:axId val="-677605568"/>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6112"/>
        <c:crosses val="autoZero"/>
        <c:crossBetween val="midCat"/>
      </c:valAx>
      <c:valAx>
        <c:axId val="-67760611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0"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0">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1.7707043557917836E-2"/>
              <c:y val="0.2508333936605151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556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735567953163125"/>
          <c:y val="6.3276836158192087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5083333333333335"/>
          <c:w val="0.71775026140599063"/>
          <c:h val="0.464475430154564"/>
        </c:manualLayout>
      </c:layout>
      <c:scatterChart>
        <c:scatterStyle val="smoothMarker"/>
        <c:varyColors val="0"/>
        <c:ser>
          <c:idx val="0"/>
          <c:order val="0"/>
          <c:tx>
            <c:v>ANALYTICAL</c:v>
          </c:tx>
          <c:spPr>
            <a:ln w="19050" cap="rnd">
              <a:solidFill>
                <a:srgbClr val="FF0000"/>
              </a:solidFill>
              <a:round/>
            </a:ln>
            <a:effectLst/>
          </c:spPr>
          <c:marker>
            <c:symbol val="diamond"/>
            <c:size val="6"/>
            <c:spPr>
              <a:solidFill>
                <a:srgbClr val="FF0000"/>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'!$G$41:$G$43</c:f>
              <c:numCache>
                <c:formatCode>0.00</c:formatCode>
                <c:ptCount val="3"/>
                <c:pt idx="0">
                  <c:v>2</c:v>
                </c:pt>
                <c:pt idx="1">
                  <c:v>3</c:v>
                </c:pt>
                <c:pt idx="2">
                  <c:v>4</c:v>
                </c:pt>
              </c:numCache>
            </c:numRef>
          </c:xVal>
          <c:yVal>
            <c:numRef>
              <c:f>'4)Veesaert &amp; Clemence''s Theory '!$H$41:$H$43</c:f>
              <c:numCache>
                <c:formatCode>General</c:formatCode>
                <c:ptCount val="3"/>
                <c:pt idx="0">
                  <c:v>0.54</c:v>
                </c:pt>
                <c:pt idx="1">
                  <c:v>1.43</c:v>
                </c:pt>
                <c:pt idx="2">
                  <c:v>2.93</c:v>
                </c:pt>
              </c:numCache>
            </c:numRef>
          </c:yVal>
          <c:smooth val="1"/>
          <c:extLst>
            <c:ext xmlns:c16="http://schemas.microsoft.com/office/drawing/2014/chart" uri="{C3380CC4-5D6E-409C-BE32-E72D297353CC}">
              <c16:uniqueId val="{00000000-F28F-47FA-B73B-6AA88ADEB2CF}"/>
            </c:ext>
          </c:extLst>
        </c:ser>
        <c:ser>
          <c:idx val="1"/>
          <c:order val="1"/>
          <c:tx>
            <c:v>EXPERIMENTAL</c:v>
          </c:tx>
          <c:spPr>
            <a:ln w="19050" cap="rnd">
              <a:solidFill>
                <a:schemeClr val="accent2"/>
              </a:solidFill>
              <a:round/>
            </a:ln>
            <a:effectLst/>
          </c:spPr>
          <c:marker>
            <c:symbol val="diamond"/>
            <c:size val="6"/>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'!$G$41:$G$43</c:f>
              <c:numCache>
                <c:formatCode>0.00</c:formatCode>
                <c:ptCount val="3"/>
                <c:pt idx="0">
                  <c:v>2</c:v>
                </c:pt>
                <c:pt idx="1">
                  <c:v>3</c:v>
                </c:pt>
                <c:pt idx="2">
                  <c:v>4</c:v>
                </c:pt>
              </c:numCache>
            </c:numRef>
          </c:xVal>
          <c:yVal>
            <c:numRef>
              <c:f>'4)Veesaert &amp; Clemence''s Theory '!$I$41:$I$43</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F28F-47FA-B73B-6AA88ADEB2CF}"/>
            </c:ext>
          </c:extLst>
        </c:ser>
        <c:dLbls>
          <c:dLblPos val="t"/>
          <c:showLegendKey val="0"/>
          <c:showVal val="1"/>
          <c:showCatName val="0"/>
          <c:showSerName val="0"/>
          <c:showPercent val="0"/>
          <c:showBubbleSize val="0"/>
        </c:dLbls>
        <c:axId val="-677613728"/>
        <c:axId val="-677603936"/>
      </c:scatterChart>
      <c:valAx>
        <c:axId val="-677613728"/>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200" b="1" i="0" baseline="0">
                    <a:solidFill>
                      <a:schemeClr val="tx1">
                        <a:lumMod val="85000"/>
                        <a:lumOff val="15000"/>
                      </a:schemeClr>
                    </a:solidFill>
                    <a:effectLst/>
                    <a:latin typeface="Arial" panose="020B0604020202020204" pitchFamily="34" charset="0"/>
                    <a:cs typeface="Arial" panose="020B0604020202020204" pitchFamily="34" charset="0"/>
                  </a:rPr>
                  <a:t>EMBEDMENT RATIO</a:t>
                </a:r>
                <a:endParaRPr lang="en-US" sz="1200">
                  <a:solidFill>
                    <a:schemeClr val="tx1">
                      <a:lumMod val="85000"/>
                      <a:lumOff val="15000"/>
                    </a:schemeClr>
                  </a:solidFill>
                  <a:effectLst/>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3936"/>
        <c:crosses val="autoZero"/>
        <c:crossBetween val="midCat"/>
      </c:valAx>
      <c:valAx>
        <c:axId val="-67760393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UPLIFT LOAD, (kN)</a:t>
                </a:r>
              </a:p>
            </c:rich>
          </c:tx>
          <c:layout>
            <c:manualLayout>
              <c:xMode val="edge"/>
              <c:yMode val="edge"/>
              <c:x val="1.7707047609024654E-2"/>
              <c:y val="0.25083322211842163"/>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1372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433971211055307"/>
          <c:y val="7.4622790263298516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55801703745473"/>
          <c:y val="0.20090106834322805"/>
          <c:w val="0.72338362806634826"/>
          <c:h val="0.51440780044249212"/>
        </c:manualLayout>
      </c:layout>
      <c:scatterChart>
        <c:scatterStyle val="smoothMarker"/>
        <c:varyColors val="0"/>
        <c:ser>
          <c:idx val="0"/>
          <c:order val="0"/>
          <c:tx>
            <c:v>ANALYTICAL</c:v>
          </c:tx>
          <c:spPr>
            <a:ln w="19050" cap="rnd">
              <a:solidFill>
                <a:srgbClr val="FF0000"/>
              </a:solidFill>
              <a:round/>
            </a:ln>
            <a:effectLst/>
          </c:spPr>
          <c:marker>
            <c:symbol val="diamond"/>
            <c:size val="6"/>
            <c:spPr>
              <a:solidFill>
                <a:srgbClr val="FF0000"/>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'!$G$38:$G$40</c:f>
              <c:numCache>
                <c:formatCode>0.00</c:formatCode>
                <c:ptCount val="3"/>
                <c:pt idx="0">
                  <c:v>1</c:v>
                </c:pt>
                <c:pt idx="1">
                  <c:v>1.5</c:v>
                </c:pt>
                <c:pt idx="2">
                  <c:v>2</c:v>
                </c:pt>
              </c:numCache>
            </c:numRef>
          </c:xVal>
          <c:yVal>
            <c:numRef>
              <c:f>'4)Veesaert &amp; Clemence''s Theory '!$H$38:$H$40</c:f>
              <c:numCache>
                <c:formatCode>General</c:formatCode>
                <c:ptCount val="3"/>
                <c:pt idx="0">
                  <c:v>0.72</c:v>
                </c:pt>
                <c:pt idx="1">
                  <c:v>1.79</c:v>
                </c:pt>
                <c:pt idx="2">
                  <c:v>3.47</c:v>
                </c:pt>
              </c:numCache>
            </c:numRef>
          </c:yVal>
          <c:smooth val="1"/>
          <c:extLst>
            <c:ext xmlns:c16="http://schemas.microsoft.com/office/drawing/2014/chart" uri="{C3380CC4-5D6E-409C-BE32-E72D297353CC}">
              <c16:uniqueId val="{00000000-F7F9-4BC5-B32C-3B466B6CBAA9}"/>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'!$G$38:$G$40</c:f>
              <c:numCache>
                <c:formatCode>0.00</c:formatCode>
                <c:ptCount val="3"/>
                <c:pt idx="0">
                  <c:v>1</c:v>
                </c:pt>
                <c:pt idx="1">
                  <c:v>1.5</c:v>
                </c:pt>
                <c:pt idx="2">
                  <c:v>2</c:v>
                </c:pt>
              </c:numCache>
            </c:numRef>
          </c:xVal>
          <c:yVal>
            <c:numRef>
              <c:f>'4)Veesaert &amp; Clemence''s Theory '!$I$38:$I$40</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F7F9-4BC5-B32C-3B466B6CBAA9}"/>
            </c:ext>
          </c:extLst>
        </c:ser>
        <c:dLbls>
          <c:dLblPos val="t"/>
          <c:showLegendKey val="0"/>
          <c:showVal val="1"/>
          <c:showCatName val="0"/>
          <c:showSerName val="0"/>
          <c:showPercent val="0"/>
          <c:showBubbleSize val="0"/>
        </c:dLbls>
        <c:axId val="-677612096"/>
        <c:axId val="-677602304"/>
      </c:scatterChart>
      <c:valAx>
        <c:axId val="-677612096"/>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EMBEDMENT RATIO</a:t>
                </a: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2304"/>
        <c:crosses val="autoZero"/>
        <c:crossBetween val="midCat"/>
      </c:valAx>
      <c:valAx>
        <c:axId val="-67760230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UPLIFT LOAD, (kN)</a:t>
                </a:r>
              </a:p>
            </c:rich>
          </c:tx>
          <c:layout>
            <c:manualLayout>
              <c:xMode val="edge"/>
              <c:yMode val="edge"/>
              <c:x val="2.0574909247861477E-2"/>
              <c:y val="0.24205434917106139"/>
            </c:manualLayout>
          </c:layout>
          <c:overlay val="0"/>
          <c:spPr>
            <a:noFill/>
            <a:ln>
              <a:noFill/>
            </a:ln>
            <a:effectLst/>
          </c:spPr>
          <c:txPr>
            <a:bodyPr rot="-5400000" spcFirstLastPara="1" vertOverflow="ellipsis" vert="horz" wrap="square" anchor="ctr" anchorCtr="1"/>
            <a:lstStyle/>
            <a:p>
              <a:pPr algn="ctr" rtl="0">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12096"/>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153849977901674"/>
          <c:y val="6.3546093612902782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535870516185476"/>
          <c:y val="0.20544330548337025"/>
          <c:w val="0.73741678429878565"/>
          <c:h val="0.50986554890350821"/>
        </c:manualLayout>
      </c:layout>
      <c:scatterChart>
        <c:scatterStyle val="smoothMarker"/>
        <c:varyColors val="0"/>
        <c:ser>
          <c:idx val="0"/>
          <c:order val="0"/>
          <c:tx>
            <c:v>ANALYTICAL</c:v>
          </c:tx>
          <c:spPr>
            <a:ln w="19050" cap="rnd">
              <a:solidFill>
                <a:srgbClr val="FF0000"/>
              </a:solidFill>
              <a:round/>
            </a:ln>
            <a:effectLst/>
          </c:spPr>
          <c:marker>
            <c:symbol val="diamond"/>
            <c:size val="6"/>
            <c:spPr>
              <a:solidFill>
                <a:srgbClr val="FF0000"/>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'!$G$44:$G$46</c:f>
              <c:numCache>
                <c:formatCode>0.00</c:formatCode>
                <c:ptCount val="3"/>
                <c:pt idx="0">
                  <c:v>1</c:v>
                </c:pt>
                <c:pt idx="1">
                  <c:v>1.5</c:v>
                </c:pt>
                <c:pt idx="2">
                  <c:v>2</c:v>
                </c:pt>
              </c:numCache>
            </c:numRef>
          </c:xVal>
          <c:yVal>
            <c:numRef>
              <c:f>'4)Veesaert &amp; Clemence''s Theory '!$H$44:$H$46</c:f>
              <c:numCache>
                <c:formatCode>General</c:formatCode>
                <c:ptCount val="3"/>
                <c:pt idx="0">
                  <c:v>0.88</c:v>
                </c:pt>
                <c:pt idx="1">
                  <c:v>2.2000000000000002</c:v>
                </c:pt>
                <c:pt idx="2">
                  <c:v>4.3</c:v>
                </c:pt>
              </c:numCache>
            </c:numRef>
          </c:yVal>
          <c:smooth val="1"/>
          <c:extLst>
            <c:ext xmlns:c16="http://schemas.microsoft.com/office/drawing/2014/chart" uri="{C3380CC4-5D6E-409C-BE32-E72D297353CC}">
              <c16:uniqueId val="{00000000-E0C3-4A52-B61D-5A2C16917466}"/>
            </c:ext>
          </c:extLst>
        </c:ser>
        <c:ser>
          <c:idx val="1"/>
          <c:order val="1"/>
          <c:tx>
            <c:v>EXPERIMENTAL</c:v>
          </c:tx>
          <c:spPr>
            <a:ln w="19050" cap="rnd">
              <a:solidFill>
                <a:schemeClr val="accent3"/>
              </a:solidFill>
              <a:round/>
            </a:ln>
            <a:effectLst/>
          </c:spPr>
          <c:marker>
            <c:symbol val="circle"/>
            <c:size val="6"/>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'4)Veesaert &amp; Clemence''s Theory '!$G$44:$G$46</c:f>
              <c:numCache>
                <c:formatCode>0.00</c:formatCode>
                <c:ptCount val="3"/>
                <c:pt idx="0">
                  <c:v>1</c:v>
                </c:pt>
                <c:pt idx="1">
                  <c:v>1.5</c:v>
                </c:pt>
                <c:pt idx="2">
                  <c:v>2</c:v>
                </c:pt>
              </c:numCache>
            </c:numRef>
          </c:xVal>
          <c:yVal>
            <c:numRef>
              <c:f>'4)Veesaert &amp; Clemence''s Theory '!$I$44:$I$46</c:f>
              <c:numCache>
                <c:formatCode>0.00</c:formatCode>
                <c:ptCount val="3"/>
                <c:pt idx="0">
                  <c:v>1.17</c:v>
                </c:pt>
                <c:pt idx="1">
                  <c:v>2.16</c:v>
                </c:pt>
                <c:pt idx="2">
                  <c:v>4.66</c:v>
                </c:pt>
              </c:numCache>
            </c:numRef>
          </c:yVal>
          <c:smooth val="1"/>
          <c:extLst>
            <c:ext xmlns:c16="http://schemas.microsoft.com/office/drawing/2014/chart" uri="{C3380CC4-5D6E-409C-BE32-E72D297353CC}">
              <c16:uniqueId val="{00000001-E0C3-4A52-B61D-5A2C16917466}"/>
            </c:ext>
          </c:extLst>
        </c:ser>
        <c:dLbls>
          <c:dLblPos val="t"/>
          <c:showLegendKey val="0"/>
          <c:showVal val="1"/>
          <c:showCatName val="0"/>
          <c:showSerName val="0"/>
          <c:showPercent val="0"/>
          <c:showBubbleSize val="0"/>
        </c:dLbls>
        <c:axId val="-677600672"/>
        <c:axId val="-677599584"/>
      </c:scatterChart>
      <c:valAx>
        <c:axId val="-677600672"/>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EMBEDMENT RATIO</a:t>
                </a: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599584"/>
        <c:crosses val="autoZero"/>
        <c:crossBetween val="midCat"/>
      </c:valAx>
      <c:valAx>
        <c:axId val="-67759958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gn="ctr" rtl="0">
                  <a:defRPr lang="en-US" sz="1200" b="0"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r>
                  <a:rPr lang="en-US" sz="1200" b="1"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rPr>
                  <a:t>UPLIFT LOAD, (kN)</a:t>
                </a:r>
              </a:p>
            </c:rich>
          </c:tx>
          <c:layout>
            <c:manualLayout>
              <c:xMode val="edge"/>
              <c:yMode val="edge"/>
              <c:x val="1.5820676451673902E-2"/>
              <c:y val="0.24629436566309348"/>
            </c:manualLayout>
          </c:layout>
          <c:overlay val="0"/>
          <c:spPr>
            <a:noFill/>
            <a:ln>
              <a:noFill/>
            </a:ln>
            <a:effectLst/>
          </c:spPr>
          <c:txPr>
            <a:bodyPr rot="-5400000" spcFirstLastPara="1" vertOverflow="ellipsis" vert="horz" wrap="square" anchor="ctr" anchorCtr="1"/>
            <a:lstStyle/>
            <a:p>
              <a:pPr algn="ctr" rtl="0">
                <a:defRPr lang="en-US" sz="1200" b="0" i="0" u="none" strike="noStrike" kern="1200" baseline="0">
                  <a:solidFill>
                    <a:schemeClr val="tx1">
                      <a:lumMod val="85000"/>
                      <a:lumOff val="15000"/>
                    </a:schemeClr>
                  </a:solidFill>
                  <a:effectLst/>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067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351916678952705"/>
          <c:y val="6.4171122994652413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4535870516185476"/>
          <c:y val="0.22747661674487138"/>
          <c:w val="0.73075376200376185"/>
          <c:h val="0.48783195321031708"/>
        </c:manualLayout>
      </c:layout>
      <c:scatterChart>
        <c:scatterStyle val="smoothMarker"/>
        <c:varyColors val="0"/>
        <c:ser>
          <c:idx val="0"/>
          <c:order val="0"/>
          <c:tx>
            <c:v>ANALYTICAL</c:v>
          </c:tx>
          <c:spPr>
            <a:ln w="19050" cap="rnd">
              <a:solidFill>
                <a:srgbClr val="7030A0"/>
              </a:solidFill>
              <a:round/>
            </a:ln>
            <a:effectLst/>
          </c:spPr>
          <c:marker>
            <c:symbol val="square"/>
            <c:size val="6"/>
            <c:spPr>
              <a:solidFill>
                <a:srgbClr val="7030A0"/>
              </a:solidFill>
              <a:ln w="9525">
                <a:solidFill>
                  <a:srgbClr val="7030A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'!$G$31:$G$33</c:f>
              <c:numCache>
                <c:formatCode>0.00</c:formatCode>
                <c:ptCount val="3"/>
                <c:pt idx="0">
                  <c:v>2</c:v>
                </c:pt>
                <c:pt idx="1">
                  <c:v>3</c:v>
                </c:pt>
                <c:pt idx="2">
                  <c:v>4</c:v>
                </c:pt>
              </c:numCache>
            </c:numRef>
          </c:xVal>
          <c:yVal>
            <c:numRef>
              <c:f>'5) Saeedy''s Theory '!$H$31:$H$33</c:f>
              <c:numCache>
                <c:formatCode>General</c:formatCode>
                <c:ptCount val="3"/>
                <c:pt idx="0">
                  <c:v>0.59</c:v>
                </c:pt>
                <c:pt idx="1">
                  <c:v>1.66</c:v>
                </c:pt>
                <c:pt idx="2">
                  <c:v>3.21</c:v>
                </c:pt>
              </c:numCache>
            </c:numRef>
          </c:yVal>
          <c:smooth val="1"/>
          <c:extLst>
            <c:ext xmlns:c16="http://schemas.microsoft.com/office/drawing/2014/chart" uri="{C3380CC4-5D6E-409C-BE32-E72D297353CC}">
              <c16:uniqueId val="{00000000-7E43-45A6-8719-87CD24CA3193}"/>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'!$G$31:$G$33</c:f>
              <c:numCache>
                <c:formatCode>0.00</c:formatCode>
                <c:ptCount val="3"/>
                <c:pt idx="0">
                  <c:v>2</c:v>
                </c:pt>
                <c:pt idx="1">
                  <c:v>3</c:v>
                </c:pt>
                <c:pt idx="2">
                  <c:v>4</c:v>
                </c:pt>
              </c:numCache>
            </c:numRef>
          </c:xVal>
          <c:yVal>
            <c:numRef>
              <c:f>' 3) Downs and Chieurzzi'!$I$30:$I$32</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7E43-45A6-8719-87CD24CA3193}"/>
            </c:ext>
          </c:extLst>
        </c:ser>
        <c:dLbls>
          <c:dLblPos val="t"/>
          <c:showLegendKey val="0"/>
          <c:showVal val="1"/>
          <c:showCatName val="0"/>
          <c:showSerName val="0"/>
          <c:showPercent val="0"/>
          <c:showBubbleSize val="0"/>
        </c:dLbls>
        <c:axId val="-677612640"/>
        <c:axId val="-677609920"/>
      </c:scatterChart>
      <c:valAx>
        <c:axId val="-677612640"/>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400" b="1" i="0" baseline="0">
                    <a:solidFill>
                      <a:schemeClr val="tx1">
                        <a:lumMod val="85000"/>
                        <a:lumOff val="15000"/>
                      </a:schemeClr>
                    </a:solidFill>
                    <a:effectLst/>
                  </a:rPr>
                  <a:t>EMBEDMENT RATIO</a:t>
                </a:r>
                <a:endParaRPr lang="en-US" sz="1400">
                  <a:solidFill>
                    <a:schemeClr val="tx1">
                      <a:lumMod val="85000"/>
                      <a:lumOff val="15000"/>
                    </a:schemeClr>
                  </a:solidFill>
                  <a:effectLst/>
                </a:endParaRPr>
              </a:p>
            </c:rich>
          </c:tx>
          <c:layout>
            <c:manualLayout>
              <c:xMode val="edge"/>
              <c:yMode val="edge"/>
              <c:x val="0.25371661197951489"/>
              <c:y val="0.79316215419596614"/>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09920"/>
        <c:crosses val="autoZero"/>
        <c:crossBetween val="midCat"/>
      </c:valAx>
      <c:valAx>
        <c:axId val="-67760992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1.7822868486828798E-2"/>
              <c:y val="0.2508332982441365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7612640"/>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a:t>
            </a:r>
            <a:r>
              <a:rPr lang="en-US" sz="1400" b="1" i="0" baseline="0" dirty="0">
                <a:solidFill>
                  <a:schemeClr val="tx1"/>
                </a:solidFill>
                <a:effectLst/>
                <a:latin typeface="Arial" panose="020B0604020202020204" pitchFamily="34" charset="0"/>
                <a:cs typeface="Arial" panose="020B0604020202020204" pitchFamily="34" charset="0"/>
              </a:rPr>
              <a:t>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968624054753165"/>
          <c:y val="7.4013670451004154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4535870516185476"/>
          <c:y val="0.2277424265068714"/>
          <c:w val="0.72356599517978792"/>
          <c:h val="0.48756608590704281"/>
        </c:manualLayout>
      </c:layout>
      <c:scatterChart>
        <c:scatterStyle val="smoothMarker"/>
        <c:varyColors val="0"/>
        <c:ser>
          <c:idx val="0"/>
          <c:order val="0"/>
          <c:tx>
            <c:v>ANALYTICAL</c:v>
          </c:tx>
          <c:spPr>
            <a:ln w="19050" cap="rnd">
              <a:solidFill>
                <a:srgbClr val="7030A0"/>
              </a:solidFill>
              <a:round/>
            </a:ln>
            <a:effectLst/>
          </c:spPr>
          <c:marker>
            <c:symbol val="square"/>
            <c:size val="6"/>
            <c:spPr>
              <a:solidFill>
                <a:srgbClr val="7030A0"/>
              </a:solidFill>
              <a:ln w="9525">
                <a:solidFill>
                  <a:srgbClr val="7030A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'!$G$37:$G$39</c:f>
              <c:numCache>
                <c:formatCode>0.00</c:formatCode>
                <c:ptCount val="3"/>
                <c:pt idx="0">
                  <c:v>2</c:v>
                </c:pt>
                <c:pt idx="1">
                  <c:v>3</c:v>
                </c:pt>
                <c:pt idx="2">
                  <c:v>4</c:v>
                </c:pt>
              </c:numCache>
            </c:numRef>
          </c:xVal>
          <c:yVal>
            <c:numRef>
              <c:f>'5) Saeedy''s Theory '!$H$37:$H$39</c:f>
              <c:numCache>
                <c:formatCode>General</c:formatCode>
                <c:ptCount val="3"/>
                <c:pt idx="0">
                  <c:v>0.72</c:v>
                </c:pt>
                <c:pt idx="1">
                  <c:v>1.78</c:v>
                </c:pt>
                <c:pt idx="2">
                  <c:v>3.51</c:v>
                </c:pt>
              </c:numCache>
            </c:numRef>
          </c:yVal>
          <c:smooth val="1"/>
          <c:extLst>
            <c:ext xmlns:c16="http://schemas.microsoft.com/office/drawing/2014/chart" uri="{C3380CC4-5D6E-409C-BE32-E72D297353CC}">
              <c16:uniqueId val="{00000000-00B0-4E0B-B1CF-EE901346D382}"/>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'!$G$37:$G$39</c:f>
              <c:numCache>
                <c:formatCode>0.00</c:formatCode>
                <c:ptCount val="3"/>
                <c:pt idx="0">
                  <c:v>2</c:v>
                </c:pt>
                <c:pt idx="1">
                  <c:v>3</c:v>
                </c:pt>
                <c:pt idx="2">
                  <c:v>4</c:v>
                </c:pt>
              </c:numCache>
            </c:numRef>
          </c:xVal>
          <c:yVal>
            <c:numRef>
              <c:f>'5) Saeedy''s Theory '!$I$37:$I$39</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00B0-4E0B-B1CF-EE901346D382}"/>
            </c:ext>
          </c:extLst>
        </c:ser>
        <c:dLbls>
          <c:dLblPos val="t"/>
          <c:showLegendKey val="0"/>
          <c:showVal val="1"/>
          <c:showCatName val="0"/>
          <c:showSerName val="0"/>
          <c:showPercent val="0"/>
          <c:showBubbleSize val="0"/>
        </c:dLbls>
        <c:axId val="-675235552"/>
        <c:axId val="-675232288"/>
      </c:scatterChart>
      <c:valAx>
        <c:axId val="-675235552"/>
        <c:scaling>
          <c:orientation val="minMax"/>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400" b="1" i="0" baseline="0">
                    <a:solidFill>
                      <a:schemeClr val="tx1">
                        <a:lumMod val="85000"/>
                        <a:lumOff val="15000"/>
                      </a:schemeClr>
                    </a:solidFill>
                    <a:effectLst/>
                  </a:rPr>
                  <a:t>EMBEDMENT RATIO</a:t>
                </a:r>
                <a:endParaRPr lang="en-US" sz="1400">
                  <a:solidFill>
                    <a:schemeClr val="tx1">
                      <a:lumMod val="85000"/>
                      <a:lumOff val="15000"/>
                    </a:schemeClr>
                  </a:solidFill>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2288"/>
        <c:crosses val="autoZero"/>
        <c:crossBetween val="midCat"/>
      </c:valAx>
      <c:valAx>
        <c:axId val="-675232288"/>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555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4502327623263428"/>
          <c:y val="5.0306284972680845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4535870516185476"/>
          <c:y val="0.22411864890466984"/>
          <c:w val="0.70386908148293037"/>
          <c:h val="0.49118981959639346"/>
        </c:manualLayout>
      </c:layout>
      <c:scatterChart>
        <c:scatterStyle val="smoothMarker"/>
        <c:varyColors val="0"/>
        <c:ser>
          <c:idx val="0"/>
          <c:order val="0"/>
          <c:tx>
            <c:v>ANALYTICAL</c:v>
          </c:tx>
          <c:spPr>
            <a:ln w="19050" cap="rnd">
              <a:solidFill>
                <a:srgbClr val="7030A0"/>
              </a:solidFill>
              <a:round/>
            </a:ln>
            <a:effectLst/>
          </c:spPr>
          <c:marker>
            <c:symbol val="square"/>
            <c:size val="6"/>
            <c:spPr>
              <a:solidFill>
                <a:srgbClr val="7030A0"/>
              </a:solidFill>
              <a:ln w="9525">
                <a:solidFill>
                  <a:srgbClr val="7030A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'!$G$34:$G$36</c:f>
              <c:numCache>
                <c:formatCode>0.00</c:formatCode>
                <c:ptCount val="3"/>
                <c:pt idx="0">
                  <c:v>1</c:v>
                </c:pt>
                <c:pt idx="1">
                  <c:v>1.5</c:v>
                </c:pt>
                <c:pt idx="2">
                  <c:v>2</c:v>
                </c:pt>
              </c:numCache>
            </c:numRef>
          </c:xVal>
          <c:yVal>
            <c:numRef>
              <c:f>'5) Saeedy''s Theory '!$H$34:$H$36</c:f>
              <c:numCache>
                <c:formatCode>General</c:formatCode>
                <c:ptCount val="3"/>
                <c:pt idx="0">
                  <c:v>1.17</c:v>
                </c:pt>
                <c:pt idx="1">
                  <c:v>2.82</c:v>
                </c:pt>
                <c:pt idx="2">
                  <c:v>4.7</c:v>
                </c:pt>
              </c:numCache>
            </c:numRef>
          </c:yVal>
          <c:smooth val="1"/>
          <c:extLst>
            <c:ext xmlns:c16="http://schemas.microsoft.com/office/drawing/2014/chart" uri="{C3380CC4-5D6E-409C-BE32-E72D297353CC}">
              <c16:uniqueId val="{00000000-BB56-460F-BAC1-7776F2B77711}"/>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'!$G$34:$G$36</c:f>
              <c:numCache>
                <c:formatCode>0.00</c:formatCode>
                <c:ptCount val="3"/>
                <c:pt idx="0">
                  <c:v>1</c:v>
                </c:pt>
                <c:pt idx="1">
                  <c:v>1.5</c:v>
                </c:pt>
                <c:pt idx="2">
                  <c:v>2</c:v>
                </c:pt>
              </c:numCache>
            </c:numRef>
          </c:xVal>
          <c:yVal>
            <c:numRef>
              <c:f>'5) Saeedy''s Theory '!$I$34:$I$36</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BB56-460F-BAC1-7776F2B77711}"/>
            </c:ext>
          </c:extLst>
        </c:ser>
        <c:dLbls>
          <c:dLblPos val="t"/>
          <c:showLegendKey val="0"/>
          <c:showVal val="1"/>
          <c:showCatName val="0"/>
          <c:showSerName val="0"/>
          <c:showPercent val="0"/>
          <c:showBubbleSize val="0"/>
        </c:dLbls>
        <c:axId val="-675233376"/>
        <c:axId val="-675230656"/>
      </c:scatterChart>
      <c:valAx>
        <c:axId val="-675233376"/>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400" b="1" i="0" baseline="0">
                    <a:solidFill>
                      <a:schemeClr val="tx1">
                        <a:lumMod val="85000"/>
                        <a:lumOff val="15000"/>
                      </a:schemeClr>
                    </a:solidFill>
                    <a:effectLst/>
                  </a:rPr>
                  <a:t>EMBEDMENT RATIO</a:t>
                </a:r>
                <a:endParaRPr lang="en-US" sz="1400">
                  <a:solidFill>
                    <a:schemeClr val="tx1">
                      <a:lumMod val="85000"/>
                      <a:lumOff val="15000"/>
                    </a:schemeClr>
                  </a:solidFill>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0656"/>
        <c:crosses val="autoZero"/>
        <c:crossBetween val="midCat"/>
      </c:valAx>
      <c:valAx>
        <c:axId val="-67523065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1.7784139236685908E-2"/>
              <c:y val="0.2279666934222641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3376"/>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r>
              <a:rPr lang="en-US" sz="1400" b="1" dirty="0">
                <a:solidFill>
                  <a:schemeClr val="tx1"/>
                </a:solidFill>
                <a:effectLst/>
                <a:latin typeface="Arial" panose="020B0604020202020204" pitchFamily="34" charset="0"/>
                <a:cs typeface="Arial" panose="020B0604020202020204" pitchFamily="34" charset="0"/>
              </a:rPr>
              <a:t>UPLIFT</a:t>
            </a:r>
            <a:r>
              <a:rPr lang="en-US" sz="1400" b="1" baseline="0" dirty="0">
                <a:solidFill>
                  <a:schemeClr val="tx1"/>
                </a:solidFill>
                <a:effectLst/>
                <a:latin typeface="Arial" panose="020B0604020202020204" pitchFamily="34" charset="0"/>
                <a:cs typeface="Arial" panose="020B0604020202020204" pitchFamily="34" charset="0"/>
              </a:rPr>
              <a:t> LOAD V/S EMBEDMENT RATIO</a:t>
            </a:r>
            <a:endParaRPr lang="en-US" sz="14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13884249084249084"/>
          <c:y val="6.7796610169491525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14535870516185476"/>
          <c:y val="0.23285159005722655"/>
          <c:w val="0.72902252236824761"/>
          <c:h val="0.48245700043927853"/>
        </c:manualLayout>
      </c:layout>
      <c:scatterChart>
        <c:scatterStyle val="smoothMarker"/>
        <c:varyColors val="0"/>
        <c:ser>
          <c:idx val="0"/>
          <c:order val="0"/>
          <c:tx>
            <c:v>ANALYTICAL</c:v>
          </c:tx>
          <c:spPr>
            <a:ln w="19050" cap="rnd">
              <a:solidFill>
                <a:srgbClr val="7030A0"/>
              </a:solidFill>
              <a:round/>
            </a:ln>
            <a:effectLst/>
          </c:spPr>
          <c:marker>
            <c:symbol val="square"/>
            <c:size val="6"/>
            <c:spPr>
              <a:solidFill>
                <a:srgbClr val="7030A0"/>
              </a:solidFill>
              <a:ln w="9525">
                <a:solidFill>
                  <a:srgbClr val="7030A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'!$G$40:$G$42</c:f>
              <c:numCache>
                <c:formatCode>0.00</c:formatCode>
                <c:ptCount val="3"/>
                <c:pt idx="0">
                  <c:v>1</c:v>
                </c:pt>
                <c:pt idx="1">
                  <c:v>1.5</c:v>
                </c:pt>
                <c:pt idx="2">
                  <c:v>2</c:v>
                </c:pt>
              </c:numCache>
            </c:numRef>
          </c:xVal>
          <c:yVal>
            <c:numRef>
              <c:f>'5) Saeedy''s Theory '!$H$40:$H$42</c:f>
              <c:numCache>
                <c:formatCode>General</c:formatCode>
                <c:ptCount val="3"/>
                <c:pt idx="0">
                  <c:v>1.44</c:v>
                </c:pt>
                <c:pt idx="1">
                  <c:v>3.25</c:v>
                </c:pt>
                <c:pt idx="2">
                  <c:v>5.77</c:v>
                </c:pt>
              </c:numCache>
            </c:numRef>
          </c:yVal>
          <c:smooth val="1"/>
          <c:extLst>
            <c:ext xmlns:c16="http://schemas.microsoft.com/office/drawing/2014/chart" uri="{C3380CC4-5D6E-409C-BE32-E72D297353CC}">
              <c16:uniqueId val="{00000000-384F-4A0B-AEB7-BA1259576F4A}"/>
            </c:ext>
          </c:extLst>
        </c:ser>
        <c:ser>
          <c:idx val="1"/>
          <c:order val="1"/>
          <c:tx>
            <c:v>EXPERIMENTAL</c:v>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'5) Saeedy''s Theory '!$G$40:$G$42</c:f>
              <c:numCache>
                <c:formatCode>0.00</c:formatCode>
                <c:ptCount val="3"/>
                <c:pt idx="0">
                  <c:v>1</c:v>
                </c:pt>
                <c:pt idx="1">
                  <c:v>1.5</c:v>
                </c:pt>
                <c:pt idx="2">
                  <c:v>2</c:v>
                </c:pt>
              </c:numCache>
            </c:numRef>
          </c:xVal>
          <c:yVal>
            <c:numRef>
              <c:f>'5) Saeedy''s Theory '!$I$40:$I$42</c:f>
              <c:numCache>
                <c:formatCode>0.00</c:formatCode>
                <c:ptCount val="3"/>
                <c:pt idx="0">
                  <c:v>1.17</c:v>
                </c:pt>
                <c:pt idx="1">
                  <c:v>2.16</c:v>
                </c:pt>
                <c:pt idx="2">
                  <c:v>4.66</c:v>
                </c:pt>
              </c:numCache>
            </c:numRef>
          </c:yVal>
          <c:smooth val="1"/>
          <c:extLst>
            <c:ext xmlns:c16="http://schemas.microsoft.com/office/drawing/2014/chart" uri="{C3380CC4-5D6E-409C-BE32-E72D297353CC}">
              <c16:uniqueId val="{00000001-384F-4A0B-AEB7-BA1259576F4A}"/>
            </c:ext>
          </c:extLst>
        </c:ser>
        <c:dLbls>
          <c:dLblPos val="t"/>
          <c:showLegendKey val="0"/>
          <c:showVal val="1"/>
          <c:showCatName val="0"/>
          <c:showSerName val="0"/>
          <c:showPercent val="0"/>
          <c:showBubbleSize val="0"/>
        </c:dLbls>
        <c:axId val="-675235008"/>
        <c:axId val="-675236640"/>
      </c:scatterChart>
      <c:valAx>
        <c:axId val="-675235008"/>
        <c:scaling>
          <c:orientation val="minMax"/>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400" b="1" i="0" baseline="0">
                    <a:solidFill>
                      <a:schemeClr val="tx1">
                        <a:lumMod val="85000"/>
                        <a:lumOff val="15000"/>
                      </a:schemeClr>
                    </a:solidFill>
                    <a:effectLst/>
                  </a:rPr>
                  <a:t>EMBEDMENT RATIO</a:t>
                </a:r>
                <a:endParaRPr lang="en-US" sz="1400">
                  <a:solidFill>
                    <a:schemeClr val="tx1">
                      <a:lumMod val="85000"/>
                      <a:lumOff val="15000"/>
                    </a:schemeClr>
                  </a:solidFill>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6640"/>
        <c:crosses val="autoZero"/>
        <c:crossBetween val="midCat"/>
      </c:valAx>
      <c:valAx>
        <c:axId val="-67523664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i="0" u="none" strike="noStrike" baseline="0">
                    <a:solidFill>
                      <a:schemeClr val="tx1">
                        <a:lumMod val="85000"/>
                        <a:lumOff val="15000"/>
                      </a:schemeClr>
                    </a:solidFill>
                    <a:effectLst/>
                    <a:latin typeface="Arial" panose="020B0604020202020204" pitchFamily="34" charset="0"/>
                    <a:cs typeface="Arial" panose="020B0604020202020204" pitchFamily="34" charset="0"/>
                  </a:rPr>
                  <a:t>UPLIFT LOAD, (kN)</a:t>
                </a:r>
                <a:endParaRPr lang="en-US" sz="1200" b="1">
                  <a:solidFill>
                    <a:schemeClr val="tx1">
                      <a:lumMod val="85000"/>
                      <a:lumOff val="15000"/>
                    </a:schemeClr>
                  </a:solidFill>
                  <a:latin typeface="Arial" panose="020B0604020202020204" pitchFamily="34" charset="0"/>
                  <a:cs typeface="Arial" panose="020B0604020202020204" pitchFamily="34" charset="0"/>
                </a:endParaRPr>
              </a:p>
            </c:rich>
          </c:tx>
          <c:layout>
            <c:manualLayout>
              <c:xMode val="edge"/>
              <c:yMode val="edge"/>
              <c:x val="3.0550027400421099E-2"/>
              <c:y val="0.2327541260732239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523500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19050" cap="flat" cmpd="sng" algn="ctr">
      <a:solidFill>
        <a:srgbClr val="002060"/>
      </a:solidFill>
      <a:round/>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latin typeface="Arial" panose="020B0604020202020204" pitchFamily="34" charset="0"/>
                <a:cs typeface="Arial" panose="020B0604020202020204" pitchFamily="34" charset="0"/>
              </a:rPr>
              <a:t>UPLIFT LOAD v/s EMBEDMENT RATIO</a:t>
            </a:r>
          </a:p>
        </c:rich>
      </c:tx>
      <c:layout>
        <c:manualLayout>
          <c:xMode val="edge"/>
          <c:yMode val="edge"/>
          <c:x val="0.22840396219047182"/>
          <c:y val="3.01468615215107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732118299248964"/>
          <c:y val="0.15533285612025768"/>
          <c:w val="0.75856608503697265"/>
          <c:h val="0.464475430154564"/>
        </c:manualLayout>
      </c:layout>
      <c:scatterChart>
        <c:scatterStyle val="smoothMarker"/>
        <c:varyColors val="0"/>
        <c:ser>
          <c:idx val="0"/>
          <c:order val="0"/>
          <c:tx>
            <c:v>MEYERHOF &amp; ADAMS ANALYTICAL, Qu</c:v>
          </c:tx>
          <c:spPr>
            <a:ln w="19050" cap="rnd">
              <a:solidFill>
                <a:schemeClr val="accent1"/>
              </a:solidFill>
              <a:round/>
            </a:ln>
            <a:effectLst/>
          </c:spPr>
          <c:marker>
            <c:symbol val="square"/>
            <c:size val="6"/>
            <c:spPr>
              <a:solidFill>
                <a:schemeClr val="accent1"/>
              </a:solidFill>
              <a:ln w="9525">
                <a:solidFill>
                  <a:schemeClr val="accent1"/>
                </a:solidFill>
              </a:ln>
              <a:effectLst/>
            </c:spPr>
          </c:marker>
          <c:xVal>
            <c:numRef>
              <c:f>Sheet1!$G$6:$G$8</c:f>
              <c:numCache>
                <c:formatCode>0.00</c:formatCode>
                <c:ptCount val="3"/>
                <c:pt idx="0">
                  <c:v>2</c:v>
                </c:pt>
                <c:pt idx="1">
                  <c:v>3</c:v>
                </c:pt>
                <c:pt idx="2">
                  <c:v>4</c:v>
                </c:pt>
              </c:numCache>
            </c:numRef>
          </c:xVal>
          <c:yVal>
            <c:numRef>
              <c:f>Sheet1!$H$6:$H$8</c:f>
              <c:numCache>
                <c:formatCode>General</c:formatCode>
                <c:ptCount val="3"/>
                <c:pt idx="0">
                  <c:v>0.65</c:v>
                </c:pt>
                <c:pt idx="1">
                  <c:v>1.68</c:v>
                </c:pt>
                <c:pt idx="2">
                  <c:v>3.41</c:v>
                </c:pt>
              </c:numCache>
            </c:numRef>
          </c:yVal>
          <c:smooth val="1"/>
          <c:extLst>
            <c:ext xmlns:c16="http://schemas.microsoft.com/office/drawing/2014/chart" uri="{C3380CC4-5D6E-409C-BE32-E72D297353CC}">
              <c16:uniqueId val="{00000000-A808-4542-B740-EF8C460B6749}"/>
            </c:ext>
          </c:extLst>
        </c:ser>
        <c:ser>
          <c:idx val="1"/>
          <c:order val="1"/>
          <c:tx>
            <c:v>EXPERIMENTAL, Qu</c:v>
          </c:tx>
          <c:spPr>
            <a:ln w="28575" cap="rnd">
              <a:solidFill>
                <a:schemeClr val="accent6">
                  <a:lumMod val="75000"/>
                </a:schemeClr>
              </a:solidFill>
              <a:round/>
            </a:ln>
            <a:effectLst/>
          </c:spPr>
          <c:marker>
            <c:symbol val="circle"/>
            <c:size val="6"/>
            <c:spPr>
              <a:solidFill>
                <a:schemeClr val="accent6">
                  <a:lumMod val="75000"/>
                </a:schemeClr>
              </a:solidFill>
              <a:ln w="28575">
                <a:solidFill>
                  <a:schemeClr val="accent6">
                    <a:lumMod val="75000"/>
                  </a:schemeClr>
                </a:solidFill>
              </a:ln>
              <a:effectLst/>
            </c:spPr>
          </c:marker>
          <c:xVal>
            <c:numRef>
              <c:f>Sheet1!$G$6:$G$8</c:f>
              <c:numCache>
                <c:formatCode>0.00</c:formatCode>
                <c:ptCount val="3"/>
                <c:pt idx="0">
                  <c:v>2</c:v>
                </c:pt>
                <c:pt idx="1">
                  <c:v>3</c:v>
                </c:pt>
                <c:pt idx="2">
                  <c:v>4</c:v>
                </c:pt>
              </c:numCache>
            </c:numRef>
          </c:xVal>
          <c:yVal>
            <c:numRef>
              <c:f>Sheet1!$M$6:$M$8</c:f>
              <c:numCache>
                <c:formatCode>0.00</c:formatCode>
                <c:ptCount val="3"/>
                <c:pt idx="0">
                  <c:v>0.56000000000000005</c:v>
                </c:pt>
                <c:pt idx="1">
                  <c:v>1.05</c:v>
                </c:pt>
                <c:pt idx="2">
                  <c:v>2.94</c:v>
                </c:pt>
              </c:numCache>
            </c:numRef>
          </c:yVal>
          <c:smooth val="1"/>
          <c:extLst>
            <c:ext xmlns:c16="http://schemas.microsoft.com/office/drawing/2014/chart" uri="{C3380CC4-5D6E-409C-BE32-E72D297353CC}">
              <c16:uniqueId val="{00000001-A808-4542-B740-EF8C460B6749}"/>
            </c:ext>
          </c:extLst>
        </c:ser>
        <c:ser>
          <c:idx val="2"/>
          <c:order val="2"/>
          <c:tx>
            <c:v>BALLA'S ANALYTICAL, Qu</c:v>
          </c:tx>
          <c:spPr>
            <a:ln w="19050" cap="rnd">
              <a:solidFill>
                <a:srgbClr val="C00000"/>
              </a:solidFill>
              <a:round/>
            </a:ln>
            <a:effectLst/>
          </c:spPr>
          <c:marker>
            <c:symbol val="diamond"/>
            <c:size val="6"/>
            <c:spPr>
              <a:solidFill>
                <a:srgbClr val="C00000"/>
              </a:solidFill>
              <a:ln w="9525">
                <a:solidFill>
                  <a:srgbClr val="C00000"/>
                </a:solidFill>
              </a:ln>
              <a:effectLst/>
            </c:spPr>
          </c:marker>
          <c:xVal>
            <c:numRef>
              <c:f>Sheet1!$G$6:$G$8</c:f>
              <c:numCache>
                <c:formatCode>0.00</c:formatCode>
                <c:ptCount val="3"/>
                <c:pt idx="0">
                  <c:v>2</c:v>
                </c:pt>
                <c:pt idx="1">
                  <c:v>3</c:v>
                </c:pt>
                <c:pt idx="2">
                  <c:v>4</c:v>
                </c:pt>
              </c:numCache>
            </c:numRef>
          </c:xVal>
          <c:yVal>
            <c:numRef>
              <c:f>Sheet1!$I$6:$I$8</c:f>
              <c:numCache>
                <c:formatCode>General</c:formatCode>
                <c:ptCount val="3"/>
                <c:pt idx="0">
                  <c:v>0.59</c:v>
                </c:pt>
                <c:pt idx="1">
                  <c:v>1.48</c:v>
                </c:pt>
                <c:pt idx="2">
                  <c:v>2.94</c:v>
                </c:pt>
              </c:numCache>
            </c:numRef>
          </c:yVal>
          <c:smooth val="1"/>
          <c:extLst>
            <c:ext xmlns:c16="http://schemas.microsoft.com/office/drawing/2014/chart" uri="{C3380CC4-5D6E-409C-BE32-E72D297353CC}">
              <c16:uniqueId val="{00000002-A808-4542-B740-EF8C460B6749}"/>
            </c:ext>
          </c:extLst>
        </c:ser>
        <c:ser>
          <c:idx val="3"/>
          <c:order val="3"/>
          <c:tx>
            <c:v>DOWNS &amp; CHEIURZZI ANALYTICAL, Qu</c:v>
          </c:tx>
          <c:spPr>
            <a:ln w="19050" cap="rnd">
              <a:solidFill>
                <a:schemeClr val="bg1">
                  <a:lumMod val="75000"/>
                </a:schemeClr>
              </a:solidFill>
              <a:round/>
            </a:ln>
            <a:effectLst/>
          </c:spPr>
          <c:marker>
            <c:symbol val="triangle"/>
            <c:size val="6"/>
            <c:spPr>
              <a:solidFill>
                <a:schemeClr val="bg1">
                  <a:lumMod val="75000"/>
                </a:schemeClr>
              </a:solidFill>
              <a:ln w="9525">
                <a:solidFill>
                  <a:schemeClr val="bg1">
                    <a:lumMod val="75000"/>
                  </a:schemeClr>
                </a:solidFill>
              </a:ln>
              <a:effectLst/>
            </c:spPr>
          </c:marker>
          <c:xVal>
            <c:numRef>
              <c:f>Sheet1!$G$6:$G$8</c:f>
              <c:numCache>
                <c:formatCode>0.00</c:formatCode>
                <c:ptCount val="3"/>
                <c:pt idx="0">
                  <c:v>2</c:v>
                </c:pt>
                <c:pt idx="1">
                  <c:v>3</c:v>
                </c:pt>
                <c:pt idx="2">
                  <c:v>4</c:v>
                </c:pt>
              </c:numCache>
            </c:numRef>
          </c:xVal>
          <c:yVal>
            <c:numRef>
              <c:f>Sheet1!$J$6:$J$8</c:f>
              <c:numCache>
                <c:formatCode>General</c:formatCode>
                <c:ptCount val="3"/>
                <c:pt idx="0">
                  <c:v>0.61</c:v>
                </c:pt>
                <c:pt idx="1">
                  <c:v>3.21</c:v>
                </c:pt>
                <c:pt idx="2">
                  <c:v>10.53</c:v>
                </c:pt>
              </c:numCache>
            </c:numRef>
          </c:yVal>
          <c:smooth val="1"/>
          <c:extLst>
            <c:ext xmlns:c16="http://schemas.microsoft.com/office/drawing/2014/chart" uri="{C3380CC4-5D6E-409C-BE32-E72D297353CC}">
              <c16:uniqueId val="{00000003-A808-4542-B740-EF8C460B6749}"/>
            </c:ext>
          </c:extLst>
        </c:ser>
        <c:ser>
          <c:idx val="4"/>
          <c:order val="4"/>
          <c:tx>
            <c:v>VEESAERT &amp; CLEMENCE'S ANALYTICAL, Qu</c:v>
          </c:tx>
          <c:spPr>
            <a:ln w="19050" cap="rnd">
              <a:solidFill>
                <a:schemeClr val="accent3"/>
              </a:solidFill>
              <a:round/>
            </a:ln>
            <a:effectLst/>
          </c:spPr>
          <c:marker>
            <c:symbol val="x"/>
            <c:size val="6"/>
            <c:spPr>
              <a:solidFill>
                <a:schemeClr val="accent3"/>
              </a:solidFill>
              <a:ln w="9525">
                <a:solidFill>
                  <a:schemeClr val="accent3"/>
                </a:solidFill>
              </a:ln>
              <a:effectLst/>
            </c:spPr>
          </c:marker>
          <c:xVal>
            <c:numRef>
              <c:f>Sheet1!$G$6:$G$8</c:f>
              <c:numCache>
                <c:formatCode>0.00</c:formatCode>
                <c:ptCount val="3"/>
                <c:pt idx="0">
                  <c:v>2</c:v>
                </c:pt>
                <c:pt idx="1">
                  <c:v>3</c:v>
                </c:pt>
                <c:pt idx="2">
                  <c:v>4</c:v>
                </c:pt>
              </c:numCache>
            </c:numRef>
          </c:xVal>
          <c:yVal>
            <c:numRef>
              <c:f>Sheet1!$K$6:$K$8</c:f>
              <c:numCache>
                <c:formatCode>General</c:formatCode>
                <c:ptCount val="3"/>
                <c:pt idx="0">
                  <c:v>0.43</c:v>
                </c:pt>
                <c:pt idx="1">
                  <c:v>1.1399999999999999</c:v>
                </c:pt>
                <c:pt idx="2">
                  <c:v>2.3199999999999998</c:v>
                </c:pt>
              </c:numCache>
            </c:numRef>
          </c:yVal>
          <c:smooth val="1"/>
          <c:extLst>
            <c:ext xmlns:c16="http://schemas.microsoft.com/office/drawing/2014/chart" uri="{C3380CC4-5D6E-409C-BE32-E72D297353CC}">
              <c16:uniqueId val="{00000004-A808-4542-B740-EF8C460B6749}"/>
            </c:ext>
          </c:extLst>
        </c:ser>
        <c:ser>
          <c:idx val="5"/>
          <c:order val="5"/>
          <c:tx>
            <c:v>SAEEDY'S ANALYTICAL, Qu</c:v>
          </c:tx>
          <c:spPr>
            <a:ln w="19050" cap="rnd">
              <a:solidFill>
                <a:srgbClr val="7030A0"/>
              </a:solidFill>
              <a:round/>
            </a:ln>
            <a:effectLst/>
          </c:spPr>
          <c:marker>
            <c:symbol val="dash"/>
            <c:size val="12"/>
            <c:spPr>
              <a:solidFill>
                <a:srgbClr val="7030A0"/>
              </a:solidFill>
              <a:ln w="9525">
                <a:solidFill>
                  <a:srgbClr val="7030A0"/>
                </a:solidFill>
              </a:ln>
              <a:effectLst/>
            </c:spPr>
          </c:marker>
          <c:xVal>
            <c:numRef>
              <c:f>Sheet1!$G$6:$G$8</c:f>
              <c:numCache>
                <c:formatCode>0.00</c:formatCode>
                <c:ptCount val="3"/>
                <c:pt idx="0">
                  <c:v>2</c:v>
                </c:pt>
                <c:pt idx="1">
                  <c:v>3</c:v>
                </c:pt>
                <c:pt idx="2">
                  <c:v>4</c:v>
                </c:pt>
              </c:numCache>
            </c:numRef>
          </c:xVal>
          <c:yVal>
            <c:numRef>
              <c:f>Sheet1!$L$6:$L$8</c:f>
              <c:numCache>
                <c:formatCode>General</c:formatCode>
                <c:ptCount val="3"/>
                <c:pt idx="0">
                  <c:v>0.59</c:v>
                </c:pt>
                <c:pt idx="1">
                  <c:v>1.66</c:v>
                </c:pt>
                <c:pt idx="2">
                  <c:v>3.21</c:v>
                </c:pt>
              </c:numCache>
            </c:numRef>
          </c:yVal>
          <c:smooth val="1"/>
          <c:extLst>
            <c:ext xmlns:c16="http://schemas.microsoft.com/office/drawing/2014/chart" uri="{C3380CC4-5D6E-409C-BE32-E72D297353CC}">
              <c16:uniqueId val="{00000005-A808-4542-B740-EF8C460B6749}"/>
            </c:ext>
          </c:extLst>
        </c:ser>
        <c:ser>
          <c:idx val="6"/>
          <c:order val="6"/>
          <c:tx>
            <c:v>PLAXIS, Qu</c:v>
          </c:tx>
          <c:spPr>
            <a:ln w="19050" cap="rnd">
              <a:solidFill>
                <a:schemeClr val="tx2">
                  <a:lumMod val="50000"/>
                </a:schemeClr>
              </a:solidFill>
              <a:round/>
            </a:ln>
            <a:effectLst/>
          </c:spPr>
          <c:marker>
            <c:symbol val="plus"/>
            <c:size val="6"/>
            <c:spPr>
              <a:solidFill>
                <a:schemeClr val="tx2">
                  <a:lumMod val="50000"/>
                </a:schemeClr>
              </a:solidFill>
              <a:ln w="9525">
                <a:solidFill>
                  <a:schemeClr val="tx2">
                    <a:lumMod val="50000"/>
                  </a:schemeClr>
                </a:solidFill>
              </a:ln>
              <a:effectLst/>
            </c:spPr>
          </c:marker>
          <c:xVal>
            <c:numRef>
              <c:f>Sheet1!$G$6:$G$8</c:f>
              <c:numCache>
                <c:formatCode>0.00</c:formatCode>
                <c:ptCount val="3"/>
                <c:pt idx="0">
                  <c:v>2</c:v>
                </c:pt>
                <c:pt idx="1">
                  <c:v>3</c:v>
                </c:pt>
                <c:pt idx="2">
                  <c:v>4</c:v>
                </c:pt>
              </c:numCache>
            </c:numRef>
          </c:xVal>
          <c:yVal>
            <c:numRef>
              <c:f>Sheet1!$N$6:$N$8</c:f>
              <c:numCache>
                <c:formatCode>General</c:formatCode>
                <c:ptCount val="3"/>
                <c:pt idx="0">
                  <c:v>0.22</c:v>
                </c:pt>
                <c:pt idx="1">
                  <c:v>0.46</c:v>
                </c:pt>
                <c:pt idx="2">
                  <c:v>0.59</c:v>
                </c:pt>
              </c:numCache>
            </c:numRef>
          </c:yVal>
          <c:smooth val="1"/>
          <c:extLst>
            <c:ext xmlns:c16="http://schemas.microsoft.com/office/drawing/2014/chart" uri="{C3380CC4-5D6E-409C-BE32-E72D297353CC}">
              <c16:uniqueId val="{00000006-A808-4542-B740-EF8C460B6749}"/>
            </c:ext>
          </c:extLst>
        </c:ser>
        <c:dLbls>
          <c:showLegendKey val="0"/>
          <c:showVal val="0"/>
          <c:showCatName val="0"/>
          <c:showSerName val="0"/>
          <c:showPercent val="0"/>
          <c:showBubbleSize val="0"/>
        </c:dLbls>
        <c:axId val="-674796784"/>
        <c:axId val="-674796240"/>
      </c:scatterChart>
      <c:valAx>
        <c:axId val="-674796784"/>
        <c:scaling>
          <c:orientation val="minMax"/>
          <c:max val="5"/>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1600" b="1" dirty="0">
                    <a:latin typeface="Arial" panose="020B0604020202020204" pitchFamily="34" charset="0"/>
                    <a:cs typeface="Arial" panose="020B0604020202020204" pitchFamily="34" charset="0"/>
                  </a:rPr>
                  <a:t>Embedment Ratio</a:t>
                </a:r>
              </a:p>
              <a:p>
                <a:pPr>
                  <a:defRPr b="1">
                    <a:latin typeface="Times New Roman" panose="02020603050405020304" pitchFamily="18" charset="0"/>
                    <a:cs typeface="Times New Roman" panose="02020603050405020304" pitchFamily="18" charset="0"/>
                  </a:defRPr>
                </a:pPr>
                <a:endParaRPr lang="en-US" b="1" dirty="0">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6240"/>
        <c:crosses val="autoZero"/>
        <c:crossBetween val="midCat"/>
        <c:majorUnit val="1"/>
      </c:valAx>
      <c:valAx>
        <c:axId val="-67479624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Uplift</a:t>
                </a:r>
                <a:r>
                  <a:rPr lang="en-US" sz="1600" b="1" baseline="0" dirty="0">
                    <a:latin typeface="Arial" panose="020B0604020202020204" pitchFamily="34" charset="0"/>
                    <a:cs typeface="Arial" panose="020B0604020202020204" pitchFamily="34" charset="0"/>
                  </a:rPr>
                  <a:t> Load</a:t>
                </a:r>
                <a:r>
                  <a:rPr lang="en-US" sz="1600" b="1" dirty="0">
                    <a:latin typeface="Arial" panose="020B0604020202020204" pitchFamily="34" charset="0"/>
                    <a:cs typeface="Arial" panose="020B0604020202020204" pitchFamily="34" charset="0"/>
                  </a:rPr>
                  <a:t>, (kN</a:t>
                </a:r>
                <a:r>
                  <a:rPr lang="en-US" sz="1600" b="1" dirty="0">
                    <a:latin typeface="Times New Roman" panose="02020603050405020304" pitchFamily="18" charset="0"/>
                    <a:cs typeface="Times New Roman" panose="02020603050405020304" pitchFamily="18" charset="0"/>
                  </a:rPr>
                  <a:t>)</a:t>
                </a:r>
                <a:endParaRPr lang="en-US" sz="1200" b="1" dirty="0">
                  <a:latin typeface="Times New Roman" panose="02020603050405020304" pitchFamily="18" charset="0"/>
                  <a:cs typeface="Times New Roman" panose="02020603050405020304" pitchFamily="18" charset="0"/>
                </a:endParaRPr>
              </a:p>
            </c:rich>
          </c:tx>
          <c:layout>
            <c:manualLayout>
              <c:xMode val="edge"/>
              <c:yMode val="edge"/>
              <c:x val="7.3185695538057746E-2"/>
              <c:y val="0.234092193457630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6784"/>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8.8283027121609806E-2"/>
          <c:y val="0.74044497574743717"/>
          <c:w val="0.89885965169375781"/>
          <c:h val="0.2424259777445174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a:pPr>
      <a:endParaRPr lang="en-US"/>
    </a:p>
  </c:txPr>
  <c:externalData r:id="rId3">
    <c:autoUpdate val="0"/>
  </c:externalData>
  <c:userShapes r:id="rId4"/>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latin typeface="Arial" panose="020B0604020202020204" pitchFamily="34" charset="0"/>
                <a:cs typeface="Arial" panose="020B0604020202020204" pitchFamily="34" charset="0"/>
              </a:rPr>
              <a:t>UPLIFT LOAD v/s EMBEDMENT RATIO</a:t>
            </a:r>
          </a:p>
        </c:rich>
      </c:tx>
      <c:layout>
        <c:manualLayout>
          <c:xMode val="edge"/>
          <c:yMode val="edge"/>
          <c:x val="0.23226046134251327"/>
          <c:y val="3.879430444886622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732118299248964"/>
          <c:y val="0.15533285612025768"/>
          <c:w val="0.75856608503697265"/>
          <c:h val="0.464475430154564"/>
        </c:manualLayout>
      </c:layout>
      <c:scatterChart>
        <c:scatterStyle val="smoothMarker"/>
        <c:varyColors val="0"/>
        <c:ser>
          <c:idx val="0"/>
          <c:order val="0"/>
          <c:tx>
            <c:v>MEYERHOF &amp; ADAMS ANALYTICAL, Qu</c:v>
          </c:tx>
          <c:spPr>
            <a:ln w="19050" cap="rnd">
              <a:solidFill>
                <a:schemeClr val="accent1"/>
              </a:solidFill>
              <a:round/>
            </a:ln>
            <a:effectLst/>
          </c:spPr>
          <c:marker>
            <c:symbol val="square"/>
            <c:size val="6"/>
            <c:spPr>
              <a:solidFill>
                <a:schemeClr val="accent1"/>
              </a:solidFill>
              <a:ln w="9525">
                <a:solidFill>
                  <a:schemeClr val="accent1"/>
                </a:solidFill>
              </a:ln>
              <a:effectLst/>
            </c:spPr>
          </c:marker>
          <c:xVal>
            <c:numRef>
              <c:f>Sheet1!$G$12:$G$14</c:f>
              <c:numCache>
                <c:formatCode>0.00</c:formatCode>
                <c:ptCount val="3"/>
                <c:pt idx="0">
                  <c:v>2</c:v>
                </c:pt>
                <c:pt idx="1">
                  <c:v>3</c:v>
                </c:pt>
                <c:pt idx="2">
                  <c:v>4</c:v>
                </c:pt>
              </c:numCache>
            </c:numRef>
          </c:xVal>
          <c:yVal>
            <c:numRef>
              <c:f>Sheet1!$H$12:$H$14</c:f>
              <c:numCache>
                <c:formatCode>General</c:formatCode>
                <c:ptCount val="3"/>
                <c:pt idx="0">
                  <c:v>0.92</c:v>
                </c:pt>
                <c:pt idx="1">
                  <c:v>2.4700000000000002</c:v>
                </c:pt>
                <c:pt idx="2">
                  <c:v>5.18</c:v>
                </c:pt>
              </c:numCache>
            </c:numRef>
          </c:yVal>
          <c:smooth val="1"/>
          <c:extLst>
            <c:ext xmlns:c16="http://schemas.microsoft.com/office/drawing/2014/chart" uri="{C3380CC4-5D6E-409C-BE32-E72D297353CC}">
              <c16:uniqueId val="{00000000-30BF-4091-BDEE-1CA2C337EDB2}"/>
            </c:ext>
          </c:extLst>
        </c:ser>
        <c:ser>
          <c:idx val="1"/>
          <c:order val="1"/>
          <c:tx>
            <c:v>EXPERIMENTAL, Qu</c:v>
          </c:tx>
          <c:spPr>
            <a:ln w="28575" cap="rnd">
              <a:solidFill>
                <a:schemeClr val="accent6">
                  <a:lumMod val="75000"/>
                </a:schemeClr>
              </a:solidFill>
              <a:round/>
            </a:ln>
            <a:effectLst/>
          </c:spPr>
          <c:marker>
            <c:symbol val="circle"/>
            <c:size val="6"/>
            <c:spPr>
              <a:solidFill>
                <a:schemeClr val="accent6">
                  <a:lumMod val="75000"/>
                </a:schemeClr>
              </a:solidFill>
              <a:ln w="28575">
                <a:solidFill>
                  <a:schemeClr val="accent6">
                    <a:lumMod val="75000"/>
                  </a:schemeClr>
                </a:solidFill>
              </a:ln>
              <a:effectLst/>
            </c:spPr>
          </c:marker>
          <c:xVal>
            <c:numRef>
              <c:f>Sheet1!$G$12:$G$14</c:f>
              <c:numCache>
                <c:formatCode>0.00</c:formatCode>
                <c:ptCount val="3"/>
                <c:pt idx="0">
                  <c:v>2</c:v>
                </c:pt>
                <c:pt idx="1">
                  <c:v>3</c:v>
                </c:pt>
                <c:pt idx="2">
                  <c:v>4</c:v>
                </c:pt>
              </c:numCache>
            </c:numRef>
          </c:xVal>
          <c:yVal>
            <c:numRef>
              <c:f>Sheet1!$M$12:$M$14</c:f>
              <c:numCache>
                <c:formatCode>0.00</c:formatCode>
                <c:ptCount val="3"/>
                <c:pt idx="0">
                  <c:v>0.67</c:v>
                </c:pt>
                <c:pt idx="1">
                  <c:v>1.3320000000000001</c:v>
                </c:pt>
                <c:pt idx="2">
                  <c:v>3.27</c:v>
                </c:pt>
              </c:numCache>
            </c:numRef>
          </c:yVal>
          <c:smooth val="1"/>
          <c:extLst>
            <c:ext xmlns:c16="http://schemas.microsoft.com/office/drawing/2014/chart" uri="{C3380CC4-5D6E-409C-BE32-E72D297353CC}">
              <c16:uniqueId val="{00000001-30BF-4091-BDEE-1CA2C337EDB2}"/>
            </c:ext>
          </c:extLst>
        </c:ser>
        <c:ser>
          <c:idx val="2"/>
          <c:order val="2"/>
          <c:tx>
            <c:v>BALLA'S ANALYTICAL, Qu</c:v>
          </c:tx>
          <c:spPr>
            <a:ln w="19050" cap="rnd">
              <a:solidFill>
                <a:srgbClr val="C00000"/>
              </a:solidFill>
              <a:round/>
            </a:ln>
            <a:effectLst/>
          </c:spPr>
          <c:marker>
            <c:symbol val="diamond"/>
            <c:size val="6"/>
            <c:spPr>
              <a:solidFill>
                <a:srgbClr val="C00000"/>
              </a:solidFill>
              <a:ln w="9525">
                <a:solidFill>
                  <a:srgbClr val="C00000"/>
                </a:solidFill>
              </a:ln>
              <a:effectLst/>
            </c:spPr>
          </c:marker>
          <c:xVal>
            <c:numRef>
              <c:f>Sheet1!$G$12:$G$14</c:f>
              <c:numCache>
                <c:formatCode>0.00</c:formatCode>
                <c:ptCount val="3"/>
                <c:pt idx="0">
                  <c:v>2</c:v>
                </c:pt>
                <c:pt idx="1">
                  <c:v>3</c:v>
                </c:pt>
                <c:pt idx="2">
                  <c:v>4</c:v>
                </c:pt>
              </c:numCache>
            </c:numRef>
          </c:xVal>
          <c:yVal>
            <c:numRef>
              <c:f>Sheet1!$I$12:$I$14</c:f>
              <c:numCache>
                <c:formatCode>General</c:formatCode>
                <c:ptCount val="3"/>
                <c:pt idx="0">
                  <c:v>0.64</c:v>
                </c:pt>
                <c:pt idx="1">
                  <c:v>1.57</c:v>
                </c:pt>
                <c:pt idx="2">
                  <c:v>3.14</c:v>
                </c:pt>
              </c:numCache>
            </c:numRef>
          </c:yVal>
          <c:smooth val="1"/>
          <c:extLst>
            <c:ext xmlns:c16="http://schemas.microsoft.com/office/drawing/2014/chart" uri="{C3380CC4-5D6E-409C-BE32-E72D297353CC}">
              <c16:uniqueId val="{00000002-30BF-4091-BDEE-1CA2C337EDB2}"/>
            </c:ext>
          </c:extLst>
        </c:ser>
        <c:ser>
          <c:idx val="3"/>
          <c:order val="3"/>
          <c:tx>
            <c:v>DOWNS &amp; CHEIURZZI ANALYTICAL, Qu</c:v>
          </c:tx>
          <c:spPr>
            <a:ln w="19050" cap="rnd">
              <a:solidFill>
                <a:schemeClr val="bg1">
                  <a:lumMod val="75000"/>
                </a:schemeClr>
              </a:solidFill>
              <a:round/>
            </a:ln>
            <a:effectLst/>
          </c:spPr>
          <c:marker>
            <c:symbol val="triangle"/>
            <c:size val="6"/>
            <c:spPr>
              <a:solidFill>
                <a:schemeClr val="bg1">
                  <a:lumMod val="75000"/>
                </a:schemeClr>
              </a:solidFill>
              <a:ln w="9525">
                <a:solidFill>
                  <a:schemeClr val="bg1">
                    <a:lumMod val="75000"/>
                  </a:schemeClr>
                </a:solidFill>
              </a:ln>
              <a:effectLst/>
            </c:spPr>
          </c:marker>
          <c:xVal>
            <c:numRef>
              <c:f>Sheet1!$G$12:$G$14</c:f>
              <c:numCache>
                <c:formatCode>0.00</c:formatCode>
                <c:ptCount val="3"/>
                <c:pt idx="0">
                  <c:v>2</c:v>
                </c:pt>
                <c:pt idx="1">
                  <c:v>3</c:v>
                </c:pt>
                <c:pt idx="2">
                  <c:v>4</c:v>
                </c:pt>
              </c:numCache>
            </c:numRef>
          </c:xVal>
          <c:yVal>
            <c:numRef>
              <c:f>Sheet1!$J$12:$J$14</c:f>
              <c:numCache>
                <c:formatCode>General</c:formatCode>
                <c:ptCount val="3"/>
                <c:pt idx="0">
                  <c:v>0.63</c:v>
                </c:pt>
                <c:pt idx="1">
                  <c:v>3.28</c:v>
                </c:pt>
                <c:pt idx="2">
                  <c:v>10.78</c:v>
                </c:pt>
              </c:numCache>
            </c:numRef>
          </c:yVal>
          <c:smooth val="1"/>
          <c:extLst>
            <c:ext xmlns:c16="http://schemas.microsoft.com/office/drawing/2014/chart" uri="{C3380CC4-5D6E-409C-BE32-E72D297353CC}">
              <c16:uniqueId val="{00000003-30BF-4091-BDEE-1CA2C337EDB2}"/>
            </c:ext>
          </c:extLst>
        </c:ser>
        <c:ser>
          <c:idx val="4"/>
          <c:order val="4"/>
          <c:tx>
            <c:v>VEESAERT &amp; CLEMENCE'S ANALYTICAL, Qu</c:v>
          </c:tx>
          <c:spPr>
            <a:ln w="19050" cap="rnd">
              <a:solidFill>
                <a:schemeClr val="accent3"/>
              </a:solidFill>
              <a:round/>
            </a:ln>
            <a:effectLst/>
          </c:spPr>
          <c:marker>
            <c:symbol val="x"/>
            <c:size val="6"/>
            <c:spPr>
              <a:solidFill>
                <a:schemeClr val="accent3"/>
              </a:solidFill>
              <a:ln w="9525">
                <a:solidFill>
                  <a:schemeClr val="accent3"/>
                </a:solidFill>
              </a:ln>
              <a:effectLst/>
            </c:spPr>
          </c:marker>
          <c:xVal>
            <c:numRef>
              <c:f>Sheet1!$G$12:$G$14</c:f>
              <c:numCache>
                <c:formatCode>0.00</c:formatCode>
                <c:ptCount val="3"/>
                <c:pt idx="0">
                  <c:v>2</c:v>
                </c:pt>
                <c:pt idx="1">
                  <c:v>3</c:v>
                </c:pt>
                <c:pt idx="2">
                  <c:v>4</c:v>
                </c:pt>
              </c:numCache>
            </c:numRef>
          </c:xVal>
          <c:yVal>
            <c:numRef>
              <c:f>Sheet1!$K$12:$K$14</c:f>
              <c:numCache>
                <c:formatCode>General</c:formatCode>
                <c:ptCount val="3"/>
                <c:pt idx="0">
                  <c:v>0.54</c:v>
                </c:pt>
                <c:pt idx="1">
                  <c:v>1.43</c:v>
                </c:pt>
                <c:pt idx="2">
                  <c:v>2.93</c:v>
                </c:pt>
              </c:numCache>
            </c:numRef>
          </c:yVal>
          <c:smooth val="1"/>
          <c:extLst>
            <c:ext xmlns:c16="http://schemas.microsoft.com/office/drawing/2014/chart" uri="{C3380CC4-5D6E-409C-BE32-E72D297353CC}">
              <c16:uniqueId val="{00000004-30BF-4091-BDEE-1CA2C337EDB2}"/>
            </c:ext>
          </c:extLst>
        </c:ser>
        <c:ser>
          <c:idx val="5"/>
          <c:order val="5"/>
          <c:tx>
            <c:v>SAEEDY'S ANALYTICAL, Qu</c:v>
          </c:tx>
          <c:spPr>
            <a:ln w="19050" cap="rnd">
              <a:solidFill>
                <a:srgbClr val="7030A0"/>
              </a:solidFill>
              <a:round/>
            </a:ln>
            <a:effectLst/>
          </c:spPr>
          <c:marker>
            <c:symbol val="dash"/>
            <c:size val="12"/>
            <c:spPr>
              <a:solidFill>
                <a:srgbClr val="7030A0"/>
              </a:solidFill>
              <a:ln w="9525">
                <a:solidFill>
                  <a:srgbClr val="7030A0"/>
                </a:solidFill>
              </a:ln>
              <a:effectLst/>
            </c:spPr>
          </c:marker>
          <c:xVal>
            <c:numRef>
              <c:f>Sheet1!$G$12:$G$14</c:f>
              <c:numCache>
                <c:formatCode>0.00</c:formatCode>
                <c:ptCount val="3"/>
                <c:pt idx="0">
                  <c:v>2</c:v>
                </c:pt>
                <c:pt idx="1">
                  <c:v>3</c:v>
                </c:pt>
                <c:pt idx="2">
                  <c:v>4</c:v>
                </c:pt>
              </c:numCache>
            </c:numRef>
          </c:xVal>
          <c:yVal>
            <c:numRef>
              <c:f>Sheet1!$L$12:$L$14</c:f>
              <c:numCache>
                <c:formatCode>General</c:formatCode>
                <c:ptCount val="3"/>
                <c:pt idx="0">
                  <c:v>0.72</c:v>
                </c:pt>
                <c:pt idx="1">
                  <c:v>1.78</c:v>
                </c:pt>
                <c:pt idx="2">
                  <c:v>3.51</c:v>
                </c:pt>
              </c:numCache>
            </c:numRef>
          </c:yVal>
          <c:smooth val="1"/>
          <c:extLst>
            <c:ext xmlns:c16="http://schemas.microsoft.com/office/drawing/2014/chart" uri="{C3380CC4-5D6E-409C-BE32-E72D297353CC}">
              <c16:uniqueId val="{00000005-30BF-4091-BDEE-1CA2C337EDB2}"/>
            </c:ext>
          </c:extLst>
        </c:ser>
        <c:ser>
          <c:idx val="6"/>
          <c:order val="6"/>
          <c:tx>
            <c:v>PLAXIS, Qu</c:v>
          </c:tx>
          <c:spPr>
            <a:ln w="19050" cap="rnd">
              <a:solidFill>
                <a:schemeClr val="tx1"/>
              </a:solidFill>
              <a:round/>
            </a:ln>
            <a:effectLst/>
          </c:spPr>
          <c:marker>
            <c:symbol val="plus"/>
            <c:size val="6"/>
            <c:spPr>
              <a:solidFill>
                <a:schemeClr val="tx1"/>
              </a:solidFill>
              <a:ln w="9525">
                <a:solidFill>
                  <a:schemeClr val="tx1"/>
                </a:solidFill>
              </a:ln>
              <a:effectLst/>
            </c:spPr>
          </c:marker>
          <c:xVal>
            <c:numRef>
              <c:f>Sheet1!$G$12:$G$14</c:f>
              <c:numCache>
                <c:formatCode>0.00</c:formatCode>
                <c:ptCount val="3"/>
                <c:pt idx="0">
                  <c:v>2</c:v>
                </c:pt>
                <c:pt idx="1">
                  <c:v>3</c:v>
                </c:pt>
                <c:pt idx="2">
                  <c:v>4</c:v>
                </c:pt>
              </c:numCache>
            </c:numRef>
          </c:xVal>
          <c:yVal>
            <c:numRef>
              <c:f>Sheet1!$N$12:$N$14</c:f>
              <c:numCache>
                <c:formatCode>General</c:formatCode>
                <c:ptCount val="3"/>
                <c:pt idx="0">
                  <c:v>0.69</c:v>
                </c:pt>
                <c:pt idx="1">
                  <c:v>1.02</c:v>
                </c:pt>
                <c:pt idx="2">
                  <c:v>1.2</c:v>
                </c:pt>
              </c:numCache>
            </c:numRef>
          </c:yVal>
          <c:smooth val="1"/>
          <c:extLst>
            <c:ext xmlns:c16="http://schemas.microsoft.com/office/drawing/2014/chart" uri="{C3380CC4-5D6E-409C-BE32-E72D297353CC}">
              <c16:uniqueId val="{00000006-30BF-4091-BDEE-1CA2C337EDB2}"/>
            </c:ext>
          </c:extLst>
        </c:ser>
        <c:dLbls>
          <c:showLegendKey val="0"/>
          <c:showVal val="0"/>
          <c:showCatName val="0"/>
          <c:showSerName val="0"/>
          <c:showPercent val="0"/>
          <c:showBubbleSize val="0"/>
        </c:dLbls>
        <c:axId val="-674797872"/>
        <c:axId val="-674792432"/>
      </c:scatterChart>
      <c:valAx>
        <c:axId val="-674797872"/>
        <c:scaling>
          <c:orientation val="minMax"/>
          <c:max val="5"/>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1600" b="1" dirty="0">
                    <a:latin typeface="Arial" panose="020B0604020202020204" pitchFamily="34" charset="0"/>
                    <a:cs typeface="Arial" panose="020B0604020202020204" pitchFamily="34" charset="0"/>
                  </a:rPr>
                  <a:t>Embedment</a:t>
                </a:r>
                <a:r>
                  <a:rPr lang="en-US" sz="1600" b="1" baseline="0" dirty="0">
                    <a:latin typeface="Arial" panose="020B0604020202020204" pitchFamily="34" charset="0"/>
                    <a:cs typeface="Arial" panose="020B0604020202020204" pitchFamily="34" charset="0"/>
                  </a:rPr>
                  <a:t> Ratio</a:t>
                </a:r>
                <a:endParaRPr lang="en-US"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2432"/>
        <c:crosses val="autoZero"/>
        <c:crossBetween val="midCat"/>
        <c:majorUnit val="1"/>
      </c:valAx>
      <c:valAx>
        <c:axId val="-67479243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Uplift</a:t>
                </a:r>
                <a:r>
                  <a:rPr lang="en-US" sz="1600" b="1" baseline="0" dirty="0">
                    <a:latin typeface="Arial" panose="020B0604020202020204" pitchFamily="34" charset="0"/>
                    <a:cs typeface="Arial" panose="020B0604020202020204" pitchFamily="34" charset="0"/>
                  </a:rPr>
                  <a:t> Load, (kN)</a:t>
                </a:r>
                <a:endParaRPr lang="en-US" sz="1600" b="1" dirty="0">
                  <a:latin typeface="Arial" panose="020B0604020202020204" pitchFamily="34" charset="0"/>
                  <a:cs typeface="Arial" panose="020B0604020202020204" pitchFamily="34" charset="0"/>
                </a:endParaRPr>
              </a:p>
            </c:rich>
          </c:tx>
          <c:layout>
            <c:manualLayout>
              <c:xMode val="edge"/>
              <c:yMode val="edge"/>
              <c:x val="7.1861186528056467E-2"/>
              <c:y val="0.24267029358576014"/>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7872"/>
        <c:crosses val="autoZero"/>
        <c:crossBetween val="midCat"/>
      </c:valAx>
      <c:spPr>
        <a:noFill/>
        <a:ln>
          <a:noFill/>
        </a:ln>
        <a:effectLst/>
      </c:spPr>
    </c:plotArea>
    <c:legend>
      <c:legendPos val="b"/>
      <c:layout>
        <c:manualLayout>
          <c:xMode val="edge"/>
          <c:yMode val="edge"/>
          <c:x val="9.404893764786533E-2"/>
          <c:y val="0.74241920712152731"/>
          <c:w val="0.89588185988719893"/>
          <c:h val="0.2424259777445174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800" dirty="0">
                <a:latin typeface="Arial" panose="020B0604020202020204" pitchFamily="34" charset="0"/>
                <a:cs typeface="Arial" panose="020B0604020202020204" pitchFamily="34" charset="0"/>
              </a:rPr>
              <a:t>UPLIFT LOAD v/s EMBEDMENT RATIO</a:t>
            </a:r>
          </a:p>
        </c:rich>
      </c:tx>
      <c:layout>
        <c:manualLayout>
          <c:xMode val="edge"/>
          <c:yMode val="edge"/>
          <c:x val="0.233455927384077"/>
          <c:y val="4.0717367625712403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732118299248964"/>
          <c:y val="0.15533285612025768"/>
          <c:w val="0.75856608503697265"/>
          <c:h val="0.464475430154564"/>
        </c:manualLayout>
      </c:layout>
      <c:scatterChart>
        <c:scatterStyle val="smoothMarker"/>
        <c:varyColors val="0"/>
        <c:ser>
          <c:idx val="0"/>
          <c:order val="0"/>
          <c:tx>
            <c:v>MEYERHOF &amp; ADAMS ANALYTICAL, Qu</c:v>
          </c:tx>
          <c:spPr>
            <a:ln w="19050" cap="rnd">
              <a:solidFill>
                <a:schemeClr val="accent1"/>
              </a:solidFill>
              <a:round/>
            </a:ln>
            <a:effectLst/>
          </c:spPr>
          <c:marker>
            <c:symbol val="square"/>
            <c:size val="6"/>
            <c:spPr>
              <a:solidFill>
                <a:schemeClr val="accent1"/>
              </a:solidFill>
              <a:ln w="9525">
                <a:solidFill>
                  <a:schemeClr val="accent1"/>
                </a:solidFill>
              </a:ln>
              <a:effectLst/>
            </c:spPr>
          </c:marker>
          <c:xVal>
            <c:numRef>
              <c:f>Sheet1!$G$9:$G$11</c:f>
              <c:numCache>
                <c:formatCode>0.00</c:formatCode>
                <c:ptCount val="3"/>
                <c:pt idx="0">
                  <c:v>1</c:v>
                </c:pt>
                <c:pt idx="1">
                  <c:v>1.5</c:v>
                </c:pt>
                <c:pt idx="2">
                  <c:v>2</c:v>
                </c:pt>
              </c:numCache>
            </c:numRef>
          </c:xVal>
          <c:yVal>
            <c:numRef>
              <c:f>Sheet1!$H$9:$H$11</c:f>
              <c:numCache>
                <c:formatCode>General</c:formatCode>
                <c:ptCount val="3"/>
                <c:pt idx="0">
                  <c:v>1.25</c:v>
                </c:pt>
                <c:pt idx="1">
                  <c:v>2.81</c:v>
                </c:pt>
                <c:pt idx="2">
                  <c:v>5.23</c:v>
                </c:pt>
              </c:numCache>
            </c:numRef>
          </c:yVal>
          <c:smooth val="1"/>
          <c:extLst>
            <c:ext xmlns:c16="http://schemas.microsoft.com/office/drawing/2014/chart" uri="{C3380CC4-5D6E-409C-BE32-E72D297353CC}">
              <c16:uniqueId val="{00000000-B862-4217-846E-13007D17AF55}"/>
            </c:ext>
          </c:extLst>
        </c:ser>
        <c:ser>
          <c:idx val="1"/>
          <c:order val="1"/>
          <c:tx>
            <c:v>EXPERIMENTAL, Qu</c:v>
          </c:tx>
          <c:spPr>
            <a:ln w="28575" cap="rnd">
              <a:solidFill>
                <a:schemeClr val="accent6">
                  <a:lumMod val="75000"/>
                </a:schemeClr>
              </a:solidFill>
              <a:round/>
            </a:ln>
            <a:effectLst/>
          </c:spPr>
          <c:marker>
            <c:symbol val="circle"/>
            <c:size val="6"/>
            <c:spPr>
              <a:solidFill>
                <a:schemeClr val="accent6">
                  <a:lumMod val="75000"/>
                </a:schemeClr>
              </a:solidFill>
              <a:ln w="28575">
                <a:solidFill>
                  <a:schemeClr val="accent6">
                    <a:lumMod val="75000"/>
                  </a:schemeClr>
                </a:solidFill>
              </a:ln>
              <a:effectLst/>
            </c:spPr>
          </c:marker>
          <c:xVal>
            <c:numRef>
              <c:f>Sheet1!$G$9:$G$11</c:f>
              <c:numCache>
                <c:formatCode>0.00</c:formatCode>
                <c:ptCount val="3"/>
                <c:pt idx="0">
                  <c:v>1</c:v>
                </c:pt>
                <c:pt idx="1">
                  <c:v>1.5</c:v>
                </c:pt>
                <c:pt idx="2">
                  <c:v>2</c:v>
                </c:pt>
              </c:numCache>
            </c:numRef>
          </c:xVal>
          <c:yVal>
            <c:numRef>
              <c:f>Sheet1!$M$9:$M$11</c:f>
              <c:numCache>
                <c:formatCode>0.00</c:formatCode>
                <c:ptCount val="3"/>
                <c:pt idx="0">
                  <c:v>1</c:v>
                </c:pt>
                <c:pt idx="1">
                  <c:v>1.94</c:v>
                </c:pt>
                <c:pt idx="2">
                  <c:v>4.1100000000000003</c:v>
                </c:pt>
              </c:numCache>
            </c:numRef>
          </c:yVal>
          <c:smooth val="1"/>
          <c:extLst>
            <c:ext xmlns:c16="http://schemas.microsoft.com/office/drawing/2014/chart" uri="{C3380CC4-5D6E-409C-BE32-E72D297353CC}">
              <c16:uniqueId val="{00000001-B862-4217-846E-13007D17AF55}"/>
            </c:ext>
          </c:extLst>
        </c:ser>
        <c:ser>
          <c:idx val="2"/>
          <c:order val="2"/>
          <c:tx>
            <c:v>BALLA'S ANALYTICAL, Qu</c:v>
          </c:tx>
          <c:spPr>
            <a:ln w="19050" cap="rnd">
              <a:solidFill>
                <a:srgbClr val="C00000"/>
              </a:solidFill>
              <a:round/>
            </a:ln>
            <a:effectLst/>
          </c:spPr>
          <c:marker>
            <c:symbol val="diamond"/>
            <c:size val="6"/>
            <c:spPr>
              <a:solidFill>
                <a:srgbClr val="C00000"/>
              </a:solidFill>
              <a:ln w="9525">
                <a:solidFill>
                  <a:srgbClr val="C00000"/>
                </a:solidFill>
              </a:ln>
              <a:effectLst/>
            </c:spPr>
          </c:marker>
          <c:xVal>
            <c:numRef>
              <c:f>Sheet1!$G$9:$G$11</c:f>
              <c:numCache>
                <c:formatCode>0.00</c:formatCode>
                <c:ptCount val="3"/>
                <c:pt idx="0">
                  <c:v>1</c:v>
                </c:pt>
                <c:pt idx="1">
                  <c:v>1.5</c:v>
                </c:pt>
                <c:pt idx="2">
                  <c:v>2</c:v>
                </c:pt>
              </c:numCache>
            </c:numRef>
          </c:xVal>
          <c:yVal>
            <c:numRef>
              <c:f>Sheet1!$I$9:$I$11</c:f>
              <c:numCache>
                <c:formatCode>General</c:formatCode>
                <c:ptCount val="3"/>
                <c:pt idx="0">
                  <c:v>1.1599999999999999</c:v>
                </c:pt>
                <c:pt idx="1">
                  <c:v>2.62</c:v>
                </c:pt>
                <c:pt idx="2">
                  <c:v>4.75</c:v>
                </c:pt>
              </c:numCache>
            </c:numRef>
          </c:yVal>
          <c:smooth val="1"/>
          <c:extLst>
            <c:ext xmlns:c16="http://schemas.microsoft.com/office/drawing/2014/chart" uri="{C3380CC4-5D6E-409C-BE32-E72D297353CC}">
              <c16:uniqueId val="{00000002-B862-4217-846E-13007D17AF55}"/>
            </c:ext>
          </c:extLst>
        </c:ser>
        <c:ser>
          <c:idx val="3"/>
          <c:order val="3"/>
          <c:tx>
            <c:v>DOWNS &amp; CHEIURZZI ANALYTICAL, Qu</c:v>
          </c:tx>
          <c:spPr>
            <a:ln w="19050" cap="rnd">
              <a:solidFill>
                <a:schemeClr val="bg1">
                  <a:lumMod val="75000"/>
                </a:schemeClr>
              </a:solidFill>
              <a:round/>
            </a:ln>
            <a:effectLst/>
          </c:spPr>
          <c:marker>
            <c:symbol val="triangle"/>
            <c:size val="6"/>
            <c:spPr>
              <a:solidFill>
                <a:schemeClr val="bg1">
                  <a:lumMod val="75000"/>
                </a:schemeClr>
              </a:solidFill>
              <a:ln w="9525">
                <a:solidFill>
                  <a:schemeClr val="bg1">
                    <a:lumMod val="75000"/>
                  </a:schemeClr>
                </a:solidFill>
              </a:ln>
              <a:effectLst/>
            </c:spPr>
          </c:marker>
          <c:xVal>
            <c:numRef>
              <c:f>Sheet1!$G$9:$G$11</c:f>
              <c:numCache>
                <c:formatCode>0.00</c:formatCode>
                <c:ptCount val="3"/>
                <c:pt idx="0">
                  <c:v>1</c:v>
                </c:pt>
                <c:pt idx="1">
                  <c:v>1.5</c:v>
                </c:pt>
                <c:pt idx="2">
                  <c:v>2</c:v>
                </c:pt>
              </c:numCache>
            </c:numRef>
          </c:xVal>
          <c:yVal>
            <c:numRef>
              <c:f>Sheet1!$J$9:$J$11</c:f>
              <c:numCache>
                <c:formatCode>General</c:formatCode>
                <c:ptCount val="3"/>
                <c:pt idx="0">
                  <c:v>0.72</c:v>
                </c:pt>
                <c:pt idx="1">
                  <c:v>3.55</c:v>
                </c:pt>
                <c:pt idx="2">
                  <c:v>11.34</c:v>
                </c:pt>
              </c:numCache>
            </c:numRef>
          </c:yVal>
          <c:smooth val="1"/>
          <c:extLst>
            <c:ext xmlns:c16="http://schemas.microsoft.com/office/drawing/2014/chart" uri="{C3380CC4-5D6E-409C-BE32-E72D297353CC}">
              <c16:uniqueId val="{00000003-B862-4217-846E-13007D17AF55}"/>
            </c:ext>
          </c:extLst>
        </c:ser>
        <c:ser>
          <c:idx val="4"/>
          <c:order val="4"/>
          <c:tx>
            <c:v>VEESAERT &amp; CLEMENCE'S ANALYTICAL, Qu</c:v>
          </c:tx>
          <c:spPr>
            <a:ln w="19050" cap="rnd">
              <a:solidFill>
                <a:schemeClr val="accent3"/>
              </a:solidFill>
              <a:round/>
            </a:ln>
            <a:effectLst/>
          </c:spPr>
          <c:marker>
            <c:symbol val="x"/>
            <c:size val="6"/>
            <c:spPr>
              <a:solidFill>
                <a:schemeClr val="accent3"/>
              </a:solidFill>
              <a:ln w="9525">
                <a:solidFill>
                  <a:schemeClr val="accent3"/>
                </a:solidFill>
              </a:ln>
              <a:effectLst/>
            </c:spPr>
          </c:marker>
          <c:xVal>
            <c:numRef>
              <c:f>Sheet1!$G$9:$G$11</c:f>
              <c:numCache>
                <c:formatCode>0.00</c:formatCode>
                <c:ptCount val="3"/>
                <c:pt idx="0">
                  <c:v>1</c:v>
                </c:pt>
                <c:pt idx="1">
                  <c:v>1.5</c:v>
                </c:pt>
                <c:pt idx="2">
                  <c:v>2</c:v>
                </c:pt>
              </c:numCache>
            </c:numRef>
          </c:xVal>
          <c:yVal>
            <c:numRef>
              <c:f>Sheet1!$K$9:$K$11</c:f>
              <c:numCache>
                <c:formatCode>General</c:formatCode>
                <c:ptCount val="3"/>
                <c:pt idx="0">
                  <c:v>0.72</c:v>
                </c:pt>
                <c:pt idx="1">
                  <c:v>1.79</c:v>
                </c:pt>
                <c:pt idx="2">
                  <c:v>3.47</c:v>
                </c:pt>
              </c:numCache>
            </c:numRef>
          </c:yVal>
          <c:smooth val="1"/>
          <c:extLst>
            <c:ext xmlns:c16="http://schemas.microsoft.com/office/drawing/2014/chart" uri="{C3380CC4-5D6E-409C-BE32-E72D297353CC}">
              <c16:uniqueId val="{00000004-B862-4217-846E-13007D17AF55}"/>
            </c:ext>
          </c:extLst>
        </c:ser>
        <c:ser>
          <c:idx val="5"/>
          <c:order val="5"/>
          <c:tx>
            <c:v>SAEEDY'S ANALYTICAL, Qu</c:v>
          </c:tx>
          <c:spPr>
            <a:ln w="19050" cap="rnd">
              <a:solidFill>
                <a:srgbClr val="7030A0"/>
              </a:solidFill>
              <a:round/>
            </a:ln>
            <a:effectLst/>
          </c:spPr>
          <c:marker>
            <c:symbol val="dash"/>
            <c:size val="12"/>
            <c:spPr>
              <a:solidFill>
                <a:srgbClr val="7030A0"/>
              </a:solidFill>
              <a:ln w="9525">
                <a:solidFill>
                  <a:srgbClr val="7030A0"/>
                </a:solidFill>
              </a:ln>
              <a:effectLst/>
            </c:spPr>
          </c:marker>
          <c:xVal>
            <c:numRef>
              <c:f>Sheet1!$G$9:$G$11</c:f>
              <c:numCache>
                <c:formatCode>0.00</c:formatCode>
                <c:ptCount val="3"/>
                <c:pt idx="0">
                  <c:v>1</c:v>
                </c:pt>
                <c:pt idx="1">
                  <c:v>1.5</c:v>
                </c:pt>
                <c:pt idx="2">
                  <c:v>2</c:v>
                </c:pt>
              </c:numCache>
            </c:numRef>
          </c:xVal>
          <c:yVal>
            <c:numRef>
              <c:f>Sheet1!$L$9:$L$11</c:f>
              <c:numCache>
                <c:formatCode>General</c:formatCode>
                <c:ptCount val="3"/>
                <c:pt idx="0">
                  <c:v>1.17</c:v>
                </c:pt>
                <c:pt idx="1">
                  <c:v>2.82</c:v>
                </c:pt>
                <c:pt idx="2">
                  <c:v>4.7</c:v>
                </c:pt>
              </c:numCache>
            </c:numRef>
          </c:yVal>
          <c:smooth val="1"/>
          <c:extLst>
            <c:ext xmlns:c16="http://schemas.microsoft.com/office/drawing/2014/chart" uri="{C3380CC4-5D6E-409C-BE32-E72D297353CC}">
              <c16:uniqueId val="{00000005-B862-4217-846E-13007D17AF55}"/>
            </c:ext>
          </c:extLst>
        </c:ser>
        <c:ser>
          <c:idx val="6"/>
          <c:order val="6"/>
          <c:tx>
            <c:v>PLAXIS, Qu</c:v>
          </c:tx>
          <c:spPr>
            <a:ln w="19050" cap="rnd">
              <a:solidFill>
                <a:schemeClr val="tx1"/>
              </a:solidFill>
              <a:round/>
            </a:ln>
            <a:effectLst/>
          </c:spPr>
          <c:marker>
            <c:symbol val="plus"/>
            <c:size val="6"/>
            <c:spPr>
              <a:solidFill>
                <a:schemeClr val="tx1"/>
              </a:solidFill>
              <a:ln w="9525">
                <a:solidFill>
                  <a:schemeClr val="tx1"/>
                </a:solidFill>
              </a:ln>
              <a:effectLst/>
            </c:spPr>
          </c:marker>
          <c:xVal>
            <c:numRef>
              <c:f>Sheet1!$G$9:$G$11</c:f>
              <c:numCache>
                <c:formatCode>0.00</c:formatCode>
                <c:ptCount val="3"/>
                <c:pt idx="0">
                  <c:v>1</c:v>
                </c:pt>
                <c:pt idx="1">
                  <c:v>1.5</c:v>
                </c:pt>
                <c:pt idx="2">
                  <c:v>2</c:v>
                </c:pt>
              </c:numCache>
            </c:numRef>
          </c:xVal>
          <c:yVal>
            <c:numRef>
              <c:f>Sheet1!$N$9:$N$11</c:f>
              <c:numCache>
                <c:formatCode>General</c:formatCode>
                <c:ptCount val="3"/>
                <c:pt idx="0">
                  <c:v>0.34</c:v>
                </c:pt>
                <c:pt idx="1">
                  <c:v>0.53</c:v>
                </c:pt>
                <c:pt idx="2">
                  <c:v>0.86</c:v>
                </c:pt>
              </c:numCache>
            </c:numRef>
          </c:yVal>
          <c:smooth val="1"/>
          <c:extLst>
            <c:ext xmlns:c16="http://schemas.microsoft.com/office/drawing/2014/chart" uri="{C3380CC4-5D6E-409C-BE32-E72D297353CC}">
              <c16:uniqueId val="{00000006-B862-4217-846E-13007D17AF55}"/>
            </c:ext>
          </c:extLst>
        </c:ser>
        <c:dLbls>
          <c:showLegendKey val="0"/>
          <c:showVal val="0"/>
          <c:showCatName val="0"/>
          <c:showSerName val="0"/>
          <c:showPercent val="0"/>
          <c:showBubbleSize val="0"/>
        </c:dLbls>
        <c:axId val="-674789168"/>
        <c:axId val="-674798960"/>
      </c:scatterChart>
      <c:valAx>
        <c:axId val="-674789168"/>
        <c:scaling>
          <c:orientation val="minMax"/>
          <c:max val="2.5"/>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a:latin typeface="Arial" panose="020B0604020202020204" pitchFamily="34" charset="0"/>
                    <a:cs typeface="Arial" panose="020B0604020202020204" pitchFamily="34" charset="0"/>
                  </a:rPr>
                  <a:t>Embedment Ratio</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8960"/>
        <c:crosses val="autoZero"/>
        <c:crossBetween val="midCat"/>
        <c:majorUnit val="0.5"/>
      </c:valAx>
      <c:valAx>
        <c:axId val="-67479896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a:latin typeface="Arial" panose="020B0604020202020204" pitchFamily="34" charset="0"/>
                    <a:cs typeface="Arial" panose="020B0604020202020204" pitchFamily="34" charset="0"/>
                  </a:rPr>
                  <a:t>Uplift Load, (kN)</a:t>
                </a:r>
              </a:p>
            </c:rich>
          </c:tx>
          <c:layout>
            <c:manualLayout>
              <c:xMode val="edge"/>
              <c:yMode val="edge"/>
              <c:x val="7.1796806649168848E-2"/>
              <c:y val="0.2369068705561596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89168"/>
        <c:crosses val="autoZero"/>
        <c:crossBetween val="midCat"/>
      </c:valAx>
      <c:spPr>
        <a:noFill/>
        <a:ln>
          <a:noFill/>
        </a:ln>
        <a:effectLst/>
      </c:spPr>
    </c:plotArea>
    <c:legend>
      <c:legendPos val="b"/>
      <c:layout>
        <c:manualLayout>
          <c:xMode val="edge"/>
          <c:yMode val="edge"/>
          <c:x val="8.7094128137113563E-2"/>
          <c:y val="0.75757402225548254"/>
          <c:w val="0.89588185988719893"/>
          <c:h val="0.2424259777445174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b="1"/>
      </a:pPr>
      <a:endParaRPr lang="en-US"/>
    </a:p>
  </c:txPr>
  <c:externalData r:id="rId3">
    <c:autoUpdate val="0"/>
  </c:externalData>
  <c:userShapes r:id="rId4"/>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latin typeface="Arial" panose="020B0604020202020204" pitchFamily="34" charset="0"/>
                <a:cs typeface="Arial" panose="020B0604020202020204" pitchFamily="34" charset="0"/>
              </a:rPr>
              <a:t>UPLIFT LOAD v/s EMBEDMENT RATIO</a:t>
            </a:r>
          </a:p>
        </c:rich>
      </c:tx>
      <c:layout>
        <c:manualLayout>
          <c:xMode val="edge"/>
          <c:yMode val="edge"/>
          <c:x val="0.24068930446194226"/>
          <c:y val="3.85731576249540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732118299248964"/>
          <c:y val="0.15533285612025768"/>
          <c:w val="0.75856608503697265"/>
          <c:h val="0.464475430154564"/>
        </c:manualLayout>
      </c:layout>
      <c:scatterChart>
        <c:scatterStyle val="smoothMarker"/>
        <c:varyColors val="0"/>
        <c:ser>
          <c:idx val="0"/>
          <c:order val="0"/>
          <c:tx>
            <c:v>MEYERHOF &amp; ADAMS ANALYTICAL, Qu</c:v>
          </c:tx>
          <c:spPr>
            <a:ln w="19050" cap="rnd">
              <a:solidFill>
                <a:schemeClr val="accent1"/>
              </a:solidFill>
              <a:round/>
            </a:ln>
            <a:effectLst/>
          </c:spPr>
          <c:marker>
            <c:symbol val="square"/>
            <c:size val="6"/>
            <c:spPr>
              <a:solidFill>
                <a:schemeClr val="accent1"/>
              </a:solidFill>
              <a:ln w="9525">
                <a:solidFill>
                  <a:schemeClr val="accent1"/>
                </a:solidFill>
              </a:ln>
              <a:effectLst/>
            </c:spPr>
          </c:marker>
          <c:xVal>
            <c:numRef>
              <c:f>Sheet1!$G$15:$G$17</c:f>
              <c:numCache>
                <c:formatCode>0.00</c:formatCode>
                <c:ptCount val="3"/>
                <c:pt idx="0">
                  <c:v>1</c:v>
                </c:pt>
                <c:pt idx="1">
                  <c:v>1.5</c:v>
                </c:pt>
                <c:pt idx="2">
                  <c:v>2</c:v>
                </c:pt>
              </c:numCache>
            </c:numRef>
          </c:xVal>
          <c:yVal>
            <c:numRef>
              <c:f>Sheet1!$H$15:$H$17</c:f>
              <c:numCache>
                <c:formatCode>General</c:formatCode>
                <c:ptCount val="3"/>
                <c:pt idx="0">
                  <c:v>1.59</c:v>
                </c:pt>
                <c:pt idx="1">
                  <c:v>3.78</c:v>
                </c:pt>
                <c:pt idx="2">
                  <c:v>7.32</c:v>
                </c:pt>
              </c:numCache>
            </c:numRef>
          </c:yVal>
          <c:smooth val="1"/>
          <c:extLst>
            <c:ext xmlns:c16="http://schemas.microsoft.com/office/drawing/2014/chart" uri="{C3380CC4-5D6E-409C-BE32-E72D297353CC}">
              <c16:uniqueId val="{00000000-AEA8-4F5B-B77B-C7F9F1B1DE57}"/>
            </c:ext>
          </c:extLst>
        </c:ser>
        <c:ser>
          <c:idx val="1"/>
          <c:order val="1"/>
          <c:tx>
            <c:v>EXPERIMENTAL, Qu</c:v>
          </c:tx>
          <c:spPr>
            <a:ln w="28575" cap="rnd">
              <a:solidFill>
                <a:schemeClr val="accent6">
                  <a:lumMod val="75000"/>
                </a:schemeClr>
              </a:solidFill>
              <a:round/>
            </a:ln>
            <a:effectLst/>
          </c:spPr>
          <c:marker>
            <c:symbol val="circle"/>
            <c:size val="5"/>
            <c:spPr>
              <a:solidFill>
                <a:schemeClr val="accent6">
                  <a:lumMod val="75000"/>
                </a:schemeClr>
              </a:solidFill>
              <a:ln w="28575">
                <a:solidFill>
                  <a:schemeClr val="accent6">
                    <a:lumMod val="75000"/>
                  </a:schemeClr>
                </a:solidFill>
              </a:ln>
              <a:effectLst/>
            </c:spPr>
          </c:marker>
          <c:xVal>
            <c:numRef>
              <c:f>Sheet1!$G$15:$G$17</c:f>
              <c:numCache>
                <c:formatCode>0.00</c:formatCode>
                <c:ptCount val="3"/>
                <c:pt idx="0">
                  <c:v>1</c:v>
                </c:pt>
                <c:pt idx="1">
                  <c:v>1.5</c:v>
                </c:pt>
                <c:pt idx="2">
                  <c:v>2</c:v>
                </c:pt>
              </c:numCache>
            </c:numRef>
          </c:xVal>
          <c:yVal>
            <c:numRef>
              <c:f>Sheet1!$M$15:$M$17</c:f>
              <c:numCache>
                <c:formatCode>0.00</c:formatCode>
                <c:ptCount val="3"/>
                <c:pt idx="0">
                  <c:v>1.17</c:v>
                </c:pt>
                <c:pt idx="1">
                  <c:v>2.16</c:v>
                </c:pt>
                <c:pt idx="2">
                  <c:v>4.66</c:v>
                </c:pt>
              </c:numCache>
            </c:numRef>
          </c:yVal>
          <c:smooth val="1"/>
          <c:extLst>
            <c:ext xmlns:c16="http://schemas.microsoft.com/office/drawing/2014/chart" uri="{C3380CC4-5D6E-409C-BE32-E72D297353CC}">
              <c16:uniqueId val="{00000001-AEA8-4F5B-B77B-C7F9F1B1DE57}"/>
            </c:ext>
          </c:extLst>
        </c:ser>
        <c:ser>
          <c:idx val="2"/>
          <c:order val="2"/>
          <c:tx>
            <c:v>BALLA'S ANALYTICAL, Qu</c:v>
          </c:tx>
          <c:spPr>
            <a:ln w="19050" cap="rnd">
              <a:solidFill>
                <a:srgbClr val="C00000"/>
              </a:solidFill>
              <a:round/>
            </a:ln>
            <a:effectLst/>
          </c:spPr>
          <c:marker>
            <c:symbol val="diamond"/>
            <c:size val="6"/>
            <c:spPr>
              <a:solidFill>
                <a:srgbClr val="C00000"/>
              </a:solidFill>
              <a:ln w="9525">
                <a:solidFill>
                  <a:srgbClr val="C00000"/>
                </a:solidFill>
              </a:ln>
              <a:effectLst/>
            </c:spPr>
          </c:marker>
          <c:xVal>
            <c:numRef>
              <c:f>Sheet1!$G$15:$G$17</c:f>
              <c:numCache>
                <c:formatCode>0.00</c:formatCode>
                <c:ptCount val="3"/>
                <c:pt idx="0">
                  <c:v>1</c:v>
                </c:pt>
                <c:pt idx="1">
                  <c:v>1.5</c:v>
                </c:pt>
                <c:pt idx="2">
                  <c:v>2</c:v>
                </c:pt>
              </c:numCache>
            </c:numRef>
          </c:xVal>
          <c:yVal>
            <c:numRef>
              <c:f>Sheet1!$I$15:$I$17</c:f>
              <c:numCache>
                <c:formatCode>General</c:formatCode>
                <c:ptCount val="3"/>
                <c:pt idx="0">
                  <c:v>1.23</c:v>
                </c:pt>
                <c:pt idx="1">
                  <c:v>2.78</c:v>
                </c:pt>
                <c:pt idx="2">
                  <c:v>5.0999999999999996</c:v>
                </c:pt>
              </c:numCache>
            </c:numRef>
          </c:yVal>
          <c:smooth val="1"/>
          <c:extLst>
            <c:ext xmlns:c16="http://schemas.microsoft.com/office/drawing/2014/chart" uri="{C3380CC4-5D6E-409C-BE32-E72D297353CC}">
              <c16:uniqueId val="{00000002-AEA8-4F5B-B77B-C7F9F1B1DE57}"/>
            </c:ext>
          </c:extLst>
        </c:ser>
        <c:ser>
          <c:idx val="3"/>
          <c:order val="3"/>
          <c:tx>
            <c:v>DOWNS &amp; CHEIURZZI ANALYTICAL, Qu</c:v>
          </c:tx>
          <c:spPr>
            <a:ln w="19050" cap="rnd">
              <a:solidFill>
                <a:schemeClr val="bg1">
                  <a:lumMod val="75000"/>
                </a:schemeClr>
              </a:solidFill>
              <a:round/>
            </a:ln>
            <a:effectLst/>
          </c:spPr>
          <c:marker>
            <c:symbol val="triangle"/>
            <c:size val="6"/>
            <c:spPr>
              <a:solidFill>
                <a:schemeClr val="bg1">
                  <a:lumMod val="75000"/>
                </a:schemeClr>
              </a:solidFill>
              <a:ln w="9525">
                <a:solidFill>
                  <a:schemeClr val="bg1">
                    <a:lumMod val="75000"/>
                  </a:schemeClr>
                </a:solidFill>
              </a:ln>
              <a:effectLst/>
            </c:spPr>
          </c:marker>
          <c:xVal>
            <c:numRef>
              <c:f>Sheet1!$G$15:$G$17</c:f>
              <c:numCache>
                <c:formatCode>0.00</c:formatCode>
                <c:ptCount val="3"/>
                <c:pt idx="0">
                  <c:v>1</c:v>
                </c:pt>
                <c:pt idx="1">
                  <c:v>1.5</c:v>
                </c:pt>
                <c:pt idx="2">
                  <c:v>2</c:v>
                </c:pt>
              </c:numCache>
            </c:numRef>
          </c:xVal>
          <c:yVal>
            <c:numRef>
              <c:f>Sheet1!$J$15:$J$17</c:f>
              <c:numCache>
                <c:formatCode>General</c:formatCode>
                <c:ptCount val="3"/>
                <c:pt idx="0">
                  <c:v>0.73</c:v>
                </c:pt>
                <c:pt idx="1">
                  <c:v>3.63</c:v>
                </c:pt>
                <c:pt idx="2">
                  <c:v>11.61</c:v>
                </c:pt>
              </c:numCache>
            </c:numRef>
          </c:yVal>
          <c:smooth val="1"/>
          <c:extLst>
            <c:ext xmlns:c16="http://schemas.microsoft.com/office/drawing/2014/chart" uri="{C3380CC4-5D6E-409C-BE32-E72D297353CC}">
              <c16:uniqueId val="{00000003-AEA8-4F5B-B77B-C7F9F1B1DE57}"/>
            </c:ext>
          </c:extLst>
        </c:ser>
        <c:ser>
          <c:idx val="4"/>
          <c:order val="4"/>
          <c:tx>
            <c:v>VEESAERT &amp; CLEMENCE'S ANALYTICAL, Qu</c:v>
          </c:tx>
          <c:spPr>
            <a:ln w="19050" cap="rnd">
              <a:solidFill>
                <a:schemeClr val="accent3"/>
              </a:solidFill>
              <a:round/>
            </a:ln>
            <a:effectLst/>
          </c:spPr>
          <c:marker>
            <c:symbol val="x"/>
            <c:size val="6"/>
            <c:spPr>
              <a:solidFill>
                <a:schemeClr val="accent3"/>
              </a:solidFill>
              <a:ln w="9525">
                <a:solidFill>
                  <a:schemeClr val="accent3"/>
                </a:solidFill>
              </a:ln>
              <a:effectLst/>
            </c:spPr>
          </c:marker>
          <c:xVal>
            <c:numRef>
              <c:f>Sheet1!$G$15:$G$17</c:f>
              <c:numCache>
                <c:formatCode>0.00</c:formatCode>
                <c:ptCount val="3"/>
                <c:pt idx="0">
                  <c:v>1</c:v>
                </c:pt>
                <c:pt idx="1">
                  <c:v>1.5</c:v>
                </c:pt>
                <c:pt idx="2">
                  <c:v>2</c:v>
                </c:pt>
              </c:numCache>
            </c:numRef>
          </c:xVal>
          <c:yVal>
            <c:numRef>
              <c:f>Sheet1!$K$15:$K$17</c:f>
              <c:numCache>
                <c:formatCode>General</c:formatCode>
                <c:ptCount val="3"/>
                <c:pt idx="0">
                  <c:v>0.88</c:v>
                </c:pt>
                <c:pt idx="1">
                  <c:v>2.2000000000000002</c:v>
                </c:pt>
                <c:pt idx="2">
                  <c:v>4.3</c:v>
                </c:pt>
              </c:numCache>
            </c:numRef>
          </c:yVal>
          <c:smooth val="1"/>
          <c:extLst>
            <c:ext xmlns:c16="http://schemas.microsoft.com/office/drawing/2014/chart" uri="{C3380CC4-5D6E-409C-BE32-E72D297353CC}">
              <c16:uniqueId val="{00000004-AEA8-4F5B-B77B-C7F9F1B1DE57}"/>
            </c:ext>
          </c:extLst>
        </c:ser>
        <c:ser>
          <c:idx val="5"/>
          <c:order val="5"/>
          <c:tx>
            <c:v>SAEEDY'S ANALYTICAL, Qu</c:v>
          </c:tx>
          <c:spPr>
            <a:ln w="19050" cap="rnd">
              <a:solidFill>
                <a:srgbClr val="7030A0"/>
              </a:solidFill>
              <a:round/>
            </a:ln>
            <a:effectLst/>
          </c:spPr>
          <c:marker>
            <c:symbol val="dash"/>
            <c:size val="12"/>
            <c:spPr>
              <a:solidFill>
                <a:srgbClr val="7030A0"/>
              </a:solidFill>
              <a:ln w="9525">
                <a:solidFill>
                  <a:srgbClr val="7030A0"/>
                </a:solidFill>
              </a:ln>
              <a:effectLst/>
            </c:spPr>
          </c:marker>
          <c:xVal>
            <c:numRef>
              <c:f>Sheet1!$G$15:$G$17</c:f>
              <c:numCache>
                <c:formatCode>0.00</c:formatCode>
                <c:ptCount val="3"/>
                <c:pt idx="0">
                  <c:v>1</c:v>
                </c:pt>
                <c:pt idx="1">
                  <c:v>1.5</c:v>
                </c:pt>
                <c:pt idx="2">
                  <c:v>2</c:v>
                </c:pt>
              </c:numCache>
            </c:numRef>
          </c:xVal>
          <c:yVal>
            <c:numRef>
              <c:f>Sheet1!$L$15:$L$17</c:f>
              <c:numCache>
                <c:formatCode>General</c:formatCode>
                <c:ptCount val="3"/>
                <c:pt idx="0">
                  <c:v>1.44</c:v>
                </c:pt>
                <c:pt idx="1">
                  <c:v>3.25</c:v>
                </c:pt>
                <c:pt idx="2">
                  <c:v>5.77</c:v>
                </c:pt>
              </c:numCache>
            </c:numRef>
          </c:yVal>
          <c:smooth val="1"/>
          <c:extLst>
            <c:ext xmlns:c16="http://schemas.microsoft.com/office/drawing/2014/chart" uri="{C3380CC4-5D6E-409C-BE32-E72D297353CC}">
              <c16:uniqueId val="{00000005-AEA8-4F5B-B77B-C7F9F1B1DE57}"/>
            </c:ext>
          </c:extLst>
        </c:ser>
        <c:ser>
          <c:idx val="6"/>
          <c:order val="6"/>
          <c:tx>
            <c:v>PLAXIS, Qu</c:v>
          </c:tx>
          <c:spPr>
            <a:ln w="19050" cap="rnd">
              <a:solidFill>
                <a:schemeClr val="tx1"/>
              </a:solidFill>
              <a:round/>
            </a:ln>
            <a:effectLst/>
          </c:spPr>
          <c:marker>
            <c:symbol val="plus"/>
            <c:size val="6"/>
            <c:spPr>
              <a:solidFill>
                <a:schemeClr val="tx1"/>
              </a:solidFill>
              <a:ln w="9525">
                <a:solidFill>
                  <a:schemeClr val="tx1"/>
                </a:solidFill>
              </a:ln>
              <a:effectLst/>
            </c:spPr>
          </c:marker>
          <c:xVal>
            <c:numRef>
              <c:f>Sheet1!$G$15:$G$17</c:f>
              <c:numCache>
                <c:formatCode>0.00</c:formatCode>
                <c:ptCount val="3"/>
                <c:pt idx="0">
                  <c:v>1</c:v>
                </c:pt>
                <c:pt idx="1">
                  <c:v>1.5</c:v>
                </c:pt>
                <c:pt idx="2">
                  <c:v>2</c:v>
                </c:pt>
              </c:numCache>
            </c:numRef>
          </c:xVal>
          <c:yVal>
            <c:numRef>
              <c:f>Sheet1!$N$15:$N$17</c:f>
              <c:numCache>
                <c:formatCode>General</c:formatCode>
                <c:ptCount val="3"/>
                <c:pt idx="0">
                  <c:v>0.87</c:v>
                </c:pt>
                <c:pt idx="1">
                  <c:v>1.08</c:v>
                </c:pt>
                <c:pt idx="2">
                  <c:v>1.42</c:v>
                </c:pt>
              </c:numCache>
            </c:numRef>
          </c:yVal>
          <c:smooth val="1"/>
          <c:extLst>
            <c:ext xmlns:c16="http://schemas.microsoft.com/office/drawing/2014/chart" uri="{C3380CC4-5D6E-409C-BE32-E72D297353CC}">
              <c16:uniqueId val="{00000006-AEA8-4F5B-B77B-C7F9F1B1DE57}"/>
            </c:ext>
          </c:extLst>
        </c:ser>
        <c:dLbls>
          <c:showLegendKey val="0"/>
          <c:showVal val="0"/>
          <c:showCatName val="0"/>
          <c:showSerName val="0"/>
          <c:showPercent val="0"/>
          <c:showBubbleSize val="0"/>
        </c:dLbls>
        <c:axId val="-674799504"/>
        <c:axId val="-674791344"/>
      </c:scatterChart>
      <c:valAx>
        <c:axId val="-674799504"/>
        <c:scaling>
          <c:orientation val="minMax"/>
          <c:max val="2.5"/>
          <c:min val="0.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1600" b="1" dirty="0">
                    <a:latin typeface="Arial" panose="020B0604020202020204" pitchFamily="34" charset="0"/>
                    <a:cs typeface="Arial" panose="020B0604020202020204" pitchFamily="34" charset="0"/>
                  </a:rPr>
                  <a:t>Embedment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1344"/>
        <c:crosses val="autoZero"/>
        <c:crossBetween val="midCat"/>
        <c:majorUnit val="0.5"/>
      </c:valAx>
      <c:valAx>
        <c:axId val="-67479134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sz="1600" b="1" dirty="0">
                    <a:latin typeface="Arial" panose="020B0604020202020204" pitchFamily="34" charset="0"/>
                    <a:cs typeface="Arial" panose="020B0604020202020204" pitchFamily="34" charset="0"/>
                  </a:rPr>
                  <a:t>Uplift Load, (kN)</a:t>
                </a:r>
              </a:p>
            </c:rich>
          </c:tx>
          <c:layout>
            <c:manualLayout>
              <c:xMode val="edge"/>
              <c:yMode val="edge"/>
              <c:x val="7.457458442694663E-2"/>
              <c:y val="0.32140419382640872"/>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74799504"/>
        <c:crosses val="autoZero"/>
        <c:crossBetween val="midCat"/>
      </c:valAx>
      <c:spPr>
        <a:noFill/>
        <a:ln>
          <a:noFill/>
        </a:ln>
        <a:effectLst/>
      </c:spPr>
    </c:plotArea>
    <c:legend>
      <c:legendPos val="b"/>
      <c:layout>
        <c:manualLayout>
          <c:xMode val="edge"/>
          <c:yMode val="edge"/>
          <c:x val="7.2222222222222215E-2"/>
          <c:y val="0.74986406216451884"/>
          <c:w val="0.89588185988719893"/>
          <c:h val="0.2424259777445174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19050">
      <a:solidFill>
        <a:srgbClr val="002060"/>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3">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tx1">
        <a:lumMod val="65000"/>
        <a:lumOff val="35000"/>
      </a:schemeClr>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5400" cap="flat" cmpd="dbl" algn="ctr">
        <a:solidFill>
          <a:schemeClr val="phClr">
            <a:alpha val="50000"/>
          </a:schemeClr>
        </a:solidFill>
        <a:round/>
      </a:ln>
    </cs:spPr>
  </cs:dataPointLine>
  <cs:dataPointMarker>
    <cs:lnRef idx="0">
      <cs:styleClr val="auto"/>
    </cs:lnRef>
    <cs:fillRef idx="0">
      <cs:styleClr val="auto"/>
    </cs:fillRef>
    <cs:effectRef idx="0"/>
    <cs:fontRef idx="minor">
      <a:schemeClr val="dk1"/>
    </cs:fontRef>
    <cs:spPr>
      <a:ln w="34925" cap="flat" cmpd="dbl" algn="ctr">
        <a:solidFill>
          <a:schemeClr val="phClr">
            <a:lumMod val="75000"/>
            <a:alpha val="70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kern="1200" spc="0" normalizeH="0" baseline="0"/>
  </cs:title>
  <cs:trendline>
    <cs:lnRef idx="0">
      <cs:styleClr val="0"/>
    </cs:lnRef>
    <cs:fillRef idx="0"/>
    <cs:effectRef idx="0"/>
    <cs:fontRef idx="minor">
      <a:schemeClr val="tx1"/>
    </cs:fontRef>
    <cs:spPr>
      <a:ln w="38100" cap="rnd" cmpd="sng" algn="ctr">
        <a:solidFill>
          <a:schemeClr val="phClr">
            <a:lumMod val="75000"/>
            <a:alpha val="25000"/>
          </a:scheme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b="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7AFE6B-835E-48DD-B2BD-15C8B63013A8}" type="doc">
      <dgm:prSet loTypeId="urn:microsoft.com/office/officeart/2005/8/layout/orgChart1" loCatId="hierarchy" qsTypeId="urn:microsoft.com/office/officeart/2005/8/quickstyle/simple5" qsCatId="simple" csTypeId="urn:microsoft.com/office/officeart/2005/8/colors/accent0_3" csCatId="mainScheme" phldr="1"/>
      <dgm:spPr/>
      <dgm:t>
        <a:bodyPr/>
        <a:lstStyle/>
        <a:p>
          <a:endParaRPr lang="en-US"/>
        </a:p>
      </dgm:t>
    </dgm:pt>
    <dgm:pt modelId="{B1F81652-3C5A-4E59-9413-E31B30A82831}">
      <dgm:prSet phldrT="[Text]" custT="1"/>
      <dgm:spPr/>
      <dgm:t>
        <a:bodyPr/>
        <a:lstStyle/>
        <a:p>
          <a:r>
            <a:rPr lang="en-US" sz="2800" b="1" dirty="0">
              <a:latin typeface="Arial" panose="020B0604020202020204" pitchFamily="34" charset="0"/>
              <a:cs typeface="Arial" panose="020B0604020202020204" pitchFamily="34" charset="0"/>
            </a:rPr>
            <a:t>Anchor </a:t>
          </a:r>
        </a:p>
        <a:p>
          <a:r>
            <a:rPr lang="en-US" sz="2800" b="1" dirty="0">
              <a:latin typeface="Arial" panose="020B0604020202020204" pitchFamily="34" charset="0"/>
              <a:cs typeface="Arial" panose="020B0604020202020204" pitchFamily="34" charset="0"/>
            </a:rPr>
            <a:t>Plate</a:t>
          </a:r>
          <a:endParaRPr lang="en-US" sz="2800" b="1" dirty="0"/>
        </a:p>
      </dgm:t>
    </dgm:pt>
    <dgm:pt modelId="{E37B96D7-E99A-458C-BD5E-2320CD84A7A0}" type="parTrans" cxnId="{C43FE415-9426-4B1B-822D-216DF93706BB}">
      <dgm:prSet/>
      <dgm:spPr/>
      <dgm:t>
        <a:bodyPr/>
        <a:lstStyle/>
        <a:p>
          <a:endParaRPr lang="en-US"/>
        </a:p>
      </dgm:t>
    </dgm:pt>
    <dgm:pt modelId="{2C392A35-55FB-4F85-904D-AFDD18AF3DA8}" type="sibTrans" cxnId="{C43FE415-9426-4B1B-822D-216DF93706BB}">
      <dgm:prSet/>
      <dgm:spPr/>
      <dgm:t>
        <a:bodyPr/>
        <a:lstStyle/>
        <a:p>
          <a:endParaRPr lang="en-US"/>
        </a:p>
      </dgm:t>
    </dgm:pt>
    <dgm:pt modelId="{C89D6660-4C5C-46B6-894C-F8E24D60FD0F}">
      <dgm:prSet phldrT="[Text]" custT="1"/>
      <dgm:spPr/>
      <dgm:t>
        <a:bodyPr/>
        <a:lstStyle/>
        <a:p>
          <a:r>
            <a:rPr lang="en-US" sz="2000" b="1" dirty="0">
              <a:latin typeface="Arial" panose="020B0604020202020204" pitchFamily="34" charset="0"/>
              <a:cs typeface="Arial" panose="020B0604020202020204" pitchFamily="34" charset="0"/>
            </a:rPr>
            <a:t>A. According to Shape</a:t>
          </a:r>
        </a:p>
      </dgm:t>
    </dgm:pt>
    <dgm:pt modelId="{35EFA052-05B8-4143-A12B-FC71355746E6}" type="parTrans" cxnId="{8405900B-ACE3-4318-8429-DEB2598735D9}">
      <dgm:prSet/>
      <dgm:spPr/>
      <dgm:t>
        <a:bodyPr/>
        <a:lstStyle/>
        <a:p>
          <a:endParaRPr lang="en-US"/>
        </a:p>
      </dgm:t>
    </dgm:pt>
    <dgm:pt modelId="{3E0DCCF3-8307-4E51-A9B9-09728E87AC38}" type="sibTrans" cxnId="{8405900B-ACE3-4318-8429-DEB2598735D9}">
      <dgm:prSet/>
      <dgm:spPr/>
      <dgm:t>
        <a:bodyPr/>
        <a:lstStyle/>
        <a:p>
          <a:endParaRPr lang="en-US"/>
        </a:p>
      </dgm:t>
    </dgm:pt>
    <dgm:pt modelId="{388C990A-D442-4FEE-B7E0-9EF65DCD5D45}">
      <dgm:prSet phldrT="[Text]" custT="1"/>
      <dgm:spPr/>
      <dgm:t>
        <a:bodyPr/>
        <a:lstStyle/>
        <a:p>
          <a:r>
            <a:rPr lang="en-US" sz="2000" b="1" dirty="0">
              <a:latin typeface="Arial" panose="020B0604020202020204" pitchFamily="34" charset="0"/>
              <a:cs typeface="Arial" panose="020B0604020202020204" pitchFamily="34" charset="0"/>
            </a:rPr>
            <a:t>B. According to Application</a:t>
          </a:r>
          <a:endParaRPr lang="en-US" sz="2000" b="1" dirty="0"/>
        </a:p>
      </dgm:t>
    </dgm:pt>
    <dgm:pt modelId="{A785E802-323F-4C3B-8EE8-CB0DE707EA1B}" type="parTrans" cxnId="{9C0D1338-DE80-4EBC-B6B7-B77A8978F627}">
      <dgm:prSet/>
      <dgm:spPr/>
      <dgm:t>
        <a:bodyPr/>
        <a:lstStyle/>
        <a:p>
          <a:endParaRPr lang="en-US"/>
        </a:p>
      </dgm:t>
    </dgm:pt>
    <dgm:pt modelId="{F8FDACDE-79BF-49CB-83B7-1E63AB445DF0}" type="sibTrans" cxnId="{9C0D1338-DE80-4EBC-B6B7-B77A8978F627}">
      <dgm:prSet/>
      <dgm:spPr/>
      <dgm:t>
        <a:bodyPr/>
        <a:lstStyle/>
        <a:p>
          <a:endParaRPr lang="en-US"/>
        </a:p>
      </dgm:t>
    </dgm:pt>
    <dgm:pt modelId="{1D48045F-B47A-4F45-AAA3-B00C65DA2187}">
      <dgm:prSet custT="1"/>
      <dgm:spPr/>
      <dgm:t>
        <a:bodyPr/>
        <a:lstStyle/>
        <a:p>
          <a:r>
            <a:rPr lang="en-US" sz="1600" dirty="0">
              <a:latin typeface="Arial" panose="020B0604020202020204" pitchFamily="34" charset="0"/>
              <a:cs typeface="Arial" panose="020B0604020202020204" pitchFamily="34" charset="0"/>
            </a:rPr>
            <a:t>1.Horizontal Plate Anchor </a:t>
          </a:r>
          <a:endParaRPr lang="en-US" sz="1600" dirty="0"/>
        </a:p>
      </dgm:t>
    </dgm:pt>
    <dgm:pt modelId="{127A349D-498D-4D03-BB4D-BEDB6F0F9A51}" type="parTrans" cxnId="{57D9581C-D6BC-4967-8567-C3DC87DBAE09}">
      <dgm:prSet/>
      <dgm:spPr/>
      <dgm:t>
        <a:bodyPr/>
        <a:lstStyle/>
        <a:p>
          <a:endParaRPr lang="en-US"/>
        </a:p>
      </dgm:t>
    </dgm:pt>
    <dgm:pt modelId="{42A46309-30E2-4A39-AA37-4FE23953A6D9}" type="sibTrans" cxnId="{57D9581C-D6BC-4967-8567-C3DC87DBAE09}">
      <dgm:prSet/>
      <dgm:spPr/>
      <dgm:t>
        <a:bodyPr/>
        <a:lstStyle/>
        <a:p>
          <a:endParaRPr lang="en-US"/>
        </a:p>
      </dgm:t>
    </dgm:pt>
    <dgm:pt modelId="{60E59D1E-BE16-48CA-91B4-05E86078A613}">
      <dgm:prSet custT="1"/>
      <dgm:spPr/>
      <dgm:t>
        <a:bodyPr/>
        <a:lstStyle/>
        <a:p>
          <a:r>
            <a:rPr lang="en-US" sz="1600" dirty="0">
              <a:latin typeface="Arial" panose="020B0604020202020204" pitchFamily="34" charset="0"/>
              <a:cs typeface="Arial" panose="020B0604020202020204" pitchFamily="34" charset="0"/>
            </a:rPr>
            <a:t>3.Vertical Plate Anchor </a:t>
          </a:r>
          <a:endParaRPr lang="en-US" sz="1600" dirty="0"/>
        </a:p>
      </dgm:t>
    </dgm:pt>
    <dgm:pt modelId="{A216EAF5-D009-4183-B07A-4621C4352460}" type="parTrans" cxnId="{97CDD571-4B36-4AC6-BDFF-5C2F3788694E}">
      <dgm:prSet/>
      <dgm:spPr/>
      <dgm:t>
        <a:bodyPr/>
        <a:lstStyle/>
        <a:p>
          <a:endParaRPr lang="en-US"/>
        </a:p>
      </dgm:t>
    </dgm:pt>
    <dgm:pt modelId="{F3ADCE21-CE44-413F-9346-B5CD3412D037}" type="sibTrans" cxnId="{97CDD571-4B36-4AC6-BDFF-5C2F3788694E}">
      <dgm:prSet/>
      <dgm:spPr/>
      <dgm:t>
        <a:bodyPr/>
        <a:lstStyle/>
        <a:p>
          <a:endParaRPr lang="en-US"/>
        </a:p>
      </dgm:t>
    </dgm:pt>
    <dgm:pt modelId="{C09DA060-CC10-45BC-8927-3274387C1A38}">
      <dgm:prSet custT="1"/>
      <dgm:spPr/>
      <dgm:t>
        <a:bodyPr/>
        <a:lstStyle/>
        <a:p>
          <a:r>
            <a:rPr lang="en-US" sz="1600" dirty="0">
              <a:latin typeface="Arial" panose="020B0604020202020204" pitchFamily="34" charset="0"/>
              <a:cs typeface="Arial" panose="020B0604020202020204" pitchFamily="34" charset="0"/>
            </a:rPr>
            <a:t>2.Inclined Plate Anchor </a:t>
          </a:r>
          <a:endParaRPr lang="en-US" sz="1600" dirty="0"/>
        </a:p>
      </dgm:t>
    </dgm:pt>
    <dgm:pt modelId="{B654D497-5FED-4BD8-BAF4-68328F3C4B37}" type="parTrans" cxnId="{F9E143B0-88E6-4F58-A5A8-F73EB1EB24ED}">
      <dgm:prSet/>
      <dgm:spPr/>
      <dgm:t>
        <a:bodyPr/>
        <a:lstStyle/>
        <a:p>
          <a:endParaRPr lang="en-US"/>
        </a:p>
      </dgm:t>
    </dgm:pt>
    <dgm:pt modelId="{BD99AFA7-25A2-40D5-A385-1A6EDE35C6D0}" type="sibTrans" cxnId="{F9E143B0-88E6-4F58-A5A8-F73EB1EB24ED}">
      <dgm:prSet/>
      <dgm:spPr/>
      <dgm:t>
        <a:bodyPr/>
        <a:lstStyle/>
        <a:p>
          <a:endParaRPr lang="en-US"/>
        </a:p>
      </dgm:t>
    </dgm:pt>
    <dgm:pt modelId="{94AC0CE5-EC36-4013-985C-72EF1E15C182}">
      <dgm:prSet custT="1"/>
      <dgm:spPr/>
      <dgm:t>
        <a:bodyPr/>
        <a:lstStyle/>
        <a:p>
          <a:pPr algn="ctr"/>
          <a:r>
            <a:rPr lang="en-US" sz="1600" dirty="0">
              <a:latin typeface="Arial" panose="020B0604020202020204" pitchFamily="34" charset="0"/>
              <a:cs typeface="Arial" panose="020B0604020202020204" pitchFamily="34" charset="0"/>
            </a:rPr>
            <a:t>1.Circular Anchor</a:t>
          </a:r>
        </a:p>
      </dgm:t>
    </dgm:pt>
    <dgm:pt modelId="{A75A5AAC-06A4-4C6D-8AD9-8A4FC6F00578}" type="parTrans" cxnId="{D45C3FFC-4225-4224-8F5D-0D09BC8C3441}">
      <dgm:prSet/>
      <dgm:spPr/>
      <dgm:t>
        <a:bodyPr/>
        <a:lstStyle/>
        <a:p>
          <a:endParaRPr lang="en-US"/>
        </a:p>
      </dgm:t>
    </dgm:pt>
    <dgm:pt modelId="{7F12065E-8241-4B30-8870-35C4BA49B474}" type="sibTrans" cxnId="{D45C3FFC-4225-4224-8F5D-0D09BC8C3441}">
      <dgm:prSet/>
      <dgm:spPr/>
      <dgm:t>
        <a:bodyPr/>
        <a:lstStyle/>
        <a:p>
          <a:endParaRPr lang="en-US"/>
        </a:p>
      </dgm:t>
    </dgm:pt>
    <dgm:pt modelId="{D3E5E99E-5C4B-4DAF-A7F3-923F87A2D0B2}">
      <dgm:prSet custT="1"/>
      <dgm:spPr/>
      <dgm:t>
        <a:bodyPr/>
        <a:lstStyle/>
        <a:p>
          <a:pPr algn="ctr"/>
          <a:r>
            <a:rPr lang="en-US" sz="1600" dirty="0">
              <a:latin typeface="Arial" panose="020B0604020202020204" pitchFamily="34" charset="0"/>
              <a:cs typeface="Arial" panose="020B0604020202020204" pitchFamily="34" charset="0"/>
            </a:rPr>
            <a:t>2.Square</a:t>
          </a:r>
          <a:r>
            <a:rPr lang="en-US" sz="1600" baseline="0" dirty="0">
              <a:latin typeface="Arial" panose="020B0604020202020204" pitchFamily="34" charset="0"/>
              <a:cs typeface="Arial" panose="020B0604020202020204" pitchFamily="34" charset="0"/>
            </a:rPr>
            <a:t> Anchor</a:t>
          </a:r>
          <a:endParaRPr lang="en-US" sz="1600" dirty="0">
            <a:latin typeface="Arial" panose="020B0604020202020204" pitchFamily="34" charset="0"/>
            <a:cs typeface="Arial" panose="020B0604020202020204" pitchFamily="34" charset="0"/>
          </a:endParaRPr>
        </a:p>
      </dgm:t>
    </dgm:pt>
    <dgm:pt modelId="{DA1E11C6-46E8-4958-A09B-43A5BDE95F8E}" type="parTrans" cxnId="{AA54DFBD-3002-4545-8B4F-F712F5490F9A}">
      <dgm:prSet/>
      <dgm:spPr/>
      <dgm:t>
        <a:bodyPr/>
        <a:lstStyle/>
        <a:p>
          <a:endParaRPr lang="en-US"/>
        </a:p>
      </dgm:t>
    </dgm:pt>
    <dgm:pt modelId="{A68FF8C7-36C8-4EFB-A33E-78DAD58A00C9}" type="sibTrans" cxnId="{AA54DFBD-3002-4545-8B4F-F712F5490F9A}">
      <dgm:prSet/>
      <dgm:spPr/>
      <dgm:t>
        <a:bodyPr/>
        <a:lstStyle/>
        <a:p>
          <a:endParaRPr lang="en-US"/>
        </a:p>
      </dgm:t>
    </dgm:pt>
    <dgm:pt modelId="{DD3851D3-436A-4ECB-94B5-FF3D73A37656}">
      <dgm:prSet custT="1"/>
      <dgm:spPr/>
      <dgm:t>
        <a:bodyPr/>
        <a:lstStyle/>
        <a:p>
          <a:r>
            <a:rPr lang="en-US" sz="1600" dirty="0">
              <a:latin typeface="Arial" panose="020B0604020202020204" pitchFamily="34" charset="0"/>
              <a:cs typeface="Arial" panose="020B0604020202020204" pitchFamily="34" charset="0"/>
            </a:rPr>
            <a:t>3.Rectangular/</a:t>
          </a:r>
        </a:p>
        <a:p>
          <a:r>
            <a:rPr lang="en-US" sz="1600" dirty="0">
              <a:latin typeface="Arial" panose="020B0604020202020204" pitchFamily="34" charset="0"/>
              <a:cs typeface="Arial" panose="020B0604020202020204" pitchFamily="34" charset="0"/>
            </a:rPr>
            <a:t>Strip Anchor</a:t>
          </a:r>
        </a:p>
      </dgm:t>
    </dgm:pt>
    <dgm:pt modelId="{A3FFA7CF-22F6-4747-B741-5835770DCB20}" type="parTrans" cxnId="{99B4E51F-AEF7-44AC-97C2-F76A4202B81D}">
      <dgm:prSet/>
      <dgm:spPr/>
      <dgm:t>
        <a:bodyPr/>
        <a:lstStyle/>
        <a:p>
          <a:endParaRPr lang="en-US"/>
        </a:p>
      </dgm:t>
    </dgm:pt>
    <dgm:pt modelId="{829C6267-1E99-4A80-B465-41D05E021A42}" type="sibTrans" cxnId="{99B4E51F-AEF7-44AC-97C2-F76A4202B81D}">
      <dgm:prSet/>
      <dgm:spPr/>
      <dgm:t>
        <a:bodyPr/>
        <a:lstStyle/>
        <a:p>
          <a:endParaRPr lang="en-US"/>
        </a:p>
      </dgm:t>
    </dgm:pt>
    <dgm:pt modelId="{9A53D1C5-72EA-4691-A1ED-A210145E614C}" type="pres">
      <dgm:prSet presAssocID="{757AFE6B-835E-48DD-B2BD-15C8B63013A8}" presName="hierChild1" presStyleCnt="0">
        <dgm:presLayoutVars>
          <dgm:orgChart val="1"/>
          <dgm:chPref val="1"/>
          <dgm:dir/>
          <dgm:animOne val="branch"/>
          <dgm:animLvl val="lvl"/>
          <dgm:resizeHandles/>
        </dgm:presLayoutVars>
      </dgm:prSet>
      <dgm:spPr/>
    </dgm:pt>
    <dgm:pt modelId="{C615CF75-63BF-4CE9-9882-91062354A122}" type="pres">
      <dgm:prSet presAssocID="{B1F81652-3C5A-4E59-9413-E31B30A82831}" presName="hierRoot1" presStyleCnt="0">
        <dgm:presLayoutVars>
          <dgm:hierBranch val="init"/>
        </dgm:presLayoutVars>
      </dgm:prSet>
      <dgm:spPr/>
    </dgm:pt>
    <dgm:pt modelId="{9CE10A80-AF57-4520-A928-AE0637472920}" type="pres">
      <dgm:prSet presAssocID="{B1F81652-3C5A-4E59-9413-E31B30A82831}" presName="rootComposite1" presStyleCnt="0"/>
      <dgm:spPr/>
    </dgm:pt>
    <dgm:pt modelId="{72B03FE0-2EF4-4167-B132-1851C01EB415}" type="pres">
      <dgm:prSet presAssocID="{B1F81652-3C5A-4E59-9413-E31B30A82831}" presName="rootText1" presStyleLbl="node0" presStyleIdx="0" presStyleCnt="1" custScaleX="473818" custScaleY="467257">
        <dgm:presLayoutVars>
          <dgm:chPref val="3"/>
        </dgm:presLayoutVars>
      </dgm:prSet>
      <dgm:spPr/>
    </dgm:pt>
    <dgm:pt modelId="{1535D9E9-57D7-47E1-B0B9-F863F9B99B75}" type="pres">
      <dgm:prSet presAssocID="{B1F81652-3C5A-4E59-9413-E31B30A82831}" presName="rootConnector1" presStyleLbl="node1" presStyleIdx="0" presStyleCnt="0"/>
      <dgm:spPr/>
    </dgm:pt>
    <dgm:pt modelId="{46A2A895-4A20-4DC3-88C1-9527BD864144}" type="pres">
      <dgm:prSet presAssocID="{B1F81652-3C5A-4E59-9413-E31B30A82831}" presName="hierChild2" presStyleCnt="0"/>
      <dgm:spPr/>
    </dgm:pt>
    <dgm:pt modelId="{3525AEF3-01D5-4E36-A068-29E6A208B498}" type="pres">
      <dgm:prSet presAssocID="{35EFA052-05B8-4143-A12B-FC71355746E6}" presName="Name37" presStyleLbl="parChTrans1D2" presStyleIdx="0" presStyleCnt="2"/>
      <dgm:spPr/>
    </dgm:pt>
    <dgm:pt modelId="{69244465-2AA5-4A72-8FA1-09569B1E4E68}" type="pres">
      <dgm:prSet presAssocID="{C89D6660-4C5C-46B6-894C-F8E24D60FD0F}" presName="hierRoot2" presStyleCnt="0">
        <dgm:presLayoutVars>
          <dgm:hierBranch val="init"/>
        </dgm:presLayoutVars>
      </dgm:prSet>
      <dgm:spPr/>
    </dgm:pt>
    <dgm:pt modelId="{1DBAFA8E-12EE-4386-BC24-A07E196417BF}" type="pres">
      <dgm:prSet presAssocID="{C89D6660-4C5C-46B6-894C-F8E24D60FD0F}" presName="rootComposite" presStyleCnt="0"/>
      <dgm:spPr/>
    </dgm:pt>
    <dgm:pt modelId="{01AFE69E-51C9-4C9D-B182-812990F3F553}" type="pres">
      <dgm:prSet presAssocID="{C89D6660-4C5C-46B6-894C-F8E24D60FD0F}" presName="rootText" presStyleLbl="node2" presStyleIdx="0" presStyleCnt="2" custScaleX="402180" custScaleY="350950" custLinFactX="-100000" custLinFactNeighborX="-120834" custLinFactNeighborY="2495">
        <dgm:presLayoutVars>
          <dgm:chPref val="3"/>
        </dgm:presLayoutVars>
      </dgm:prSet>
      <dgm:spPr/>
    </dgm:pt>
    <dgm:pt modelId="{B6D856E4-A730-4632-9E78-38F8D2B6C457}" type="pres">
      <dgm:prSet presAssocID="{C89D6660-4C5C-46B6-894C-F8E24D60FD0F}" presName="rootConnector" presStyleLbl="node2" presStyleIdx="0" presStyleCnt="2"/>
      <dgm:spPr/>
    </dgm:pt>
    <dgm:pt modelId="{BC46BA95-5CE3-4470-B626-6DABF63FFBCF}" type="pres">
      <dgm:prSet presAssocID="{C89D6660-4C5C-46B6-894C-F8E24D60FD0F}" presName="hierChild4" presStyleCnt="0"/>
      <dgm:spPr/>
    </dgm:pt>
    <dgm:pt modelId="{39F19E99-3E74-400C-979E-9A53DD4FDE3D}" type="pres">
      <dgm:prSet presAssocID="{A75A5AAC-06A4-4C6D-8AD9-8A4FC6F00578}" presName="Name37" presStyleLbl="parChTrans1D3" presStyleIdx="0" presStyleCnt="6"/>
      <dgm:spPr/>
    </dgm:pt>
    <dgm:pt modelId="{8CFF0F9A-E134-48BE-98F6-0A90EBA87D0C}" type="pres">
      <dgm:prSet presAssocID="{94AC0CE5-EC36-4013-985C-72EF1E15C182}" presName="hierRoot2" presStyleCnt="0">
        <dgm:presLayoutVars>
          <dgm:hierBranch val="init"/>
        </dgm:presLayoutVars>
      </dgm:prSet>
      <dgm:spPr/>
    </dgm:pt>
    <dgm:pt modelId="{B47129BF-CC27-4C25-8B79-865BE59E68D3}" type="pres">
      <dgm:prSet presAssocID="{94AC0CE5-EC36-4013-985C-72EF1E15C182}" presName="rootComposite" presStyleCnt="0"/>
      <dgm:spPr/>
    </dgm:pt>
    <dgm:pt modelId="{6A1836AC-9C94-48CE-A73B-43BAAFAC7BBE}" type="pres">
      <dgm:prSet presAssocID="{94AC0CE5-EC36-4013-985C-72EF1E15C182}" presName="rootText" presStyleLbl="node3" presStyleIdx="0" presStyleCnt="6" custScaleX="279318" custScaleY="278875" custLinFactNeighborX="-71525" custLinFactNeighborY="-2290">
        <dgm:presLayoutVars>
          <dgm:chPref val="3"/>
        </dgm:presLayoutVars>
      </dgm:prSet>
      <dgm:spPr/>
    </dgm:pt>
    <dgm:pt modelId="{32CCCCD4-24FE-42D2-9A2B-22A09F7BE310}" type="pres">
      <dgm:prSet presAssocID="{94AC0CE5-EC36-4013-985C-72EF1E15C182}" presName="rootConnector" presStyleLbl="node3" presStyleIdx="0" presStyleCnt="6"/>
      <dgm:spPr/>
    </dgm:pt>
    <dgm:pt modelId="{28866EC2-BDEA-4718-A6D9-46BD3A08674A}" type="pres">
      <dgm:prSet presAssocID="{94AC0CE5-EC36-4013-985C-72EF1E15C182}" presName="hierChild4" presStyleCnt="0"/>
      <dgm:spPr/>
    </dgm:pt>
    <dgm:pt modelId="{0C9FE255-B0B0-4CDC-818C-7F7B1BAA5DB0}" type="pres">
      <dgm:prSet presAssocID="{94AC0CE5-EC36-4013-985C-72EF1E15C182}" presName="hierChild5" presStyleCnt="0"/>
      <dgm:spPr/>
    </dgm:pt>
    <dgm:pt modelId="{F806E1F8-E7C8-40AA-8448-3D7910E32833}" type="pres">
      <dgm:prSet presAssocID="{DA1E11C6-46E8-4958-A09B-43A5BDE95F8E}" presName="Name37" presStyleLbl="parChTrans1D3" presStyleIdx="1" presStyleCnt="6"/>
      <dgm:spPr/>
    </dgm:pt>
    <dgm:pt modelId="{1C72F922-9B66-4F0E-8127-4D049C5ABC13}" type="pres">
      <dgm:prSet presAssocID="{D3E5E99E-5C4B-4DAF-A7F3-923F87A2D0B2}" presName="hierRoot2" presStyleCnt="0">
        <dgm:presLayoutVars>
          <dgm:hierBranch val="init"/>
        </dgm:presLayoutVars>
      </dgm:prSet>
      <dgm:spPr/>
    </dgm:pt>
    <dgm:pt modelId="{15123770-01BC-4BE3-8F6E-61DB27B1ED33}" type="pres">
      <dgm:prSet presAssocID="{D3E5E99E-5C4B-4DAF-A7F3-923F87A2D0B2}" presName="rootComposite" presStyleCnt="0"/>
      <dgm:spPr/>
    </dgm:pt>
    <dgm:pt modelId="{92D92509-E42C-48FD-A0A1-2ED6C7E097BD}" type="pres">
      <dgm:prSet presAssocID="{D3E5E99E-5C4B-4DAF-A7F3-923F87A2D0B2}" presName="rootText" presStyleLbl="node3" presStyleIdx="1" presStyleCnt="6" custScaleX="278204" custScaleY="263670" custLinFactNeighborX="-70283" custLinFactNeighborY="-21458">
        <dgm:presLayoutVars>
          <dgm:chPref val="3"/>
        </dgm:presLayoutVars>
      </dgm:prSet>
      <dgm:spPr/>
    </dgm:pt>
    <dgm:pt modelId="{66BBEE96-02F4-4719-BC41-1787DB16C1D9}" type="pres">
      <dgm:prSet presAssocID="{D3E5E99E-5C4B-4DAF-A7F3-923F87A2D0B2}" presName="rootConnector" presStyleLbl="node3" presStyleIdx="1" presStyleCnt="6"/>
      <dgm:spPr/>
    </dgm:pt>
    <dgm:pt modelId="{D71DC48B-81E9-4DE0-BEB0-470717B0C087}" type="pres">
      <dgm:prSet presAssocID="{D3E5E99E-5C4B-4DAF-A7F3-923F87A2D0B2}" presName="hierChild4" presStyleCnt="0"/>
      <dgm:spPr/>
    </dgm:pt>
    <dgm:pt modelId="{877F8096-C169-495B-8877-E152A17D96DF}" type="pres">
      <dgm:prSet presAssocID="{D3E5E99E-5C4B-4DAF-A7F3-923F87A2D0B2}" presName="hierChild5" presStyleCnt="0"/>
      <dgm:spPr/>
    </dgm:pt>
    <dgm:pt modelId="{E20B6146-0474-4AEE-99D8-D4B5AE8210CB}" type="pres">
      <dgm:prSet presAssocID="{A3FFA7CF-22F6-4747-B741-5835770DCB20}" presName="Name37" presStyleLbl="parChTrans1D3" presStyleIdx="2" presStyleCnt="6"/>
      <dgm:spPr/>
    </dgm:pt>
    <dgm:pt modelId="{2C5C5C3E-4142-4858-8B9D-C8F18B6CAC71}" type="pres">
      <dgm:prSet presAssocID="{DD3851D3-436A-4ECB-94B5-FF3D73A37656}" presName="hierRoot2" presStyleCnt="0">
        <dgm:presLayoutVars>
          <dgm:hierBranch val="init"/>
        </dgm:presLayoutVars>
      </dgm:prSet>
      <dgm:spPr/>
    </dgm:pt>
    <dgm:pt modelId="{09CD6A3B-31B7-48B7-9064-3E2BC2A4D9EA}" type="pres">
      <dgm:prSet presAssocID="{DD3851D3-436A-4ECB-94B5-FF3D73A37656}" presName="rootComposite" presStyleCnt="0"/>
      <dgm:spPr/>
    </dgm:pt>
    <dgm:pt modelId="{FC5B3C27-1BBD-4F8D-AE8E-2261360ACB78}" type="pres">
      <dgm:prSet presAssocID="{DD3851D3-436A-4ECB-94B5-FF3D73A37656}" presName="rootText" presStyleLbl="node3" presStyleIdx="2" presStyleCnt="6" custScaleX="278777" custScaleY="297897" custLinFactNeighborX="-68725" custLinFactNeighborY="-42083">
        <dgm:presLayoutVars>
          <dgm:chPref val="3"/>
        </dgm:presLayoutVars>
      </dgm:prSet>
      <dgm:spPr/>
    </dgm:pt>
    <dgm:pt modelId="{BAA25A1F-5E39-4E32-A929-CBCD4E990876}" type="pres">
      <dgm:prSet presAssocID="{DD3851D3-436A-4ECB-94B5-FF3D73A37656}" presName="rootConnector" presStyleLbl="node3" presStyleIdx="2" presStyleCnt="6"/>
      <dgm:spPr/>
    </dgm:pt>
    <dgm:pt modelId="{C540692B-2C7D-4AE3-8D38-70292E836C8E}" type="pres">
      <dgm:prSet presAssocID="{DD3851D3-436A-4ECB-94B5-FF3D73A37656}" presName="hierChild4" presStyleCnt="0"/>
      <dgm:spPr/>
    </dgm:pt>
    <dgm:pt modelId="{B9203A94-FF43-4BC9-A83A-5404AFD08FA1}" type="pres">
      <dgm:prSet presAssocID="{DD3851D3-436A-4ECB-94B5-FF3D73A37656}" presName="hierChild5" presStyleCnt="0"/>
      <dgm:spPr/>
    </dgm:pt>
    <dgm:pt modelId="{1CF2891E-FD2B-4683-8A72-651F027F1A18}" type="pres">
      <dgm:prSet presAssocID="{C89D6660-4C5C-46B6-894C-F8E24D60FD0F}" presName="hierChild5" presStyleCnt="0"/>
      <dgm:spPr/>
    </dgm:pt>
    <dgm:pt modelId="{FB4A5A2B-5869-4796-8C9E-F31BF25D0A0B}" type="pres">
      <dgm:prSet presAssocID="{A785E802-323F-4C3B-8EE8-CB0DE707EA1B}" presName="Name37" presStyleLbl="parChTrans1D2" presStyleIdx="1" presStyleCnt="2"/>
      <dgm:spPr/>
    </dgm:pt>
    <dgm:pt modelId="{760E690F-B321-4ACC-99F0-8971CA1062B5}" type="pres">
      <dgm:prSet presAssocID="{388C990A-D442-4FEE-B7E0-9EF65DCD5D45}" presName="hierRoot2" presStyleCnt="0">
        <dgm:presLayoutVars>
          <dgm:hierBranch val="init"/>
        </dgm:presLayoutVars>
      </dgm:prSet>
      <dgm:spPr/>
    </dgm:pt>
    <dgm:pt modelId="{E2D81A88-5A65-42C0-A31D-387F675EA6AF}" type="pres">
      <dgm:prSet presAssocID="{388C990A-D442-4FEE-B7E0-9EF65DCD5D45}" presName="rootComposite" presStyleCnt="0"/>
      <dgm:spPr/>
    </dgm:pt>
    <dgm:pt modelId="{174B5DAB-6686-4EDE-8435-F63A13694617}" type="pres">
      <dgm:prSet presAssocID="{388C990A-D442-4FEE-B7E0-9EF65DCD5D45}" presName="rootText" presStyleLbl="node2" presStyleIdx="1" presStyleCnt="2" custScaleX="404823" custScaleY="354916" custLinFactX="100000" custLinFactNeighborX="151411" custLinFactNeighborY="2491">
        <dgm:presLayoutVars>
          <dgm:chPref val="3"/>
        </dgm:presLayoutVars>
      </dgm:prSet>
      <dgm:spPr/>
    </dgm:pt>
    <dgm:pt modelId="{C1695D83-2954-44E1-B4B5-292F211B8C81}" type="pres">
      <dgm:prSet presAssocID="{388C990A-D442-4FEE-B7E0-9EF65DCD5D45}" presName="rootConnector" presStyleLbl="node2" presStyleIdx="1" presStyleCnt="2"/>
      <dgm:spPr/>
    </dgm:pt>
    <dgm:pt modelId="{1265DC70-FFB9-4DB8-AFD8-81CB842B5C65}" type="pres">
      <dgm:prSet presAssocID="{388C990A-D442-4FEE-B7E0-9EF65DCD5D45}" presName="hierChild4" presStyleCnt="0"/>
      <dgm:spPr/>
    </dgm:pt>
    <dgm:pt modelId="{A1010968-3077-4DE6-989C-AF560C7C40F5}" type="pres">
      <dgm:prSet presAssocID="{127A349D-498D-4D03-BB4D-BEDB6F0F9A51}" presName="Name37" presStyleLbl="parChTrans1D3" presStyleIdx="3" presStyleCnt="6"/>
      <dgm:spPr/>
    </dgm:pt>
    <dgm:pt modelId="{F029F0F5-3AD3-4084-A5F5-F48178D47225}" type="pres">
      <dgm:prSet presAssocID="{1D48045F-B47A-4F45-AAA3-B00C65DA2187}" presName="hierRoot2" presStyleCnt="0">
        <dgm:presLayoutVars>
          <dgm:hierBranch val="init"/>
        </dgm:presLayoutVars>
      </dgm:prSet>
      <dgm:spPr/>
    </dgm:pt>
    <dgm:pt modelId="{4344F59E-5A4C-48D0-BB63-DA2282E42BC7}" type="pres">
      <dgm:prSet presAssocID="{1D48045F-B47A-4F45-AAA3-B00C65DA2187}" presName="rootComposite" presStyleCnt="0"/>
      <dgm:spPr/>
    </dgm:pt>
    <dgm:pt modelId="{8E0EDE56-95EC-40F1-B166-18771C6DF766}" type="pres">
      <dgm:prSet presAssocID="{1D48045F-B47A-4F45-AAA3-B00C65DA2187}" presName="rootText" presStyleLbl="node3" presStyleIdx="3" presStyleCnt="6" custScaleX="316409" custScaleY="287448" custLinFactX="152946" custLinFactNeighborX="200000" custLinFactNeighborY="-11385">
        <dgm:presLayoutVars>
          <dgm:chPref val="3"/>
        </dgm:presLayoutVars>
      </dgm:prSet>
      <dgm:spPr/>
    </dgm:pt>
    <dgm:pt modelId="{8C1CD394-1066-41FE-9485-7736012C38D9}" type="pres">
      <dgm:prSet presAssocID="{1D48045F-B47A-4F45-AAA3-B00C65DA2187}" presName="rootConnector" presStyleLbl="node3" presStyleIdx="3" presStyleCnt="6"/>
      <dgm:spPr/>
    </dgm:pt>
    <dgm:pt modelId="{1F45A908-F109-4E12-A4F5-05B443D86C2F}" type="pres">
      <dgm:prSet presAssocID="{1D48045F-B47A-4F45-AAA3-B00C65DA2187}" presName="hierChild4" presStyleCnt="0"/>
      <dgm:spPr/>
    </dgm:pt>
    <dgm:pt modelId="{6FEA8448-C17A-458F-821E-6C9DB03C6555}" type="pres">
      <dgm:prSet presAssocID="{1D48045F-B47A-4F45-AAA3-B00C65DA2187}" presName="hierChild5" presStyleCnt="0"/>
      <dgm:spPr/>
    </dgm:pt>
    <dgm:pt modelId="{9305C5B9-7373-4406-B17A-38409E59AF3B}" type="pres">
      <dgm:prSet presAssocID="{A216EAF5-D009-4183-B07A-4621C4352460}" presName="Name37" presStyleLbl="parChTrans1D3" presStyleIdx="4" presStyleCnt="6"/>
      <dgm:spPr/>
    </dgm:pt>
    <dgm:pt modelId="{ED1352ED-2F82-4443-9298-C151D408A9F9}" type="pres">
      <dgm:prSet presAssocID="{60E59D1E-BE16-48CA-91B4-05E86078A613}" presName="hierRoot2" presStyleCnt="0">
        <dgm:presLayoutVars>
          <dgm:hierBranch val="init"/>
        </dgm:presLayoutVars>
      </dgm:prSet>
      <dgm:spPr/>
    </dgm:pt>
    <dgm:pt modelId="{64EA847F-33C4-4AF7-A57F-E73937C5E65D}" type="pres">
      <dgm:prSet presAssocID="{60E59D1E-BE16-48CA-91B4-05E86078A613}" presName="rootComposite" presStyleCnt="0"/>
      <dgm:spPr/>
    </dgm:pt>
    <dgm:pt modelId="{7B43F2CF-E415-4813-828C-DAF9C5F38A9F}" type="pres">
      <dgm:prSet presAssocID="{60E59D1E-BE16-48CA-91B4-05E86078A613}" presName="rootText" presStyleLbl="node3" presStyleIdx="4" presStyleCnt="6" custScaleX="316409" custScaleY="309530" custLinFactX="157193" custLinFactY="122814" custLinFactNeighborX="200000" custLinFactNeighborY="200000">
        <dgm:presLayoutVars>
          <dgm:chPref val="3"/>
        </dgm:presLayoutVars>
      </dgm:prSet>
      <dgm:spPr/>
    </dgm:pt>
    <dgm:pt modelId="{5E8DC951-84EB-4375-958D-175763844299}" type="pres">
      <dgm:prSet presAssocID="{60E59D1E-BE16-48CA-91B4-05E86078A613}" presName="rootConnector" presStyleLbl="node3" presStyleIdx="4" presStyleCnt="6"/>
      <dgm:spPr/>
    </dgm:pt>
    <dgm:pt modelId="{5EC30264-72CB-40F3-96A5-7DEA9564A8D7}" type="pres">
      <dgm:prSet presAssocID="{60E59D1E-BE16-48CA-91B4-05E86078A613}" presName="hierChild4" presStyleCnt="0"/>
      <dgm:spPr/>
    </dgm:pt>
    <dgm:pt modelId="{E48362D5-B1DF-467C-98BF-C8F7F11BE1EC}" type="pres">
      <dgm:prSet presAssocID="{60E59D1E-BE16-48CA-91B4-05E86078A613}" presName="hierChild5" presStyleCnt="0"/>
      <dgm:spPr/>
    </dgm:pt>
    <dgm:pt modelId="{3D60198C-1F00-4E1B-AB89-28697BAECB2F}" type="pres">
      <dgm:prSet presAssocID="{B654D497-5FED-4BD8-BAF4-68328F3C4B37}" presName="Name37" presStyleLbl="parChTrans1D3" presStyleIdx="5" presStyleCnt="6"/>
      <dgm:spPr/>
    </dgm:pt>
    <dgm:pt modelId="{8A5D296A-BE29-456C-8FC0-EDC589AF241C}" type="pres">
      <dgm:prSet presAssocID="{C09DA060-CC10-45BC-8927-3274387C1A38}" presName="hierRoot2" presStyleCnt="0">
        <dgm:presLayoutVars>
          <dgm:hierBranch val="init"/>
        </dgm:presLayoutVars>
      </dgm:prSet>
      <dgm:spPr/>
    </dgm:pt>
    <dgm:pt modelId="{61D0B4E1-1350-4002-BD94-8C705C7B66FF}" type="pres">
      <dgm:prSet presAssocID="{C09DA060-CC10-45BC-8927-3274387C1A38}" presName="rootComposite" presStyleCnt="0"/>
      <dgm:spPr/>
    </dgm:pt>
    <dgm:pt modelId="{BA930A85-7006-48D6-A86B-5F871691CDFC}" type="pres">
      <dgm:prSet presAssocID="{C09DA060-CC10-45BC-8927-3274387C1A38}" presName="rootText" presStyleLbl="node3" presStyleIdx="5" presStyleCnt="6" custScaleX="316409" custScaleY="304322" custLinFactX="154399" custLinFactY="-170020" custLinFactNeighborX="200000" custLinFactNeighborY="-200000">
        <dgm:presLayoutVars>
          <dgm:chPref val="3"/>
        </dgm:presLayoutVars>
      </dgm:prSet>
      <dgm:spPr/>
    </dgm:pt>
    <dgm:pt modelId="{AD934C0F-6116-4064-A9B0-3EB1404776B6}" type="pres">
      <dgm:prSet presAssocID="{C09DA060-CC10-45BC-8927-3274387C1A38}" presName="rootConnector" presStyleLbl="node3" presStyleIdx="5" presStyleCnt="6"/>
      <dgm:spPr/>
    </dgm:pt>
    <dgm:pt modelId="{43B67AB6-7D50-4A76-BB27-7D7FA6B8558F}" type="pres">
      <dgm:prSet presAssocID="{C09DA060-CC10-45BC-8927-3274387C1A38}" presName="hierChild4" presStyleCnt="0"/>
      <dgm:spPr/>
    </dgm:pt>
    <dgm:pt modelId="{98CE8C79-CFD5-45C3-AEB7-0FCD2BEE63D7}" type="pres">
      <dgm:prSet presAssocID="{C09DA060-CC10-45BC-8927-3274387C1A38}" presName="hierChild5" presStyleCnt="0"/>
      <dgm:spPr/>
    </dgm:pt>
    <dgm:pt modelId="{A0E9DACB-C80B-4FE1-BFCE-2D2B5D0107CE}" type="pres">
      <dgm:prSet presAssocID="{388C990A-D442-4FEE-B7E0-9EF65DCD5D45}" presName="hierChild5" presStyleCnt="0"/>
      <dgm:spPr/>
    </dgm:pt>
    <dgm:pt modelId="{29C1A48C-97CE-44D0-A04D-772C1B49EED5}" type="pres">
      <dgm:prSet presAssocID="{B1F81652-3C5A-4E59-9413-E31B30A82831}" presName="hierChild3" presStyleCnt="0"/>
      <dgm:spPr/>
    </dgm:pt>
  </dgm:ptLst>
  <dgm:cxnLst>
    <dgm:cxn modelId="{6CEE4100-5E97-4D64-B551-A6C1D7A70E63}" type="presOf" srcId="{35EFA052-05B8-4143-A12B-FC71355746E6}" destId="{3525AEF3-01D5-4E36-A068-29E6A208B498}" srcOrd="0" destOrd="0" presId="urn:microsoft.com/office/officeart/2005/8/layout/orgChart1"/>
    <dgm:cxn modelId="{8405900B-ACE3-4318-8429-DEB2598735D9}" srcId="{B1F81652-3C5A-4E59-9413-E31B30A82831}" destId="{C89D6660-4C5C-46B6-894C-F8E24D60FD0F}" srcOrd="0" destOrd="0" parTransId="{35EFA052-05B8-4143-A12B-FC71355746E6}" sibTransId="{3E0DCCF3-8307-4E51-A9B9-09728E87AC38}"/>
    <dgm:cxn modelId="{2012D10C-7240-4285-A7B6-9B7CE3B54572}" type="presOf" srcId="{A216EAF5-D009-4183-B07A-4621C4352460}" destId="{9305C5B9-7373-4406-B17A-38409E59AF3B}" srcOrd="0" destOrd="0" presId="urn:microsoft.com/office/officeart/2005/8/layout/orgChart1"/>
    <dgm:cxn modelId="{2893900D-9953-41F0-9115-A068E6543C8F}" type="presOf" srcId="{A785E802-323F-4C3B-8EE8-CB0DE707EA1B}" destId="{FB4A5A2B-5869-4796-8C9E-F31BF25D0A0B}" srcOrd="0" destOrd="0" presId="urn:microsoft.com/office/officeart/2005/8/layout/orgChart1"/>
    <dgm:cxn modelId="{C43FE415-9426-4B1B-822D-216DF93706BB}" srcId="{757AFE6B-835E-48DD-B2BD-15C8B63013A8}" destId="{B1F81652-3C5A-4E59-9413-E31B30A82831}" srcOrd="0" destOrd="0" parTransId="{E37B96D7-E99A-458C-BD5E-2320CD84A7A0}" sibTransId="{2C392A35-55FB-4F85-904D-AFDD18AF3DA8}"/>
    <dgm:cxn modelId="{9C33E018-08AB-487D-81E6-2707EDD3C836}" type="presOf" srcId="{A3FFA7CF-22F6-4747-B741-5835770DCB20}" destId="{E20B6146-0474-4AEE-99D8-D4B5AE8210CB}" srcOrd="0" destOrd="0" presId="urn:microsoft.com/office/officeart/2005/8/layout/orgChart1"/>
    <dgm:cxn modelId="{CF7B3A19-F532-47E8-AD4B-D2C7E56D8FA2}" type="presOf" srcId="{1D48045F-B47A-4F45-AAA3-B00C65DA2187}" destId="{8E0EDE56-95EC-40F1-B166-18771C6DF766}" srcOrd="0" destOrd="0" presId="urn:microsoft.com/office/officeart/2005/8/layout/orgChart1"/>
    <dgm:cxn modelId="{57D9581C-D6BC-4967-8567-C3DC87DBAE09}" srcId="{388C990A-D442-4FEE-B7E0-9EF65DCD5D45}" destId="{1D48045F-B47A-4F45-AAA3-B00C65DA2187}" srcOrd="0" destOrd="0" parTransId="{127A349D-498D-4D03-BB4D-BEDB6F0F9A51}" sibTransId="{42A46309-30E2-4A39-AA37-4FE23953A6D9}"/>
    <dgm:cxn modelId="{99B4E51F-AEF7-44AC-97C2-F76A4202B81D}" srcId="{C89D6660-4C5C-46B6-894C-F8E24D60FD0F}" destId="{DD3851D3-436A-4ECB-94B5-FF3D73A37656}" srcOrd="2" destOrd="0" parTransId="{A3FFA7CF-22F6-4747-B741-5835770DCB20}" sibTransId="{829C6267-1E99-4A80-B465-41D05E021A42}"/>
    <dgm:cxn modelId="{6D56B524-CB87-49FF-AEBB-8AB4305FC8B7}" type="presOf" srcId="{C09DA060-CC10-45BC-8927-3274387C1A38}" destId="{BA930A85-7006-48D6-A86B-5F871691CDFC}" srcOrd="0" destOrd="0" presId="urn:microsoft.com/office/officeart/2005/8/layout/orgChart1"/>
    <dgm:cxn modelId="{9C0D1338-DE80-4EBC-B6B7-B77A8978F627}" srcId="{B1F81652-3C5A-4E59-9413-E31B30A82831}" destId="{388C990A-D442-4FEE-B7E0-9EF65DCD5D45}" srcOrd="1" destOrd="0" parTransId="{A785E802-323F-4C3B-8EE8-CB0DE707EA1B}" sibTransId="{F8FDACDE-79BF-49CB-83B7-1E63AB445DF0}"/>
    <dgm:cxn modelId="{58EE7839-529A-4628-AEFD-3C8EE85E157C}" type="presOf" srcId="{94AC0CE5-EC36-4013-985C-72EF1E15C182}" destId="{32CCCCD4-24FE-42D2-9A2B-22A09F7BE310}" srcOrd="1" destOrd="0" presId="urn:microsoft.com/office/officeart/2005/8/layout/orgChart1"/>
    <dgm:cxn modelId="{443EEB5B-FEF7-4A24-8C5D-E8CBADAF0E58}" type="presOf" srcId="{1D48045F-B47A-4F45-AAA3-B00C65DA2187}" destId="{8C1CD394-1066-41FE-9485-7736012C38D9}" srcOrd="1" destOrd="0" presId="urn:microsoft.com/office/officeart/2005/8/layout/orgChart1"/>
    <dgm:cxn modelId="{5BCE064B-62FC-4CA0-B510-B52F75B24733}" type="presOf" srcId="{D3E5E99E-5C4B-4DAF-A7F3-923F87A2D0B2}" destId="{66BBEE96-02F4-4719-BC41-1787DB16C1D9}" srcOrd="1" destOrd="0" presId="urn:microsoft.com/office/officeart/2005/8/layout/orgChart1"/>
    <dgm:cxn modelId="{669E474E-5607-4B69-A6BF-307680373DCB}" type="presOf" srcId="{127A349D-498D-4D03-BB4D-BEDB6F0F9A51}" destId="{A1010968-3077-4DE6-989C-AF560C7C40F5}" srcOrd="0" destOrd="0" presId="urn:microsoft.com/office/officeart/2005/8/layout/orgChart1"/>
    <dgm:cxn modelId="{5675EF4F-E022-4E8B-90D5-30F973038384}" type="presOf" srcId="{B654D497-5FED-4BD8-BAF4-68328F3C4B37}" destId="{3D60198C-1F00-4E1B-AB89-28697BAECB2F}" srcOrd="0" destOrd="0" presId="urn:microsoft.com/office/officeart/2005/8/layout/orgChart1"/>
    <dgm:cxn modelId="{E8993A71-0CAC-4079-9D13-292FB54F5819}" type="presOf" srcId="{60E59D1E-BE16-48CA-91B4-05E86078A613}" destId="{7B43F2CF-E415-4813-828C-DAF9C5F38A9F}" srcOrd="0" destOrd="0" presId="urn:microsoft.com/office/officeart/2005/8/layout/orgChart1"/>
    <dgm:cxn modelId="{97CDD571-4B36-4AC6-BDFF-5C2F3788694E}" srcId="{388C990A-D442-4FEE-B7E0-9EF65DCD5D45}" destId="{60E59D1E-BE16-48CA-91B4-05E86078A613}" srcOrd="1" destOrd="0" parTransId="{A216EAF5-D009-4183-B07A-4621C4352460}" sibTransId="{F3ADCE21-CE44-413F-9346-B5CD3412D037}"/>
    <dgm:cxn modelId="{AB16E97B-9B04-4F63-BD21-8B514C8A12F6}" type="presOf" srcId="{60E59D1E-BE16-48CA-91B4-05E86078A613}" destId="{5E8DC951-84EB-4375-958D-175763844299}" srcOrd="1" destOrd="0" presId="urn:microsoft.com/office/officeart/2005/8/layout/orgChart1"/>
    <dgm:cxn modelId="{EB0B757C-4273-41BA-8314-AA5052F7B94A}" type="presOf" srcId="{388C990A-D442-4FEE-B7E0-9EF65DCD5D45}" destId="{C1695D83-2954-44E1-B4B5-292F211B8C81}" srcOrd="1" destOrd="0" presId="urn:microsoft.com/office/officeart/2005/8/layout/orgChart1"/>
    <dgm:cxn modelId="{EB9A8A8D-FC55-46DD-840E-89D6E37E8CD8}" type="presOf" srcId="{B1F81652-3C5A-4E59-9413-E31B30A82831}" destId="{72B03FE0-2EF4-4167-B132-1851C01EB415}" srcOrd="0" destOrd="0" presId="urn:microsoft.com/office/officeart/2005/8/layout/orgChart1"/>
    <dgm:cxn modelId="{250ED094-9A84-40CA-A876-28CF762285A4}" type="presOf" srcId="{94AC0CE5-EC36-4013-985C-72EF1E15C182}" destId="{6A1836AC-9C94-48CE-A73B-43BAAFAC7BBE}" srcOrd="0" destOrd="0" presId="urn:microsoft.com/office/officeart/2005/8/layout/orgChart1"/>
    <dgm:cxn modelId="{FBBFDB9A-DDDC-468B-887F-27079CD80BC2}" type="presOf" srcId="{DD3851D3-436A-4ECB-94B5-FF3D73A37656}" destId="{FC5B3C27-1BBD-4F8D-AE8E-2261360ACB78}" srcOrd="0" destOrd="0" presId="urn:microsoft.com/office/officeart/2005/8/layout/orgChart1"/>
    <dgm:cxn modelId="{986D61A8-7862-4EFD-9A59-A612538383C9}" type="presOf" srcId="{757AFE6B-835E-48DD-B2BD-15C8B63013A8}" destId="{9A53D1C5-72EA-4691-A1ED-A210145E614C}" srcOrd="0" destOrd="0" presId="urn:microsoft.com/office/officeart/2005/8/layout/orgChart1"/>
    <dgm:cxn modelId="{A03DC6AA-16E4-48F7-88D4-C7FEA1FA6879}" type="presOf" srcId="{D3E5E99E-5C4B-4DAF-A7F3-923F87A2D0B2}" destId="{92D92509-E42C-48FD-A0A1-2ED6C7E097BD}" srcOrd="0" destOrd="0" presId="urn:microsoft.com/office/officeart/2005/8/layout/orgChart1"/>
    <dgm:cxn modelId="{F9E143B0-88E6-4F58-A5A8-F73EB1EB24ED}" srcId="{388C990A-D442-4FEE-B7E0-9EF65DCD5D45}" destId="{C09DA060-CC10-45BC-8927-3274387C1A38}" srcOrd="2" destOrd="0" parTransId="{B654D497-5FED-4BD8-BAF4-68328F3C4B37}" sibTransId="{BD99AFA7-25A2-40D5-A385-1A6EDE35C6D0}"/>
    <dgm:cxn modelId="{E3DA87B5-A4A5-4822-BDB0-04086DE0CCD6}" type="presOf" srcId="{DD3851D3-436A-4ECB-94B5-FF3D73A37656}" destId="{BAA25A1F-5E39-4E32-A929-CBCD4E990876}" srcOrd="1" destOrd="0" presId="urn:microsoft.com/office/officeart/2005/8/layout/orgChart1"/>
    <dgm:cxn modelId="{DAFC6FB9-00EB-4296-978C-C856556C279F}" type="presOf" srcId="{388C990A-D442-4FEE-B7E0-9EF65DCD5D45}" destId="{174B5DAB-6686-4EDE-8435-F63A13694617}" srcOrd="0" destOrd="0" presId="urn:microsoft.com/office/officeart/2005/8/layout/orgChart1"/>
    <dgm:cxn modelId="{AA54DFBD-3002-4545-8B4F-F712F5490F9A}" srcId="{C89D6660-4C5C-46B6-894C-F8E24D60FD0F}" destId="{D3E5E99E-5C4B-4DAF-A7F3-923F87A2D0B2}" srcOrd="1" destOrd="0" parTransId="{DA1E11C6-46E8-4958-A09B-43A5BDE95F8E}" sibTransId="{A68FF8C7-36C8-4EFB-A33E-78DAD58A00C9}"/>
    <dgm:cxn modelId="{B7D03ACB-E817-44B4-832C-812449F5CD90}" type="presOf" srcId="{C09DA060-CC10-45BC-8927-3274387C1A38}" destId="{AD934C0F-6116-4064-A9B0-3EB1404776B6}" srcOrd="1" destOrd="0" presId="urn:microsoft.com/office/officeart/2005/8/layout/orgChart1"/>
    <dgm:cxn modelId="{34FAD2E0-76AC-47E8-AD98-79E41833A4B2}" type="presOf" srcId="{A75A5AAC-06A4-4C6D-8AD9-8A4FC6F00578}" destId="{39F19E99-3E74-400C-979E-9A53DD4FDE3D}" srcOrd="0" destOrd="0" presId="urn:microsoft.com/office/officeart/2005/8/layout/orgChart1"/>
    <dgm:cxn modelId="{3368D1E6-6255-4848-AFF9-ECDAED33C85B}" type="presOf" srcId="{C89D6660-4C5C-46B6-894C-F8E24D60FD0F}" destId="{B6D856E4-A730-4632-9E78-38F8D2B6C457}" srcOrd="1" destOrd="0" presId="urn:microsoft.com/office/officeart/2005/8/layout/orgChart1"/>
    <dgm:cxn modelId="{794C67F9-E44E-4210-BCE6-AE095DB92865}" type="presOf" srcId="{DA1E11C6-46E8-4958-A09B-43A5BDE95F8E}" destId="{F806E1F8-E7C8-40AA-8448-3D7910E32833}" srcOrd="0" destOrd="0" presId="urn:microsoft.com/office/officeart/2005/8/layout/orgChart1"/>
    <dgm:cxn modelId="{D45C3FFC-4225-4224-8F5D-0D09BC8C3441}" srcId="{C89D6660-4C5C-46B6-894C-F8E24D60FD0F}" destId="{94AC0CE5-EC36-4013-985C-72EF1E15C182}" srcOrd="0" destOrd="0" parTransId="{A75A5AAC-06A4-4C6D-8AD9-8A4FC6F00578}" sibTransId="{7F12065E-8241-4B30-8870-35C4BA49B474}"/>
    <dgm:cxn modelId="{1F6628FD-EE75-4238-A45F-F6DBB1EC0515}" type="presOf" srcId="{B1F81652-3C5A-4E59-9413-E31B30A82831}" destId="{1535D9E9-57D7-47E1-B0B9-F863F9B99B75}" srcOrd="1" destOrd="0" presId="urn:microsoft.com/office/officeart/2005/8/layout/orgChart1"/>
    <dgm:cxn modelId="{B03FF3FD-DCF1-4052-A4BB-5BB3186E3A5F}" type="presOf" srcId="{C89D6660-4C5C-46B6-894C-F8E24D60FD0F}" destId="{01AFE69E-51C9-4C9D-B182-812990F3F553}" srcOrd="0" destOrd="0" presId="urn:microsoft.com/office/officeart/2005/8/layout/orgChart1"/>
    <dgm:cxn modelId="{7F0DF7D9-414E-425A-A0C9-0D3C8B02BE4C}" type="presParOf" srcId="{9A53D1C5-72EA-4691-A1ED-A210145E614C}" destId="{C615CF75-63BF-4CE9-9882-91062354A122}" srcOrd="0" destOrd="0" presId="urn:microsoft.com/office/officeart/2005/8/layout/orgChart1"/>
    <dgm:cxn modelId="{915A8D47-C15B-4412-8C70-CAA9F666CF15}" type="presParOf" srcId="{C615CF75-63BF-4CE9-9882-91062354A122}" destId="{9CE10A80-AF57-4520-A928-AE0637472920}" srcOrd="0" destOrd="0" presId="urn:microsoft.com/office/officeart/2005/8/layout/orgChart1"/>
    <dgm:cxn modelId="{3634946D-3187-433D-9320-ED20D3EBD119}" type="presParOf" srcId="{9CE10A80-AF57-4520-A928-AE0637472920}" destId="{72B03FE0-2EF4-4167-B132-1851C01EB415}" srcOrd="0" destOrd="0" presId="urn:microsoft.com/office/officeart/2005/8/layout/orgChart1"/>
    <dgm:cxn modelId="{1CE014E6-7C88-4BBF-BEF2-B89161FB6EFF}" type="presParOf" srcId="{9CE10A80-AF57-4520-A928-AE0637472920}" destId="{1535D9E9-57D7-47E1-B0B9-F863F9B99B75}" srcOrd="1" destOrd="0" presId="urn:microsoft.com/office/officeart/2005/8/layout/orgChart1"/>
    <dgm:cxn modelId="{2F1BFC67-9750-4874-A892-BEC4C7CF629B}" type="presParOf" srcId="{C615CF75-63BF-4CE9-9882-91062354A122}" destId="{46A2A895-4A20-4DC3-88C1-9527BD864144}" srcOrd="1" destOrd="0" presId="urn:microsoft.com/office/officeart/2005/8/layout/orgChart1"/>
    <dgm:cxn modelId="{F75F360C-C13F-4AA3-AD82-AB04C60A26FB}" type="presParOf" srcId="{46A2A895-4A20-4DC3-88C1-9527BD864144}" destId="{3525AEF3-01D5-4E36-A068-29E6A208B498}" srcOrd="0" destOrd="0" presId="urn:microsoft.com/office/officeart/2005/8/layout/orgChart1"/>
    <dgm:cxn modelId="{CE12D215-69B7-4334-B19B-C234EF318F4E}" type="presParOf" srcId="{46A2A895-4A20-4DC3-88C1-9527BD864144}" destId="{69244465-2AA5-4A72-8FA1-09569B1E4E68}" srcOrd="1" destOrd="0" presId="urn:microsoft.com/office/officeart/2005/8/layout/orgChart1"/>
    <dgm:cxn modelId="{1123C17A-0FB6-4262-A779-70E51D503A92}" type="presParOf" srcId="{69244465-2AA5-4A72-8FA1-09569B1E4E68}" destId="{1DBAFA8E-12EE-4386-BC24-A07E196417BF}" srcOrd="0" destOrd="0" presId="urn:microsoft.com/office/officeart/2005/8/layout/orgChart1"/>
    <dgm:cxn modelId="{89706A42-6FB2-4DE6-B433-98B120F6DEF5}" type="presParOf" srcId="{1DBAFA8E-12EE-4386-BC24-A07E196417BF}" destId="{01AFE69E-51C9-4C9D-B182-812990F3F553}" srcOrd="0" destOrd="0" presId="urn:microsoft.com/office/officeart/2005/8/layout/orgChart1"/>
    <dgm:cxn modelId="{578A6431-DA3F-4E3B-B3C2-92E0C8082A31}" type="presParOf" srcId="{1DBAFA8E-12EE-4386-BC24-A07E196417BF}" destId="{B6D856E4-A730-4632-9E78-38F8D2B6C457}" srcOrd="1" destOrd="0" presId="urn:microsoft.com/office/officeart/2005/8/layout/orgChart1"/>
    <dgm:cxn modelId="{F1F7B9AC-4FD5-4014-82E7-7A6B17847220}" type="presParOf" srcId="{69244465-2AA5-4A72-8FA1-09569B1E4E68}" destId="{BC46BA95-5CE3-4470-B626-6DABF63FFBCF}" srcOrd="1" destOrd="0" presId="urn:microsoft.com/office/officeart/2005/8/layout/orgChart1"/>
    <dgm:cxn modelId="{884506EC-424F-408F-914E-D0BDD5081985}" type="presParOf" srcId="{BC46BA95-5CE3-4470-B626-6DABF63FFBCF}" destId="{39F19E99-3E74-400C-979E-9A53DD4FDE3D}" srcOrd="0" destOrd="0" presId="urn:microsoft.com/office/officeart/2005/8/layout/orgChart1"/>
    <dgm:cxn modelId="{57F6DD37-FEE4-41E1-9FFE-D931ADF31DD4}" type="presParOf" srcId="{BC46BA95-5CE3-4470-B626-6DABF63FFBCF}" destId="{8CFF0F9A-E134-48BE-98F6-0A90EBA87D0C}" srcOrd="1" destOrd="0" presId="urn:microsoft.com/office/officeart/2005/8/layout/orgChart1"/>
    <dgm:cxn modelId="{05DE5B51-478E-4802-ADF0-35107B3E4836}" type="presParOf" srcId="{8CFF0F9A-E134-48BE-98F6-0A90EBA87D0C}" destId="{B47129BF-CC27-4C25-8B79-865BE59E68D3}" srcOrd="0" destOrd="0" presId="urn:microsoft.com/office/officeart/2005/8/layout/orgChart1"/>
    <dgm:cxn modelId="{226409BF-239D-4E85-A7EF-0802D9ACF211}" type="presParOf" srcId="{B47129BF-CC27-4C25-8B79-865BE59E68D3}" destId="{6A1836AC-9C94-48CE-A73B-43BAAFAC7BBE}" srcOrd="0" destOrd="0" presId="urn:microsoft.com/office/officeart/2005/8/layout/orgChart1"/>
    <dgm:cxn modelId="{C7C23F3C-CAE5-4ED0-8D1D-1F9577B2C375}" type="presParOf" srcId="{B47129BF-CC27-4C25-8B79-865BE59E68D3}" destId="{32CCCCD4-24FE-42D2-9A2B-22A09F7BE310}" srcOrd="1" destOrd="0" presId="urn:microsoft.com/office/officeart/2005/8/layout/orgChart1"/>
    <dgm:cxn modelId="{4834A970-5E3A-47D9-B31F-C80A776DFB95}" type="presParOf" srcId="{8CFF0F9A-E134-48BE-98F6-0A90EBA87D0C}" destId="{28866EC2-BDEA-4718-A6D9-46BD3A08674A}" srcOrd="1" destOrd="0" presId="urn:microsoft.com/office/officeart/2005/8/layout/orgChart1"/>
    <dgm:cxn modelId="{1F72D83E-EBC9-4235-8955-9813E7C64E09}" type="presParOf" srcId="{8CFF0F9A-E134-48BE-98F6-0A90EBA87D0C}" destId="{0C9FE255-B0B0-4CDC-818C-7F7B1BAA5DB0}" srcOrd="2" destOrd="0" presId="urn:microsoft.com/office/officeart/2005/8/layout/orgChart1"/>
    <dgm:cxn modelId="{03F4AABA-4290-488E-8A97-E3C7110FE27C}" type="presParOf" srcId="{BC46BA95-5CE3-4470-B626-6DABF63FFBCF}" destId="{F806E1F8-E7C8-40AA-8448-3D7910E32833}" srcOrd="2" destOrd="0" presId="urn:microsoft.com/office/officeart/2005/8/layout/orgChart1"/>
    <dgm:cxn modelId="{2163474C-D4A9-4861-AC19-73B806614188}" type="presParOf" srcId="{BC46BA95-5CE3-4470-B626-6DABF63FFBCF}" destId="{1C72F922-9B66-4F0E-8127-4D049C5ABC13}" srcOrd="3" destOrd="0" presId="urn:microsoft.com/office/officeart/2005/8/layout/orgChart1"/>
    <dgm:cxn modelId="{D1539A94-B037-4A3F-8AD7-E0F66941C312}" type="presParOf" srcId="{1C72F922-9B66-4F0E-8127-4D049C5ABC13}" destId="{15123770-01BC-4BE3-8F6E-61DB27B1ED33}" srcOrd="0" destOrd="0" presId="urn:microsoft.com/office/officeart/2005/8/layout/orgChart1"/>
    <dgm:cxn modelId="{64DCA6EB-9BBD-4859-B310-EABE17521940}" type="presParOf" srcId="{15123770-01BC-4BE3-8F6E-61DB27B1ED33}" destId="{92D92509-E42C-48FD-A0A1-2ED6C7E097BD}" srcOrd="0" destOrd="0" presId="urn:microsoft.com/office/officeart/2005/8/layout/orgChart1"/>
    <dgm:cxn modelId="{40EA667F-C7D2-4B2C-A627-8450606EF9D0}" type="presParOf" srcId="{15123770-01BC-4BE3-8F6E-61DB27B1ED33}" destId="{66BBEE96-02F4-4719-BC41-1787DB16C1D9}" srcOrd="1" destOrd="0" presId="urn:microsoft.com/office/officeart/2005/8/layout/orgChart1"/>
    <dgm:cxn modelId="{35B34678-EA1C-4A1C-A97E-393DBCF2DC1E}" type="presParOf" srcId="{1C72F922-9B66-4F0E-8127-4D049C5ABC13}" destId="{D71DC48B-81E9-4DE0-BEB0-470717B0C087}" srcOrd="1" destOrd="0" presId="urn:microsoft.com/office/officeart/2005/8/layout/orgChart1"/>
    <dgm:cxn modelId="{46B3F941-1AF8-4F58-B01A-B5DAA386510F}" type="presParOf" srcId="{1C72F922-9B66-4F0E-8127-4D049C5ABC13}" destId="{877F8096-C169-495B-8877-E152A17D96DF}" srcOrd="2" destOrd="0" presId="urn:microsoft.com/office/officeart/2005/8/layout/orgChart1"/>
    <dgm:cxn modelId="{02D2BD7E-6176-478B-BA42-FC534C32178C}" type="presParOf" srcId="{BC46BA95-5CE3-4470-B626-6DABF63FFBCF}" destId="{E20B6146-0474-4AEE-99D8-D4B5AE8210CB}" srcOrd="4" destOrd="0" presId="urn:microsoft.com/office/officeart/2005/8/layout/orgChart1"/>
    <dgm:cxn modelId="{C09B223A-5A55-477C-9015-93B0521F2490}" type="presParOf" srcId="{BC46BA95-5CE3-4470-B626-6DABF63FFBCF}" destId="{2C5C5C3E-4142-4858-8B9D-C8F18B6CAC71}" srcOrd="5" destOrd="0" presId="urn:microsoft.com/office/officeart/2005/8/layout/orgChart1"/>
    <dgm:cxn modelId="{F8A4109A-A541-4D2B-B36E-5C1FDB08BF23}" type="presParOf" srcId="{2C5C5C3E-4142-4858-8B9D-C8F18B6CAC71}" destId="{09CD6A3B-31B7-48B7-9064-3E2BC2A4D9EA}" srcOrd="0" destOrd="0" presId="urn:microsoft.com/office/officeart/2005/8/layout/orgChart1"/>
    <dgm:cxn modelId="{202A88D5-06A7-4C5A-AF70-7D95733F7CCF}" type="presParOf" srcId="{09CD6A3B-31B7-48B7-9064-3E2BC2A4D9EA}" destId="{FC5B3C27-1BBD-4F8D-AE8E-2261360ACB78}" srcOrd="0" destOrd="0" presId="urn:microsoft.com/office/officeart/2005/8/layout/orgChart1"/>
    <dgm:cxn modelId="{45C669BC-1451-40F5-9DA3-4C5DA488B7CA}" type="presParOf" srcId="{09CD6A3B-31B7-48B7-9064-3E2BC2A4D9EA}" destId="{BAA25A1F-5E39-4E32-A929-CBCD4E990876}" srcOrd="1" destOrd="0" presId="urn:microsoft.com/office/officeart/2005/8/layout/orgChart1"/>
    <dgm:cxn modelId="{215D0989-03D7-4455-89DD-55797F8643B4}" type="presParOf" srcId="{2C5C5C3E-4142-4858-8B9D-C8F18B6CAC71}" destId="{C540692B-2C7D-4AE3-8D38-70292E836C8E}" srcOrd="1" destOrd="0" presId="urn:microsoft.com/office/officeart/2005/8/layout/orgChart1"/>
    <dgm:cxn modelId="{B00612D7-F916-43FA-81D4-72EE9DB5347C}" type="presParOf" srcId="{2C5C5C3E-4142-4858-8B9D-C8F18B6CAC71}" destId="{B9203A94-FF43-4BC9-A83A-5404AFD08FA1}" srcOrd="2" destOrd="0" presId="urn:microsoft.com/office/officeart/2005/8/layout/orgChart1"/>
    <dgm:cxn modelId="{A2C30769-E190-4995-9DE6-1BF395C6D553}" type="presParOf" srcId="{69244465-2AA5-4A72-8FA1-09569B1E4E68}" destId="{1CF2891E-FD2B-4683-8A72-651F027F1A18}" srcOrd="2" destOrd="0" presId="urn:microsoft.com/office/officeart/2005/8/layout/orgChart1"/>
    <dgm:cxn modelId="{47F2AB80-73B1-4A51-8249-4F8171076777}" type="presParOf" srcId="{46A2A895-4A20-4DC3-88C1-9527BD864144}" destId="{FB4A5A2B-5869-4796-8C9E-F31BF25D0A0B}" srcOrd="2" destOrd="0" presId="urn:microsoft.com/office/officeart/2005/8/layout/orgChart1"/>
    <dgm:cxn modelId="{E3120C2E-FB44-41CE-8FE7-037330613E66}" type="presParOf" srcId="{46A2A895-4A20-4DC3-88C1-9527BD864144}" destId="{760E690F-B321-4ACC-99F0-8971CA1062B5}" srcOrd="3" destOrd="0" presId="urn:microsoft.com/office/officeart/2005/8/layout/orgChart1"/>
    <dgm:cxn modelId="{3E2F2758-F1A7-44CD-83B5-35701466C8B9}" type="presParOf" srcId="{760E690F-B321-4ACC-99F0-8971CA1062B5}" destId="{E2D81A88-5A65-42C0-A31D-387F675EA6AF}" srcOrd="0" destOrd="0" presId="urn:microsoft.com/office/officeart/2005/8/layout/orgChart1"/>
    <dgm:cxn modelId="{C032E925-BE91-4576-8389-B7EA76895BB4}" type="presParOf" srcId="{E2D81A88-5A65-42C0-A31D-387F675EA6AF}" destId="{174B5DAB-6686-4EDE-8435-F63A13694617}" srcOrd="0" destOrd="0" presId="urn:microsoft.com/office/officeart/2005/8/layout/orgChart1"/>
    <dgm:cxn modelId="{AF9622C4-C425-44AB-AE1D-8AC42945BC6C}" type="presParOf" srcId="{E2D81A88-5A65-42C0-A31D-387F675EA6AF}" destId="{C1695D83-2954-44E1-B4B5-292F211B8C81}" srcOrd="1" destOrd="0" presId="urn:microsoft.com/office/officeart/2005/8/layout/orgChart1"/>
    <dgm:cxn modelId="{637EEB48-C220-4DE5-BD50-BEB4CC581213}" type="presParOf" srcId="{760E690F-B321-4ACC-99F0-8971CA1062B5}" destId="{1265DC70-FFB9-4DB8-AFD8-81CB842B5C65}" srcOrd="1" destOrd="0" presId="urn:microsoft.com/office/officeart/2005/8/layout/orgChart1"/>
    <dgm:cxn modelId="{7947D415-8BF1-499B-BE4E-4D4BE61C23AD}" type="presParOf" srcId="{1265DC70-FFB9-4DB8-AFD8-81CB842B5C65}" destId="{A1010968-3077-4DE6-989C-AF560C7C40F5}" srcOrd="0" destOrd="0" presId="urn:microsoft.com/office/officeart/2005/8/layout/orgChart1"/>
    <dgm:cxn modelId="{90002293-925B-4033-8F75-E372C3938ED6}" type="presParOf" srcId="{1265DC70-FFB9-4DB8-AFD8-81CB842B5C65}" destId="{F029F0F5-3AD3-4084-A5F5-F48178D47225}" srcOrd="1" destOrd="0" presId="urn:microsoft.com/office/officeart/2005/8/layout/orgChart1"/>
    <dgm:cxn modelId="{BD5CEF5D-92AE-4E4E-8458-2DC807A4E645}" type="presParOf" srcId="{F029F0F5-3AD3-4084-A5F5-F48178D47225}" destId="{4344F59E-5A4C-48D0-BB63-DA2282E42BC7}" srcOrd="0" destOrd="0" presId="urn:microsoft.com/office/officeart/2005/8/layout/orgChart1"/>
    <dgm:cxn modelId="{F6A958C6-6E40-4EBC-8DF9-288B0BA6D93A}" type="presParOf" srcId="{4344F59E-5A4C-48D0-BB63-DA2282E42BC7}" destId="{8E0EDE56-95EC-40F1-B166-18771C6DF766}" srcOrd="0" destOrd="0" presId="urn:microsoft.com/office/officeart/2005/8/layout/orgChart1"/>
    <dgm:cxn modelId="{7F6788D9-444A-4FAB-9BF8-C36E715F0135}" type="presParOf" srcId="{4344F59E-5A4C-48D0-BB63-DA2282E42BC7}" destId="{8C1CD394-1066-41FE-9485-7736012C38D9}" srcOrd="1" destOrd="0" presId="urn:microsoft.com/office/officeart/2005/8/layout/orgChart1"/>
    <dgm:cxn modelId="{17AD04AF-0140-44B4-834B-E3C0FEBE1B15}" type="presParOf" srcId="{F029F0F5-3AD3-4084-A5F5-F48178D47225}" destId="{1F45A908-F109-4E12-A4F5-05B443D86C2F}" srcOrd="1" destOrd="0" presId="urn:microsoft.com/office/officeart/2005/8/layout/orgChart1"/>
    <dgm:cxn modelId="{63D4DE0D-93C3-4AE0-9064-0C49F0E8C464}" type="presParOf" srcId="{F029F0F5-3AD3-4084-A5F5-F48178D47225}" destId="{6FEA8448-C17A-458F-821E-6C9DB03C6555}" srcOrd="2" destOrd="0" presId="urn:microsoft.com/office/officeart/2005/8/layout/orgChart1"/>
    <dgm:cxn modelId="{B91B44B5-DE1A-4014-81A4-9B656C06EC36}" type="presParOf" srcId="{1265DC70-FFB9-4DB8-AFD8-81CB842B5C65}" destId="{9305C5B9-7373-4406-B17A-38409E59AF3B}" srcOrd="2" destOrd="0" presId="urn:microsoft.com/office/officeart/2005/8/layout/orgChart1"/>
    <dgm:cxn modelId="{931E663C-150F-42FB-AB52-79E5E89443CC}" type="presParOf" srcId="{1265DC70-FFB9-4DB8-AFD8-81CB842B5C65}" destId="{ED1352ED-2F82-4443-9298-C151D408A9F9}" srcOrd="3" destOrd="0" presId="urn:microsoft.com/office/officeart/2005/8/layout/orgChart1"/>
    <dgm:cxn modelId="{6DE9974C-F87A-4037-AD25-F6E5499C865B}" type="presParOf" srcId="{ED1352ED-2F82-4443-9298-C151D408A9F9}" destId="{64EA847F-33C4-4AF7-A57F-E73937C5E65D}" srcOrd="0" destOrd="0" presId="urn:microsoft.com/office/officeart/2005/8/layout/orgChart1"/>
    <dgm:cxn modelId="{46B38A03-F137-4219-BA5E-3D6BE724AB0F}" type="presParOf" srcId="{64EA847F-33C4-4AF7-A57F-E73937C5E65D}" destId="{7B43F2CF-E415-4813-828C-DAF9C5F38A9F}" srcOrd="0" destOrd="0" presId="urn:microsoft.com/office/officeart/2005/8/layout/orgChart1"/>
    <dgm:cxn modelId="{629E829B-37AC-44DD-AAC6-17F6CCE83937}" type="presParOf" srcId="{64EA847F-33C4-4AF7-A57F-E73937C5E65D}" destId="{5E8DC951-84EB-4375-958D-175763844299}" srcOrd="1" destOrd="0" presId="urn:microsoft.com/office/officeart/2005/8/layout/orgChart1"/>
    <dgm:cxn modelId="{90DF488E-DAB8-4BA1-BAED-0E054E14AA12}" type="presParOf" srcId="{ED1352ED-2F82-4443-9298-C151D408A9F9}" destId="{5EC30264-72CB-40F3-96A5-7DEA9564A8D7}" srcOrd="1" destOrd="0" presId="urn:microsoft.com/office/officeart/2005/8/layout/orgChart1"/>
    <dgm:cxn modelId="{4E5C09E7-2A4D-431A-BD36-B41190CB9744}" type="presParOf" srcId="{ED1352ED-2F82-4443-9298-C151D408A9F9}" destId="{E48362D5-B1DF-467C-98BF-C8F7F11BE1EC}" srcOrd="2" destOrd="0" presId="urn:microsoft.com/office/officeart/2005/8/layout/orgChart1"/>
    <dgm:cxn modelId="{F799136A-DAE7-433B-B9CC-C1C23FBD6D4E}" type="presParOf" srcId="{1265DC70-FFB9-4DB8-AFD8-81CB842B5C65}" destId="{3D60198C-1F00-4E1B-AB89-28697BAECB2F}" srcOrd="4" destOrd="0" presId="urn:microsoft.com/office/officeart/2005/8/layout/orgChart1"/>
    <dgm:cxn modelId="{27098DF1-B138-4AA7-9645-B5C363D40362}" type="presParOf" srcId="{1265DC70-FFB9-4DB8-AFD8-81CB842B5C65}" destId="{8A5D296A-BE29-456C-8FC0-EDC589AF241C}" srcOrd="5" destOrd="0" presId="urn:microsoft.com/office/officeart/2005/8/layout/orgChart1"/>
    <dgm:cxn modelId="{A1D32D84-9BA5-42E1-9CBE-97B403C9F837}" type="presParOf" srcId="{8A5D296A-BE29-456C-8FC0-EDC589AF241C}" destId="{61D0B4E1-1350-4002-BD94-8C705C7B66FF}" srcOrd="0" destOrd="0" presId="urn:microsoft.com/office/officeart/2005/8/layout/orgChart1"/>
    <dgm:cxn modelId="{0185C447-4E7D-4721-A3EC-BE789E9F3F74}" type="presParOf" srcId="{61D0B4E1-1350-4002-BD94-8C705C7B66FF}" destId="{BA930A85-7006-48D6-A86B-5F871691CDFC}" srcOrd="0" destOrd="0" presId="urn:microsoft.com/office/officeart/2005/8/layout/orgChart1"/>
    <dgm:cxn modelId="{166D33EB-21F5-4E63-BEF2-75E687462AB0}" type="presParOf" srcId="{61D0B4E1-1350-4002-BD94-8C705C7B66FF}" destId="{AD934C0F-6116-4064-A9B0-3EB1404776B6}" srcOrd="1" destOrd="0" presId="urn:microsoft.com/office/officeart/2005/8/layout/orgChart1"/>
    <dgm:cxn modelId="{8D003104-B280-43E1-BACD-AD166A719BF3}" type="presParOf" srcId="{8A5D296A-BE29-456C-8FC0-EDC589AF241C}" destId="{43B67AB6-7D50-4A76-BB27-7D7FA6B8558F}" srcOrd="1" destOrd="0" presId="urn:microsoft.com/office/officeart/2005/8/layout/orgChart1"/>
    <dgm:cxn modelId="{745C7F9D-8735-47F1-898E-33FF825FFBC3}" type="presParOf" srcId="{8A5D296A-BE29-456C-8FC0-EDC589AF241C}" destId="{98CE8C79-CFD5-45C3-AEB7-0FCD2BEE63D7}" srcOrd="2" destOrd="0" presId="urn:microsoft.com/office/officeart/2005/8/layout/orgChart1"/>
    <dgm:cxn modelId="{EE8B4999-DD1C-43D4-966A-D28E65B8DCB7}" type="presParOf" srcId="{760E690F-B321-4ACC-99F0-8971CA1062B5}" destId="{A0E9DACB-C80B-4FE1-BFCE-2D2B5D0107CE}" srcOrd="2" destOrd="0" presId="urn:microsoft.com/office/officeart/2005/8/layout/orgChart1"/>
    <dgm:cxn modelId="{70FF5368-CFEF-4B6D-8711-3CF35050B2D6}" type="presParOf" srcId="{C615CF75-63BF-4CE9-9882-91062354A122}" destId="{29C1A48C-97CE-44D0-A04D-772C1B49EE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917AA8-BF86-40F6-BF97-FEF30452B717}" type="doc">
      <dgm:prSet loTypeId="urn:microsoft.com/office/officeart/2008/layout/BendingPictureCaptionList" loCatId="picture" qsTypeId="urn:microsoft.com/office/officeart/2005/8/quickstyle/simple5" qsCatId="simple" csTypeId="urn:microsoft.com/office/officeart/2005/8/colors/accent0_3" csCatId="mainScheme" phldr="1"/>
      <dgm:spPr/>
      <dgm:t>
        <a:bodyPr/>
        <a:lstStyle/>
        <a:p>
          <a:endParaRPr lang="en-US"/>
        </a:p>
      </dgm:t>
    </dgm:pt>
    <dgm:pt modelId="{1128FB9F-D901-49AE-AB96-D7412C2F9634}">
      <dgm:prSet phldrT="[Text]" custT="1"/>
      <dgm:spPr/>
      <dgm:t>
        <a:bodyPr/>
        <a:lstStyle/>
        <a:p>
          <a:r>
            <a:rPr lang="en-US" sz="2800" dirty="0">
              <a:latin typeface="Arial" panose="020B0604020202020204" pitchFamily="34" charset="0"/>
              <a:cs typeface="Arial" panose="020B0604020202020204" pitchFamily="34" charset="0"/>
            </a:rPr>
            <a:t>Circular </a:t>
          </a:r>
        </a:p>
        <a:p>
          <a:r>
            <a:rPr lang="en-US" sz="2800" dirty="0">
              <a:latin typeface="Arial" panose="020B0604020202020204" pitchFamily="34" charset="0"/>
              <a:cs typeface="Arial" panose="020B0604020202020204" pitchFamily="34" charset="0"/>
            </a:rPr>
            <a:t>Anchor</a:t>
          </a:r>
        </a:p>
      </dgm:t>
    </dgm:pt>
    <dgm:pt modelId="{5FC7A2A8-BCDC-4B69-B77C-7784DCF5C09D}" type="parTrans" cxnId="{8306F881-65EC-4AB1-AF45-396F328510F6}">
      <dgm:prSet/>
      <dgm:spPr/>
      <dgm:t>
        <a:bodyPr/>
        <a:lstStyle/>
        <a:p>
          <a:endParaRPr lang="en-US"/>
        </a:p>
      </dgm:t>
    </dgm:pt>
    <dgm:pt modelId="{746F3008-980F-47F4-830F-7791AEFA9AD2}" type="sibTrans" cxnId="{8306F881-65EC-4AB1-AF45-396F328510F6}">
      <dgm:prSet/>
      <dgm:spPr/>
      <dgm:t>
        <a:bodyPr/>
        <a:lstStyle/>
        <a:p>
          <a:endParaRPr lang="en-US"/>
        </a:p>
      </dgm:t>
    </dgm:pt>
    <dgm:pt modelId="{7D0941DF-A8A7-4330-B0B7-BD28F85034E4}">
      <dgm:prSet phldrT="[Text]" custT="1"/>
      <dgm:spPr/>
      <dgm:t>
        <a:bodyPr/>
        <a:lstStyle/>
        <a:p>
          <a:r>
            <a:rPr lang="en-US" sz="2800" dirty="0">
              <a:latin typeface="Arial" panose="020B0604020202020204" pitchFamily="34" charset="0"/>
              <a:cs typeface="Arial" panose="020B0604020202020204" pitchFamily="34" charset="0"/>
            </a:rPr>
            <a:t>Square </a:t>
          </a:r>
        </a:p>
        <a:p>
          <a:r>
            <a:rPr lang="en-US" sz="2800" dirty="0">
              <a:latin typeface="Arial" panose="020B0604020202020204" pitchFamily="34" charset="0"/>
              <a:cs typeface="Arial" panose="020B0604020202020204" pitchFamily="34" charset="0"/>
            </a:rPr>
            <a:t>Anchor</a:t>
          </a:r>
        </a:p>
      </dgm:t>
    </dgm:pt>
    <dgm:pt modelId="{8D6DCD02-CCF0-4A53-BFCA-7E55263BC49C}" type="parTrans" cxnId="{7E57EE88-1483-4989-9D61-9AB5220D121B}">
      <dgm:prSet/>
      <dgm:spPr/>
      <dgm:t>
        <a:bodyPr/>
        <a:lstStyle/>
        <a:p>
          <a:endParaRPr lang="en-US"/>
        </a:p>
      </dgm:t>
    </dgm:pt>
    <dgm:pt modelId="{7831DF9E-703E-46EB-B582-944D47BA43B4}" type="sibTrans" cxnId="{7E57EE88-1483-4989-9D61-9AB5220D121B}">
      <dgm:prSet/>
      <dgm:spPr/>
      <dgm:t>
        <a:bodyPr/>
        <a:lstStyle/>
        <a:p>
          <a:endParaRPr lang="en-US"/>
        </a:p>
      </dgm:t>
    </dgm:pt>
    <dgm:pt modelId="{7CBF6F77-76A4-4881-A027-0BF900EC6D9E}">
      <dgm:prSet phldrT="[Text]" custT="1"/>
      <dgm:spPr/>
      <dgm:t>
        <a:bodyPr/>
        <a:lstStyle/>
        <a:p>
          <a:r>
            <a:rPr lang="en-US" sz="2800" dirty="0">
              <a:latin typeface="Arial" panose="020B0604020202020204" pitchFamily="34" charset="0"/>
              <a:cs typeface="Arial" panose="020B0604020202020204" pitchFamily="34" charset="0"/>
            </a:rPr>
            <a:t>Rectangular/Strip</a:t>
          </a:r>
        </a:p>
        <a:p>
          <a:r>
            <a:rPr lang="en-US" sz="2800" dirty="0">
              <a:latin typeface="Arial" panose="020B0604020202020204" pitchFamily="34" charset="0"/>
              <a:cs typeface="Arial" panose="020B0604020202020204" pitchFamily="34" charset="0"/>
            </a:rPr>
            <a:t>Anchor</a:t>
          </a:r>
        </a:p>
      </dgm:t>
    </dgm:pt>
    <dgm:pt modelId="{9C99F6C3-9D35-4199-84F8-436F9ED25199}" type="parTrans" cxnId="{B2D5BFF1-5207-43DE-9A10-4EB652212ECA}">
      <dgm:prSet/>
      <dgm:spPr/>
      <dgm:t>
        <a:bodyPr/>
        <a:lstStyle/>
        <a:p>
          <a:endParaRPr lang="en-US"/>
        </a:p>
      </dgm:t>
    </dgm:pt>
    <dgm:pt modelId="{0FD35D37-0FCA-4E4A-AAEF-16219396C052}" type="sibTrans" cxnId="{B2D5BFF1-5207-43DE-9A10-4EB652212ECA}">
      <dgm:prSet/>
      <dgm:spPr/>
      <dgm:t>
        <a:bodyPr/>
        <a:lstStyle/>
        <a:p>
          <a:endParaRPr lang="en-US"/>
        </a:p>
      </dgm:t>
    </dgm:pt>
    <dgm:pt modelId="{53CCDB09-2C87-4AC1-B4B3-9BBB9BD780AB}" type="pres">
      <dgm:prSet presAssocID="{0B917AA8-BF86-40F6-BF97-FEF30452B717}" presName="Name0" presStyleCnt="0">
        <dgm:presLayoutVars>
          <dgm:dir/>
          <dgm:resizeHandles val="exact"/>
        </dgm:presLayoutVars>
      </dgm:prSet>
      <dgm:spPr/>
    </dgm:pt>
    <dgm:pt modelId="{6E5E3354-BAA7-4D38-8EAB-0C3E0A5C635B}" type="pres">
      <dgm:prSet presAssocID="{1128FB9F-D901-49AE-AB96-D7412C2F9634}" presName="composite" presStyleCnt="0"/>
      <dgm:spPr/>
    </dgm:pt>
    <dgm:pt modelId="{9C4443AA-883E-4DDC-AE4C-27DDA2D3AA80}" type="pres">
      <dgm:prSet presAssocID="{1128FB9F-D901-49AE-AB96-D7412C2F9634}" presName="rect1" presStyleLbl="bgImgPlace1" presStyleIdx="0" presStyleCnt="3"/>
      <dgm:spPr>
        <a:blipFill rotWithShape="1">
          <a:blip xmlns:r="http://schemas.openxmlformats.org/officeDocument/2006/relationships" r:embed="rId1"/>
          <a:stretch>
            <a:fillRect/>
          </a:stretch>
        </a:blipFill>
      </dgm:spPr>
    </dgm:pt>
    <dgm:pt modelId="{3B769F4B-F443-4B82-B9E4-1D5DE3CE1E60}" type="pres">
      <dgm:prSet presAssocID="{1128FB9F-D901-49AE-AB96-D7412C2F9634}" presName="wedgeRectCallout1" presStyleLbl="node1" presStyleIdx="0" presStyleCnt="3" custLinFactNeighborX="0" custLinFactNeighborY="43293">
        <dgm:presLayoutVars>
          <dgm:bulletEnabled val="1"/>
        </dgm:presLayoutVars>
      </dgm:prSet>
      <dgm:spPr/>
    </dgm:pt>
    <dgm:pt modelId="{90CEC37F-4717-4451-A460-6E3379264346}" type="pres">
      <dgm:prSet presAssocID="{746F3008-980F-47F4-830F-7791AEFA9AD2}" presName="sibTrans" presStyleCnt="0"/>
      <dgm:spPr/>
    </dgm:pt>
    <dgm:pt modelId="{6A7E64DC-8FB4-4319-B7C0-51D64501E956}" type="pres">
      <dgm:prSet presAssocID="{7D0941DF-A8A7-4330-B0B7-BD28F85034E4}" presName="composite" presStyleCnt="0"/>
      <dgm:spPr/>
    </dgm:pt>
    <dgm:pt modelId="{246A4C95-C742-42E7-94EE-582C2EB81F96}" type="pres">
      <dgm:prSet presAssocID="{7D0941DF-A8A7-4330-B0B7-BD28F85034E4}" presName="rect1" presStyleLbl="bgImgPlace1" presStyleIdx="1" presStyleCnt="3"/>
      <dgm:spPr>
        <a:blipFill rotWithShape="1">
          <a:blip xmlns:r="http://schemas.openxmlformats.org/officeDocument/2006/relationships" r:embed="rId2"/>
          <a:stretch>
            <a:fillRect/>
          </a:stretch>
        </a:blipFill>
      </dgm:spPr>
    </dgm:pt>
    <dgm:pt modelId="{B735886A-68AE-4979-A139-F2E3C94D5E2B}" type="pres">
      <dgm:prSet presAssocID="{7D0941DF-A8A7-4330-B0B7-BD28F85034E4}" presName="wedgeRectCallout1" presStyleLbl="node1" presStyleIdx="1" presStyleCnt="3" custLinFactNeighborX="1554" custLinFactNeighborY="41620">
        <dgm:presLayoutVars>
          <dgm:bulletEnabled val="1"/>
        </dgm:presLayoutVars>
      </dgm:prSet>
      <dgm:spPr/>
    </dgm:pt>
    <dgm:pt modelId="{87F7F0F9-67C8-40CC-8BE8-8D663A1023C2}" type="pres">
      <dgm:prSet presAssocID="{7831DF9E-703E-46EB-B582-944D47BA43B4}" presName="sibTrans" presStyleCnt="0"/>
      <dgm:spPr/>
    </dgm:pt>
    <dgm:pt modelId="{9952F9C1-1968-4181-A64A-CEDBB50D2B88}" type="pres">
      <dgm:prSet presAssocID="{7CBF6F77-76A4-4881-A027-0BF900EC6D9E}" presName="composite" presStyleCnt="0"/>
      <dgm:spPr/>
    </dgm:pt>
    <dgm:pt modelId="{9682F438-9CFF-42FD-B96F-1CBEF30EFA7C}" type="pres">
      <dgm:prSet presAssocID="{7CBF6F77-76A4-4881-A027-0BF900EC6D9E}" presName="rect1" presStyleLbl="bgImgPlace1" presStyleIdx="2" presStyleCnt="3"/>
      <dgm:spPr>
        <a:blipFill rotWithShape="1">
          <a:blip xmlns:r="http://schemas.openxmlformats.org/officeDocument/2006/relationships" r:embed="rId3"/>
          <a:stretch>
            <a:fillRect/>
          </a:stretch>
        </a:blipFill>
      </dgm:spPr>
    </dgm:pt>
    <dgm:pt modelId="{8DB791CA-2717-4149-AC79-B9A47F331064}" type="pres">
      <dgm:prSet presAssocID="{7CBF6F77-76A4-4881-A027-0BF900EC6D9E}" presName="wedgeRectCallout1" presStyleLbl="node1" presStyleIdx="2" presStyleCnt="3" custScaleX="112088" custScaleY="99312" custLinFactNeighborX="-938" custLinFactNeighborY="43104">
        <dgm:presLayoutVars>
          <dgm:bulletEnabled val="1"/>
        </dgm:presLayoutVars>
      </dgm:prSet>
      <dgm:spPr/>
    </dgm:pt>
  </dgm:ptLst>
  <dgm:cxnLst>
    <dgm:cxn modelId="{C2027A3D-973D-4C58-95E1-340BD68E4895}" type="presOf" srcId="{7D0941DF-A8A7-4330-B0B7-BD28F85034E4}" destId="{B735886A-68AE-4979-A139-F2E3C94D5E2B}" srcOrd="0" destOrd="0" presId="urn:microsoft.com/office/officeart/2008/layout/BendingPictureCaptionList"/>
    <dgm:cxn modelId="{1029F562-0F6C-4301-96F9-4D5A94EE53EF}" type="presOf" srcId="{7CBF6F77-76A4-4881-A027-0BF900EC6D9E}" destId="{8DB791CA-2717-4149-AC79-B9A47F331064}" srcOrd="0" destOrd="0" presId="urn:microsoft.com/office/officeart/2008/layout/BendingPictureCaptionList"/>
    <dgm:cxn modelId="{8306F881-65EC-4AB1-AF45-396F328510F6}" srcId="{0B917AA8-BF86-40F6-BF97-FEF30452B717}" destId="{1128FB9F-D901-49AE-AB96-D7412C2F9634}" srcOrd="0" destOrd="0" parTransId="{5FC7A2A8-BCDC-4B69-B77C-7784DCF5C09D}" sibTransId="{746F3008-980F-47F4-830F-7791AEFA9AD2}"/>
    <dgm:cxn modelId="{7E57EE88-1483-4989-9D61-9AB5220D121B}" srcId="{0B917AA8-BF86-40F6-BF97-FEF30452B717}" destId="{7D0941DF-A8A7-4330-B0B7-BD28F85034E4}" srcOrd="1" destOrd="0" parTransId="{8D6DCD02-CCF0-4A53-BFCA-7E55263BC49C}" sibTransId="{7831DF9E-703E-46EB-B582-944D47BA43B4}"/>
    <dgm:cxn modelId="{0505ADC0-D34D-432D-8103-CECC8C0118FD}" type="presOf" srcId="{0B917AA8-BF86-40F6-BF97-FEF30452B717}" destId="{53CCDB09-2C87-4AC1-B4B3-9BBB9BD780AB}" srcOrd="0" destOrd="0" presId="urn:microsoft.com/office/officeart/2008/layout/BendingPictureCaptionList"/>
    <dgm:cxn modelId="{560017DB-F5FB-4740-88B1-C54E08B0B82D}" type="presOf" srcId="{1128FB9F-D901-49AE-AB96-D7412C2F9634}" destId="{3B769F4B-F443-4B82-B9E4-1D5DE3CE1E60}" srcOrd="0" destOrd="0" presId="urn:microsoft.com/office/officeart/2008/layout/BendingPictureCaptionList"/>
    <dgm:cxn modelId="{B2D5BFF1-5207-43DE-9A10-4EB652212ECA}" srcId="{0B917AA8-BF86-40F6-BF97-FEF30452B717}" destId="{7CBF6F77-76A4-4881-A027-0BF900EC6D9E}" srcOrd="2" destOrd="0" parTransId="{9C99F6C3-9D35-4199-84F8-436F9ED25199}" sibTransId="{0FD35D37-0FCA-4E4A-AAEF-16219396C052}"/>
    <dgm:cxn modelId="{4147761C-3746-423A-9218-40D2128C370B}" type="presParOf" srcId="{53CCDB09-2C87-4AC1-B4B3-9BBB9BD780AB}" destId="{6E5E3354-BAA7-4D38-8EAB-0C3E0A5C635B}" srcOrd="0" destOrd="0" presId="urn:microsoft.com/office/officeart/2008/layout/BendingPictureCaptionList"/>
    <dgm:cxn modelId="{F559614E-E0E2-454D-A0C2-2FC975EEA09A}" type="presParOf" srcId="{6E5E3354-BAA7-4D38-8EAB-0C3E0A5C635B}" destId="{9C4443AA-883E-4DDC-AE4C-27DDA2D3AA80}" srcOrd="0" destOrd="0" presId="urn:microsoft.com/office/officeart/2008/layout/BendingPictureCaptionList"/>
    <dgm:cxn modelId="{CBC486D2-5B69-4961-B863-0C3CAA6570D7}" type="presParOf" srcId="{6E5E3354-BAA7-4D38-8EAB-0C3E0A5C635B}" destId="{3B769F4B-F443-4B82-B9E4-1D5DE3CE1E60}" srcOrd="1" destOrd="0" presId="urn:microsoft.com/office/officeart/2008/layout/BendingPictureCaptionList"/>
    <dgm:cxn modelId="{2B6DC2F2-8275-4379-A30D-472C53F7551B}" type="presParOf" srcId="{53CCDB09-2C87-4AC1-B4B3-9BBB9BD780AB}" destId="{90CEC37F-4717-4451-A460-6E3379264346}" srcOrd="1" destOrd="0" presId="urn:microsoft.com/office/officeart/2008/layout/BendingPictureCaptionList"/>
    <dgm:cxn modelId="{22E1B5E0-D38C-4BDD-A5AB-5FCBF31962DE}" type="presParOf" srcId="{53CCDB09-2C87-4AC1-B4B3-9BBB9BD780AB}" destId="{6A7E64DC-8FB4-4319-B7C0-51D64501E956}" srcOrd="2" destOrd="0" presId="urn:microsoft.com/office/officeart/2008/layout/BendingPictureCaptionList"/>
    <dgm:cxn modelId="{6939A311-BA71-49F8-BDF0-D70D90690C5D}" type="presParOf" srcId="{6A7E64DC-8FB4-4319-B7C0-51D64501E956}" destId="{246A4C95-C742-42E7-94EE-582C2EB81F96}" srcOrd="0" destOrd="0" presId="urn:microsoft.com/office/officeart/2008/layout/BendingPictureCaptionList"/>
    <dgm:cxn modelId="{672B658B-8C87-4E7D-A077-C09C7DF62741}" type="presParOf" srcId="{6A7E64DC-8FB4-4319-B7C0-51D64501E956}" destId="{B735886A-68AE-4979-A139-F2E3C94D5E2B}" srcOrd="1" destOrd="0" presId="urn:microsoft.com/office/officeart/2008/layout/BendingPictureCaptionList"/>
    <dgm:cxn modelId="{125CA216-F27C-4C38-8261-A72EF8265E4C}" type="presParOf" srcId="{53CCDB09-2C87-4AC1-B4B3-9BBB9BD780AB}" destId="{87F7F0F9-67C8-40CC-8BE8-8D663A1023C2}" srcOrd="3" destOrd="0" presId="urn:microsoft.com/office/officeart/2008/layout/BendingPictureCaptionList"/>
    <dgm:cxn modelId="{60443B61-89D0-419E-97B5-8DD61B56D5B8}" type="presParOf" srcId="{53CCDB09-2C87-4AC1-B4B3-9BBB9BD780AB}" destId="{9952F9C1-1968-4181-A64A-CEDBB50D2B88}" srcOrd="4" destOrd="0" presId="urn:microsoft.com/office/officeart/2008/layout/BendingPictureCaptionList"/>
    <dgm:cxn modelId="{05BEEEB4-BFC8-481C-BC11-7C55FEA529A3}" type="presParOf" srcId="{9952F9C1-1968-4181-A64A-CEDBB50D2B88}" destId="{9682F438-9CFF-42FD-B96F-1CBEF30EFA7C}" srcOrd="0" destOrd="0" presId="urn:microsoft.com/office/officeart/2008/layout/BendingPictureCaptionList"/>
    <dgm:cxn modelId="{BCC2BD6B-708A-4416-8269-0BF94943BD4A}" type="presParOf" srcId="{9952F9C1-1968-4181-A64A-CEDBB50D2B88}" destId="{8DB791CA-2717-4149-AC79-B9A47F331064}"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B845B0-3031-44F3-825A-AE304963ECE2}" type="doc">
      <dgm:prSet loTypeId="urn:microsoft.com/office/officeart/2008/layout/HorizontalMultiLevelHierarchy" loCatId="hierarchy" qsTypeId="urn:microsoft.com/office/officeart/2005/8/quickstyle/simple5" qsCatId="simple" csTypeId="urn:microsoft.com/office/officeart/2005/8/colors/accent2_1" csCatId="accent2" phldr="1"/>
      <dgm:spPr/>
      <dgm:t>
        <a:bodyPr/>
        <a:lstStyle/>
        <a:p>
          <a:endParaRPr lang="en-US"/>
        </a:p>
      </dgm:t>
    </dgm:pt>
    <dgm:pt modelId="{1318867A-F4E8-4183-94EE-4B22ECFBFFE4}">
      <dgm:prSet phldrT="[Text]" custT="1"/>
      <dgm:spPr/>
      <dgm:t>
        <a:bodyPr/>
        <a:lstStyle/>
        <a:p>
          <a:pPr algn="ctr"/>
          <a:r>
            <a:rPr lang="en-US" sz="1200" b="1" dirty="0">
              <a:latin typeface="Arial" panose="020B0604020202020204" pitchFamily="34" charset="0"/>
              <a:cs typeface="Arial" panose="020B0604020202020204" pitchFamily="34" charset="0"/>
            </a:rPr>
            <a:t>SAND SAMPLE COLLECTION</a:t>
          </a:r>
        </a:p>
      </dgm:t>
    </dgm:pt>
    <dgm:pt modelId="{286186A6-E165-42D7-B18A-43CF8C58E437}" type="parTrans" cxnId="{44CCF989-9DA6-4F58-89FC-54385351468A}">
      <dgm:prSet/>
      <dgm:spPr/>
      <dgm:t>
        <a:bodyPr/>
        <a:lstStyle/>
        <a:p>
          <a:pPr algn="ctr"/>
          <a:endParaRPr lang="en-US"/>
        </a:p>
      </dgm:t>
    </dgm:pt>
    <dgm:pt modelId="{4144EEB0-E9FF-47B7-A34C-D5B584D90B61}" type="sibTrans" cxnId="{44CCF989-9DA6-4F58-89FC-54385351468A}">
      <dgm:prSet/>
      <dgm:spPr/>
      <dgm:t>
        <a:bodyPr/>
        <a:lstStyle/>
        <a:p>
          <a:pPr algn="ctr"/>
          <a:endParaRPr lang="en-US"/>
        </a:p>
      </dgm:t>
    </dgm:pt>
    <dgm:pt modelId="{92532B73-0931-4813-9B17-4B26748E1015}">
      <dgm:prSet phldrT="[Text]" custT="1"/>
      <dgm:spPr/>
      <dgm:t>
        <a:bodyPr/>
        <a:lstStyle/>
        <a:p>
          <a:pPr algn="ctr"/>
          <a:r>
            <a:rPr lang="en-US" sz="1200" b="1" dirty="0">
              <a:latin typeface="Arial" panose="020B0604020202020204" pitchFamily="34" charset="0"/>
              <a:cs typeface="Arial" panose="020B0604020202020204" pitchFamily="34" charset="0"/>
            </a:rPr>
            <a:t>GRADATION TEST</a:t>
          </a:r>
        </a:p>
      </dgm:t>
    </dgm:pt>
    <dgm:pt modelId="{DFE56241-54D5-43AC-81E9-CB52B030A086}" type="parTrans" cxnId="{33D40EDB-A1D5-4071-9CA2-46A3DB6B5C1F}">
      <dgm:prSet/>
      <dgm:spPr>
        <a:ln w="19050"/>
      </dgm:spPr>
      <dgm:t>
        <a:bodyPr/>
        <a:lstStyle/>
        <a:p>
          <a:pPr algn="ctr"/>
          <a:endParaRPr lang="en-US"/>
        </a:p>
      </dgm:t>
    </dgm:pt>
    <dgm:pt modelId="{E35895A1-78EA-43A7-9364-AEC58DF4A515}" type="sibTrans" cxnId="{33D40EDB-A1D5-4071-9CA2-46A3DB6B5C1F}">
      <dgm:prSet/>
      <dgm:spPr/>
      <dgm:t>
        <a:bodyPr/>
        <a:lstStyle/>
        <a:p>
          <a:pPr algn="ctr"/>
          <a:endParaRPr lang="en-US"/>
        </a:p>
      </dgm:t>
    </dgm:pt>
    <dgm:pt modelId="{85942774-B4AC-4003-B985-79F505F1AF97}">
      <dgm:prSet phldrT="[Text]" custT="1"/>
      <dgm:spPr/>
      <dgm:t>
        <a:bodyPr/>
        <a:lstStyle/>
        <a:p>
          <a:pPr algn="ctr"/>
          <a:r>
            <a:rPr lang="en-US" sz="1200" b="1" dirty="0">
              <a:latin typeface="Arial" panose="020B0604020202020204" pitchFamily="34" charset="0"/>
              <a:cs typeface="Arial" panose="020B0604020202020204" pitchFamily="34" charset="0"/>
            </a:rPr>
            <a:t>SOIL CHARACTERIZATION</a:t>
          </a:r>
        </a:p>
      </dgm:t>
    </dgm:pt>
    <dgm:pt modelId="{1868B8D1-8BF5-4DDB-AC0B-B118A3F1F9FE}" type="parTrans" cxnId="{13C8B3CB-9911-48EE-B3FF-3D9B86A05D57}">
      <dgm:prSet/>
      <dgm:spPr>
        <a:ln w="19050"/>
      </dgm:spPr>
      <dgm:t>
        <a:bodyPr/>
        <a:lstStyle/>
        <a:p>
          <a:pPr algn="ctr"/>
          <a:endParaRPr lang="en-US"/>
        </a:p>
      </dgm:t>
    </dgm:pt>
    <dgm:pt modelId="{7C957DD3-3815-43D6-A966-4F8A96745D17}" type="sibTrans" cxnId="{13C8B3CB-9911-48EE-B3FF-3D9B86A05D57}">
      <dgm:prSet/>
      <dgm:spPr/>
      <dgm:t>
        <a:bodyPr/>
        <a:lstStyle/>
        <a:p>
          <a:pPr algn="ctr"/>
          <a:endParaRPr lang="en-US"/>
        </a:p>
      </dgm:t>
    </dgm:pt>
    <dgm:pt modelId="{1C3EB3AB-A68C-4D2C-A271-8F871045E512}">
      <dgm:prSet custT="1"/>
      <dgm:spPr/>
      <dgm:t>
        <a:bodyPr/>
        <a:lstStyle/>
        <a:p>
          <a:pPr algn="ctr"/>
          <a:r>
            <a:rPr lang="en-US" sz="1200" b="1" dirty="0">
              <a:latin typeface="Arial" panose="020B0604020202020204" pitchFamily="34" charset="0"/>
              <a:cs typeface="Arial" panose="020B0604020202020204" pitchFamily="34" charset="0"/>
            </a:rPr>
            <a:t>RELATIVE DENSITY TEST</a:t>
          </a:r>
        </a:p>
      </dgm:t>
    </dgm:pt>
    <dgm:pt modelId="{F6D817C5-3D0A-4424-8936-B940C54F33E4}" type="parTrans" cxnId="{75BE5754-8636-4474-B934-4C5C28D2CC3C}">
      <dgm:prSet/>
      <dgm:spPr>
        <a:ln w="19050"/>
      </dgm:spPr>
      <dgm:t>
        <a:bodyPr/>
        <a:lstStyle/>
        <a:p>
          <a:pPr algn="ctr"/>
          <a:endParaRPr lang="en-US"/>
        </a:p>
      </dgm:t>
    </dgm:pt>
    <dgm:pt modelId="{82DA82C4-B084-477B-8EC2-CFA61D0E6BCC}" type="sibTrans" cxnId="{75BE5754-8636-4474-B934-4C5C28D2CC3C}">
      <dgm:prSet/>
      <dgm:spPr/>
      <dgm:t>
        <a:bodyPr/>
        <a:lstStyle/>
        <a:p>
          <a:pPr algn="ctr"/>
          <a:endParaRPr lang="en-US"/>
        </a:p>
      </dgm:t>
    </dgm:pt>
    <dgm:pt modelId="{A10BDC1A-DFE0-4213-A8A1-022E729F2ABB}">
      <dgm:prSet custT="1"/>
      <dgm:spPr/>
      <dgm:t>
        <a:bodyPr/>
        <a:lstStyle/>
        <a:p>
          <a:pPr algn="ctr"/>
          <a:r>
            <a:rPr lang="en-US" sz="1200" b="1" dirty="0">
              <a:latin typeface="Arial" panose="020B0604020202020204" pitchFamily="34" charset="0"/>
              <a:cs typeface="Arial" panose="020B0604020202020204" pitchFamily="34" charset="0"/>
            </a:rPr>
            <a:t>DIRECT SHEAR TEST</a:t>
          </a:r>
        </a:p>
      </dgm:t>
    </dgm:pt>
    <dgm:pt modelId="{F213D877-1459-4342-9574-49EACD53F04E}" type="parTrans" cxnId="{8A94C248-1A14-415C-8F9A-B5E40944F8B1}">
      <dgm:prSet/>
      <dgm:spPr>
        <a:ln w="19050"/>
      </dgm:spPr>
      <dgm:t>
        <a:bodyPr/>
        <a:lstStyle/>
        <a:p>
          <a:pPr algn="ctr"/>
          <a:endParaRPr lang="en-US"/>
        </a:p>
      </dgm:t>
    </dgm:pt>
    <dgm:pt modelId="{98F084AB-04A4-4B6A-AAB4-1185BF8F33EE}" type="sibTrans" cxnId="{8A94C248-1A14-415C-8F9A-B5E40944F8B1}">
      <dgm:prSet/>
      <dgm:spPr/>
      <dgm:t>
        <a:bodyPr/>
        <a:lstStyle/>
        <a:p>
          <a:pPr algn="ctr"/>
          <a:endParaRPr lang="en-US"/>
        </a:p>
      </dgm:t>
    </dgm:pt>
    <dgm:pt modelId="{CF317C0F-92D8-4BBE-9BFC-E117B02BBAAD}">
      <dgm:prSet custT="1"/>
      <dgm:spPr/>
      <dgm:t>
        <a:bodyPr/>
        <a:lstStyle/>
        <a:p>
          <a:pPr algn="ctr"/>
          <a:r>
            <a:rPr lang="en-US" sz="1200" b="1" dirty="0">
              <a:latin typeface="Arial" panose="020B0604020202020204" pitchFamily="34" charset="0"/>
              <a:cs typeface="Arial" panose="020B0604020202020204" pitchFamily="34" charset="0"/>
            </a:rPr>
            <a:t>FOR 70% </a:t>
          </a:r>
          <a:r>
            <a:rPr lang="en-US" sz="1200" b="1" baseline="0" dirty="0">
              <a:latin typeface="Arial" panose="020B0604020202020204" pitchFamily="34" charset="0"/>
              <a:cs typeface="Arial" panose="020B0604020202020204" pitchFamily="34" charset="0"/>
            </a:rPr>
            <a:t>D</a:t>
          </a:r>
          <a:r>
            <a:rPr lang="en-US" sz="1200" b="1" baseline="-25000" dirty="0">
              <a:latin typeface="Arial" panose="020B0604020202020204" pitchFamily="34" charset="0"/>
              <a:cs typeface="Arial" panose="020B0604020202020204" pitchFamily="34" charset="0"/>
            </a:rPr>
            <a:t>r</a:t>
          </a:r>
          <a:r>
            <a:rPr lang="en-US" sz="1200" b="1" baseline="0" dirty="0">
              <a:latin typeface="Arial" panose="020B0604020202020204" pitchFamily="34" charset="0"/>
              <a:cs typeface="Arial" panose="020B0604020202020204" pitchFamily="34" charset="0"/>
            </a:rPr>
            <a:t>               </a:t>
          </a:r>
        </a:p>
        <a:p>
          <a:pPr algn="ctr"/>
          <a:r>
            <a:rPr lang="en-US" sz="1200" b="1" baseline="0" dirty="0">
              <a:latin typeface="Arial" panose="020B0604020202020204" pitchFamily="34" charset="0"/>
              <a:cs typeface="Arial" panose="020B0604020202020204" pitchFamily="34" charset="0"/>
            </a:rPr>
            <a:t>FOR 85% D</a:t>
          </a:r>
          <a:r>
            <a:rPr lang="en-US" sz="1200" b="1" baseline="-25000" dirty="0">
              <a:latin typeface="Arial" panose="020B0604020202020204" pitchFamily="34" charset="0"/>
              <a:cs typeface="Arial" panose="020B0604020202020204" pitchFamily="34" charset="0"/>
            </a:rPr>
            <a:t>r</a:t>
          </a:r>
        </a:p>
      </dgm:t>
    </dgm:pt>
    <dgm:pt modelId="{60D80856-7C1C-4D10-9D16-4FB32F77404B}" type="parTrans" cxnId="{8CD37E48-FE1E-4927-BBDB-454D17C9E6D0}">
      <dgm:prSet/>
      <dgm:spPr>
        <a:ln w="19050"/>
      </dgm:spPr>
      <dgm:t>
        <a:bodyPr/>
        <a:lstStyle/>
        <a:p>
          <a:pPr algn="ctr"/>
          <a:endParaRPr lang="en-US"/>
        </a:p>
      </dgm:t>
    </dgm:pt>
    <dgm:pt modelId="{31BCE4DA-895B-4BE4-83CC-172A48CA1617}" type="sibTrans" cxnId="{8CD37E48-FE1E-4927-BBDB-454D17C9E6D0}">
      <dgm:prSet/>
      <dgm:spPr/>
      <dgm:t>
        <a:bodyPr/>
        <a:lstStyle/>
        <a:p>
          <a:pPr algn="ctr"/>
          <a:endParaRPr lang="en-US"/>
        </a:p>
      </dgm:t>
    </dgm:pt>
    <dgm:pt modelId="{CCEA29A0-E43A-4D96-92C6-97344499C4AB}">
      <dgm:prSet phldrT="[Text]" custT="1"/>
      <dgm:spPr/>
      <dgm:t>
        <a:bodyPr/>
        <a:lstStyle/>
        <a:p>
          <a:pPr algn="ctr"/>
          <a:r>
            <a:rPr lang="en-US" sz="1200" b="1" dirty="0">
              <a:latin typeface="Arial" panose="020B0604020202020204" pitchFamily="34" charset="0"/>
              <a:cs typeface="Arial" panose="020B0604020202020204" pitchFamily="34" charset="0"/>
            </a:rPr>
            <a:t>SPECIFIC GRAVITY TEST</a:t>
          </a:r>
        </a:p>
      </dgm:t>
    </dgm:pt>
    <dgm:pt modelId="{71AE86BD-B4E8-4187-8311-85CED6D20108}" type="parTrans" cxnId="{1609426D-6036-4DC0-9CD4-EB90C836737C}">
      <dgm:prSet/>
      <dgm:spPr/>
      <dgm:t>
        <a:bodyPr/>
        <a:lstStyle/>
        <a:p>
          <a:endParaRPr lang="en-US"/>
        </a:p>
      </dgm:t>
    </dgm:pt>
    <dgm:pt modelId="{CDDAD7AF-A000-4E63-A1D5-17B1C9D8CDFC}" type="sibTrans" cxnId="{1609426D-6036-4DC0-9CD4-EB90C836737C}">
      <dgm:prSet/>
      <dgm:spPr/>
      <dgm:t>
        <a:bodyPr/>
        <a:lstStyle/>
        <a:p>
          <a:endParaRPr lang="en-US"/>
        </a:p>
      </dgm:t>
    </dgm:pt>
    <dgm:pt modelId="{3BF0F74B-BF1C-4559-B77A-B1A5B1F19129}" type="pres">
      <dgm:prSet presAssocID="{C6B845B0-3031-44F3-825A-AE304963ECE2}" presName="Name0" presStyleCnt="0">
        <dgm:presLayoutVars>
          <dgm:chPref val="1"/>
          <dgm:dir/>
          <dgm:animOne val="branch"/>
          <dgm:animLvl val="lvl"/>
          <dgm:resizeHandles val="exact"/>
        </dgm:presLayoutVars>
      </dgm:prSet>
      <dgm:spPr/>
    </dgm:pt>
    <dgm:pt modelId="{73D1D724-3D6E-4284-A385-B8B61C69C30C}" type="pres">
      <dgm:prSet presAssocID="{1318867A-F4E8-4183-94EE-4B22ECFBFFE4}" presName="root1" presStyleCnt="0"/>
      <dgm:spPr/>
    </dgm:pt>
    <dgm:pt modelId="{B224C890-9875-4D36-9281-A0DBCD788164}" type="pres">
      <dgm:prSet presAssocID="{1318867A-F4E8-4183-94EE-4B22ECFBFFE4}" presName="LevelOneTextNode" presStyleLbl="node0" presStyleIdx="0" presStyleCnt="1">
        <dgm:presLayoutVars>
          <dgm:chPref val="3"/>
        </dgm:presLayoutVars>
      </dgm:prSet>
      <dgm:spPr/>
    </dgm:pt>
    <dgm:pt modelId="{8BF2AF91-F513-4BFF-8B1C-43A34B29772C}" type="pres">
      <dgm:prSet presAssocID="{1318867A-F4E8-4183-94EE-4B22ECFBFFE4}" presName="level2hierChild" presStyleCnt="0"/>
      <dgm:spPr/>
    </dgm:pt>
    <dgm:pt modelId="{E8B382DB-9489-47F6-8B7E-5D20A0279D2C}" type="pres">
      <dgm:prSet presAssocID="{1868B8D1-8BF5-4DDB-AC0B-B118A3F1F9FE}" presName="conn2-1" presStyleLbl="parChTrans1D2" presStyleIdx="0" presStyleCnt="1"/>
      <dgm:spPr/>
    </dgm:pt>
    <dgm:pt modelId="{3ED7A554-1E9A-4B67-B7F1-CD5C4D90A6AD}" type="pres">
      <dgm:prSet presAssocID="{1868B8D1-8BF5-4DDB-AC0B-B118A3F1F9FE}" presName="connTx" presStyleLbl="parChTrans1D2" presStyleIdx="0" presStyleCnt="1"/>
      <dgm:spPr/>
    </dgm:pt>
    <dgm:pt modelId="{94E0BC5E-8A20-41FB-977C-42EED5C1C071}" type="pres">
      <dgm:prSet presAssocID="{85942774-B4AC-4003-B985-79F505F1AF97}" presName="root2" presStyleCnt="0"/>
      <dgm:spPr/>
    </dgm:pt>
    <dgm:pt modelId="{72652418-5F30-4BA8-9C43-11375052538C}" type="pres">
      <dgm:prSet presAssocID="{85942774-B4AC-4003-B985-79F505F1AF97}" presName="LevelTwoTextNode" presStyleLbl="node2" presStyleIdx="0" presStyleCnt="1" custScaleX="107282">
        <dgm:presLayoutVars>
          <dgm:chPref val="3"/>
        </dgm:presLayoutVars>
      </dgm:prSet>
      <dgm:spPr/>
    </dgm:pt>
    <dgm:pt modelId="{E015E67B-833F-4087-8ADA-43670FBCAB5C}" type="pres">
      <dgm:prSet presAssocID="{85942774-B4AC-4003-B985-79F505F1AF97}" presName="level3hierChild" presStyleCnt="0"/>
      <dgm:spPr/>
    </dgm:pt>
    <dgm:pt modelId="{20D7E5B6-E28F-4543-86E1-939C3129605B}" type="pres">
      <dgm:prSet presAssocID="{DFE56241-54D5-43AC-81E9-CB52B030A086}" presName="conn2-1" presStyleLbl="parChTrans1D3" presStyleIdx="0" presStyleCnt="5"/>
      <dgm:spPr/>
    </dgm:pt>
    <dgm:pt modelId="{107921A2-3DCF-441C-B5BA-4971A51B1A46}" type="pres">
      <dgm:prSet presAssocID="{DFE56241-54D5-43AC-81E9-CB52B030A086}" presName="connTx" presStyleLbl="parChTrans1D3" presStyleIdx="0" presStyleCnt="5"/>
      <dgm:spPr/>
    </dgm:pt>
    <dgm:pt modelId="{18F0DBB5-F9EF-4ECF-9E59-BE2CB3306702}" type="pres">
      <dgm:prSet presAssocID="{92532B73-0931-4813-9B17-4B26748E1015}" presName="root2" presStyleCnt="0"/>
      <dgm:spPr/>
    </dgm:pt>
    <dgm:pt modelId="{2A56FCBB-02C3-4EF9-B84D-2320D37E1434}" type="pres">
      <dgm:prSet presAssocID="{92532B73-0931-4813-9B17-4B26748E1015}" presName="LevelTwoTextNode" presStyleLbl="node3" presStyleIdx="0" presStyleCnt="5">
        <dgm:presLayoutVars>
          <dgm:chPref val="3"/>
        </dgm:presLayoutVars>
      </dgm:prSet>
      <dgm:spPr/>
    </dgm:pt>
    <dgm:pt modelId="{BD3A7042-1AB9-47FE-A2CB-FD6276AA9C69}" type="pres">
      <dgm:prSet presAssocID="{92532B73-0931-4813-9B17-4B26748E1015}" presName="level3hierChild" presStyleCnt="0"/>
      <dgm:spPr/>
    </dgm:pt>
    <dgm:pt modelId="{6E1FCD40-32A0-493B-B725-D44B7EC0B5CB}" type="pres">
      <dgm:prSet presAssocID="{71AE86BD-B4E8-4187-8311-85CED6D20108}" presName="conn2-1" presStyleLbl="parChTrans1D3" presStyleIdx="1" presStyleCnt="5"/>
      <dgm:spPr/>
    </dgm:pt>
    <dgm:pt modelId="{6B3419DF-0C1D-4B8A-BAAD-012CCB9D34F1}" type="pres">
      <dgm:prSet presAssocID="{71AE86BD-B4E8-4187-8311-85CED6D20108}" presName="connTx" presStyleLbl="parChTrans1D3" presStyleIdx="1" presStyleCnt="5"/>
      <dgm:spPr/>
    </dgm:pt>
    <dgm:pt modelId="{B9A5E5A1-26CA-4866-BB71-71FB4773F03E}" type="pres">
      <dgm:prSet presAssocID="{CCEA29A0-E43A-4D96-92C6-97344499C4AB}" presName="root2" presStyleCnt="0"/>
      <dgm:spPr/>
    </dgm:pt>
    <dgm:pt modelId="{5132A99F-290D-449F-99A6-9324FDEEB4E7}" type="pres">
      <dgm:prSet presAssocID="{CCEA29A0-E43A-4D96-92C6-97344499C4AB}" presName="LevelTwoTextNode" presStyleLbl="node3" presStyleIdx="1" presStyleCnt="5">
        <dgm:presLayoutVars>
          <dgm:chPref val="3"/>
        </dgm:presLayoutVars>
      </dgm:prSet>
      <dgm:spPr/>
    </dgm:pt>
    <dgm:pt modelId="{83A85560-13FC-4C34-8D38-066166EE8028}" type="pres">
      <dgm:prSet presAssocID="{CCEA29A0-E43A-4D96-92C6-97344499C4AB}" presName="level3hierChild" presStyleCnt="0"/>
      <dgm:spPr/>
    </dgm:pt>
    <dgm:pt modelId="{F89CCDC8-FB81-4486-B906-5602AC4D8A3E}" type="pres">
      <dgm:prSet presAssocID="{F6D817C5-3D0A-4424-8936-B940C54F33E4}" presName="conn2-1" presStyleLbl="parChTrans1D3" presStyleIdx="2" presStyleCnt="5"/>
      <dgm:spPr/>
    </dgm:pt>
    <dgm:pt modelId="{C551C777-8F5F-4E3A-BCDE-52FFFE66BFA6}" type="pres">
      <dgm:prSet presAssocID="{F6D817C5-3D0A-4424-8936-B940C54F33E4}" presName="connTx" presStyleLbl="parChTrans1D3" presStyleIdx="2" presStyleCnt="5"/>
      <dgm:spPr/>
    </dgm:pt>
    <dgm:pt modelId="{12F4E7BC-15C3-4688-A026-E2822A6A2F5F}" type="pres">
      <dgm:prSet presAssocID="{1C3EB3AB-A68C-4D2C-A271-8F871045E512}" presName="root2" presStyleCnt="0"/>
      <dgm:spPr/>
    </dgm:pt>
    <dgm:pt modelId="{5C109FE9-9D59-422F-AEF7-DFB80B849C90}" type="pres">
      <dgm:prSet presAssocID="{1C3EB3AB-A68C-4D2C-A271-8F871045E512}" presName="LevelTwoTextNode" presStyleLbl="node3" presStyleIdx="2" presStyleCnt="5">
        <dgm:presLayoutVars>
          <dgm:chPref val="3"/>
        </dgm:presLayoutVars>
      </dgm:prSet>
      <dgm:spPr/>
    </dgm:pt>
    <dgm:pt modelId="{F52DD411-9796-4673-B87E-E2655A590935}" type="pres">
      <dgm:prSet presAssocID="{1C3EB3AB-A68C-4D2C-A271-8F871045E512}" presName="level3hierChild" presStyleCnt="0"/>
      <dgm:spPr/>
    </dgm:pt>
    <dgm:pt modelId="{444995A7-764A-48DB-BAE4-3CC5A80010E8}" type="pres">
      <dgm:prSet presAssocID="{60D80856-7C1C-4D10-9D16-4FB32F77404B}" presName="conn2-1" presStyleLbl="parChTrans1D3" presStyleIdx="3" presStyleCnt="5"/>
      <dgm:spPr/>
    </dgm:pt>
    <dgm:pt modelId="{DC7353CE-CCFB-4791-9BA1-55CCC0C07462}" type="pres">
      <dgm:prSet presAssocID="{60D80856-7C1C-4D10-9D16-4FB32F77404B}" presName="connTx" presStyleLbl="parChTrans1D3" presStyleIdx="3" presStyleCnt="5"/>
      <dgm:spPr/>
    </dgm:pt>
    <dgm:pt modelId="{F289F1F5-4A3C-4AB7-AC90-C04F80DB98ED}" type="pres">
      <dgm:prSet presAssocID="{CF317C0F-92D8-4BBE-9BFC-E117B02BBAAD}" presName="root2" presStyleCnt="0"/>
      <dgm:spPr/>
    </dgm:pt>
    <dgm:pt modelId="{19D68E36-35E6-4B1C-97D7-FD9E86E30644}" type="pres">
      <dgm:prSet presAssocID="{CF317C0F-92D8-4BBE-9BFC-E117B02BBAAD}" presName="LevelTwoTextNode" presStyleLbl="node3" presStyleIdx="3" presStyleCnt="5">
        <dgm:presLayoutVars>
          <dgm:chPref val="3"/>
        </dgm:presLayoutVars>
      </dgm:prSet>
      <dgm:spPr/>
    </dgm:pt>
    <dgm:pt modelId="{D1DA5BDF-6659-4229-BE4C-2C589081D337}" type="pres">
      <dgm:prSet presAssocID="{CF317C0F-92D8-4BBE-9BFC-E117B02BBAAD}" presName="level3hierChild" presStyleCnt="0"/>
      <dgm:spPr/>
    </dgm:pt>
    <dgm:pt modelId="{B413C253-F789-42A0-9A01-29863C3CC8C4}" type="pres">
      <dgm:prSet presAssocID="{F213D877-1459-4342-9574-49EACD53F04E}" presName="conn2-1" presStyleLbl="parChTrans1D3" presStyleIdx="4" presStyleCnt="5"/>
      <dgm:spPr/>
    </dgm:pt>
    <dgm:pt modelId="{3DF1EF5A-C858-4DE5-999E-AE74E63D013B}" type="pres">
      <dgm:prSet presAssocID="{F213D877-1459-4342-9574-49EACD53F04E}" presName="connTx" presStyleLbl="parChTrans1D3" presStyleIdx="4" presStyleCnt="5"/>
      <dgm:spPr/>
    </dgm:pt>
    <dgm:pt modelId="{CBC4B9C6-D101-48EF-BD03-D1B2A1D4C83C}" type="pres">
      <dgm:prSet presAssocID="{A10BDC1A-DFE0-4213-A8A1-022E729F2ABB}" presName="root2" presStyleCnt="0"/>
      <dgm:spPr/>
    </dgm:pt>
    <dgm:pt modelId="{C632C149-01D2-4B85-800D-BC4B6425E43A}" type="pres">
      <dgm:prSet presAssocID="{A10BDC1A-DFE0-4213-A8A1-022E729F2ABB}" presName="LevelTwoTextNode" presStyleLbl="node3" presStyleIdx="4" presStyleCnt="5">
        <dgm:presLayoutVars>
          <dgm:chPref val="3"/>
        </dgm:presLayoutVars>
      </dgm:prSet>
      <dgm:spPr/>
    </dgm:pt>
    <dgm:pt modelId="{DFAE500D-8EA6-4456-A378-0A51C05B5DAD}" type="pres">
      <dgm:prSet presAssocID="{A10BDC1A-DFE0-4213-A8A1-022E729F2ABB}" presName="level3hierChild" presStyleCnt="0"/>
      <dgm:spPr/>
    </dgm:pt>
  </dgm:ptLst>
  <dgm:cxnLst>
    <dgm:cxn modelId="{6A93E010-B9F1-425D-BE26-503B40248E61}" type="presOf" srcId="{60D80856-7C1C-4D10-9D16-4FB32F77404B}" destId="{DC7353CE-CCFB-4791-9BA1-55CCC0C07462}" srcOrd="1" destOrd="0" presId="urn:microsoft.com/office/officeart/2008/layout/HorizontalMultiLevelHierarchy"/>
    <dgm:cxn modelId="{CAE8FD43-D4C7-4E2F-B1DC-7DB9D68EC918}" type="presOf" srcId="{F213D877-1459-4342-9574-49EACD53F04E}" destId="{B413C253-F789-42A0-9A01-29863C3CC8C4}" srcOrd="0" destOrd="0" presId="urn:microsoft.com/office/officeart/2008/layout/HorizontalMultiLevelHierarchy"/>
    <dgm:cxn modelId="{5EE42666-E4A2-439B-AC3F-1C8214C3AE9F}" type="presOf" srcId="{71AE86BD-B4E8-4187-8311-85CED6D20108}" destId="{6B3419DF-0C1D-4B8A-BAAD-012CCB9D34F1}" srcOrd="1" destOrd="0" presId="urn:microsoft.com/office/officeart/2008/layout/HorizontalMultiLevelHierarchy"/>
    <dgm:cxn modelId="{8CD37E48-FE1E-4927-BBDB-454D17C9E6D0}" srcId="{85942774-B4AC-4003-B985-79F505F1AF97}" destId="{CF317C0F-92D8-4BBE-9BFC-E117B02BBAAD}" srcOrd="3" destOrd="0" parTransId="{60D80856-7C1C-4D10-9D16-4FB32F77404B}" sibTransId="{31BCE4DA-895B-4BE4-83CC-172A48CA1617}"/>
    <dgm:cxn modelId="{8A94C248-1A14-415C-8F9A-B5E40944F8B1}" srcId="{85942774-B4AC-4003-B985-79F505F1AF97}" destId="{A10BDC1A-DFE0-4213-A8A1-022E729F2ABB}" srcOrd="4" destOrd="0" parTransId="{F213D877-1459-4342-9574-49EACD53F04E}" sibTransId="{98F084AB-04A4-4B6A-AAB4-1185BF8F33EE}"/>
    <dgm:cxn modelId="{0A3F2449-FAA5-4DB0-800F-C6BE841250FC}" type="presOf" srcId="{CF317C0F-92D8-4BBE-9BFC-E117B02BBAAD}" destId="{19D68E36-35E6-4B1C-97D7-FD9E86E30644}" srcOrd="0" destOrd="0" presId="urn:microsoft.com/office/officeart/2008/layout/HorizontalMultiLevelHierarchy"/>
    <dgm:cxn modelId="{1609426D-6036-4DC0-9CD4-EB90C836737C}" srcId="{85942774-B4AC-4003-B985-79F505F1AF97}" destId="{CCEA29A0-E43A-4D96-92C6-97344499C4AB}" srcOrd="1" destOrd="0" parTransId="{71AE86BD-B4E8-4187-8311-85CED6D20108}" sibTransId="{CDDAD7AF-A000-4E63-A1D5-17B1C9D8CDFC}"/>
    <dgm:cxn modelId="{75BE5754-8636-4474-B934-4C5C28D2CC3C}" srcId="{85942774-B4AC-4003-B985-79F505F1AF97}" destId="{1C3EB3AB-A68C-4D2C-A271-8F871045E512}" srcOrd="2" destOrd="0" parTransId="{F6D817C5-3D0A-4424-8936-B940C54F33E4}" sibTransId="{82DA82C4-B084-477B-8EC2-CFA61D0E6BCC}"/>
    <dgm:cxn modelId="{30B26975-A807-4C4F-AC28-E46AF76C1482}" type="presOf" srcId="{60D80856-7C1C-4D10-9D16-4FB32F77404B}" destId="{444995A7-764A-48DB-BAE4-3CC5A80010E8}" srcOrd="0" destOrd="0" presId="urn:microsoft.com/office/officeart/2008/layout/HorizontalMultiLevelHierarchy"/>
    <dgm:cxn modelId="{DBF9D17A-0B79-404D-B3D3-07C99F32AD37}" type="presOf" srcId="{1318867A-F4E8-4183-94EE-4B22ECFBFFE4}" destId="{B224C890-9875-4D36-9281-A0DBCD788164}" srcOrd="0" destOrd="0" presId="urn:microsoft.com/office/officeart/2008/layout/HorizontalMultiLevelHierarchy"/>
    <dgm:cxn modelId="{6C4FA785-49A1-4187-941D-CC8CD64B1AF5}" type="presOf" srcId="{85942774-B4AC-4003-B985-79F505F1AF97}" destId="{72652418-5F30-4BA8-9C43-11375052538C}" srcOrd="0" destOrd="0" presId="urn:microsoft.com/office/officeart/2008/layout/HorizontalMultiLevelHierarchy"/>
    <dgm:cxn modelId="{7263EF88-989A-4EC6-AF76-70D53B15ADF9}" type="presOf" srcId="{A10BDC1A-DFE0-4213-A8A1-022E729F2ABB}" destId="{C632C149-01D2-4B85-800D-BC4B6425E43A}" srcOrd="0" destOrd="0" presId="urn:microsoft.com/office/officeart/2008/layout/HorizontalMultiLevelHierarchy"/>
    <dgm:cxn modelId="{44CCF989-9DA6-4F58-89FC-54385351468A}" srcId="{C6B845B0-3031-44F3-825A-AE304963ECE2}" destId="{1318867A-F4E8-4183-94EE-4B22ECFBFFE4}" srcOrd="0" destOrd="0" parTransId="{286186A6-E165-42D7-B18A-43CF8C58E437}" sibTransId="{4144EEB0-E9FF-47B7-A34C-D5B584D90B61}"/>
    <dgm:cxn modelId="{1832EA9A-3085-44FF-865A-4B5FCC5A5073}" type="presOf" srcId="{1C3EB3AB-A68C-4D2C-A271-8F871045E512}" destId="{5C109FE9-9D59-422F-AEF7-DFB80B849C90}" srcOrd="0" destOrd="0" presId="urn:microsoft.com/office/officeart/2008/layout/HorizontalMultiLevelHierarchy"/>
    <dgm:cxn modelId="{FF08B9A1-CB2F-4852-818F-DC6836A4B52C}" type="presOf" srcId="{CCEA29A0-E43A-4D96-92C6-97344499C4AB}" destId="{5132A99F-290D-449F-99A6-9324FDEEB4E7}" srcOrd="0" destOrd="0" presId="urn:microsoft.com/office/officeart/2008/layout/HorizontalMultiLevelHierarchy"/>
    <dgm:cxn modelId="{AC24D2B8-8D3F-492A-8447-AC97A069CABB}" type="presOf" srcId="{C6B845B0-3031-44F3-825A-AE304963ECE2}" destId="{3BF0F74B-BF1C-4559-B77A-B1A5B1F19129}" srcOrd="0" destOrd="0" presId="urn:microsoft.com/office/officeart/2008/layout/HorizontalMultiLevelHierarchy"/>
    <dgm:cxn modelId="{B63724C3-98C2-4B82-BB5C-C3C5701732A8}" type="presOf" srcId="{1868B8D1-8BF5-4DDB-AC0B-B118A3F1F9FE}" destId="{E8B382DB-9489-47F6-8B7E-5D20A0279D2C}" srcOrd="0" destOrd="0" presId="urn:microsoft.com/office/officeart/2008/layout/HorizontalMultiLevelHierarchy"/>
    <dgm:cxn modelId="{986FFFC9-19E8-4D23-8F43-1A82B807ABA3}" type="presOf" srcId="{F6D817C5-3D0A-4424-8936-B940C54F33E4}" destId="{F89CCDC8-FB81-4486-B906-5602AC4D8A3E}" srcOrd="0" destOrd="0" presId="urn:microsoft.com/office/officeart/2008/layout/HorizontalMultiLevelHierarchy"/>
    <dgm:cxn modelId="{13C8B3CB-9911-48EE-B3FF-3D9B86A05D57}" srcId="{1318867A-F4E8-4183-94EE-4B22ECFBFFE4}" destId="{85942774-B4AC-4003-B985-79F505F1AF97}" srcOrd="0" destOrd="0" parTransId="{1868B8D1-8BF5-4DDB-AC0B-B118A3F1F9FE}" sibTransId="{7C957DD3-3815-43D6-A966-4F8A96745D17}"/>
    <dgm:cxn modelId="{9A3EBBCC-8F8A-480A-B61A-3F2794913B19}" type="presOf" srcId="{1868B8D1-8BF5-4DDB-AC0B-B118A3F1F9FE}" destId="{3ED7A554-1E9A-4B67-B7F1-CD5C4D90A6AD}" srcOrd="1" destOrd="0" presId="urn:microsoft.com/office/officeart/2008/layout/HorizontalMultiLevelHierarchy"/>
    <dgm:cxn modelId="{1AD2B1D0-7ADE-4F07-BBFD-3B55E783E435}" type="presOf" srcId="{F213D877-1459-4342-9574-49EACD53F04E}" destId="{3DF1EF5A-C858-4DE5-999E-AE74E63D013B}" srcOrd="1" destOrd="0" presId="urn:microsoft.com/office/officeart/2008/layout/HorizontalMultiLevelHierarchy"/>
    <dgm:cxn modelId="{C1EF75D3-F7AF-49FA-BA72-307063CEF476}" type="presOf" srcId="{92532B73-0931-4813-9B17-4B26748E1015}" destId="{2A56FCBB-02C3-4EF9-B84D-2320D37E1434}" srcOrd="0" destOrd="0" presId="urn:microsoft.com/office/officeart/2008/layout/HorizontalMultiLevelHierarchy"/>
    <dgm:cxn modelId="{33D40EDB-A1D5-4071-9CA2-46A3DB6B5C1F}" srcId="{85942774-B4AC-4003-B985-79F505F1AF97}" destId="{92532B73-0931-4813-9B17-4B26748E1015}" srcOrd="0" destOrd="0" parTransId="{DFE56241-54D5-43AC-81E9-CB52B030A086}" sibTransId="{E35895A1-78EA-43A7-9364-AEC58DF4A515}"/>
    <dgm:cxn modelId="{A0DEEBE3-8232-4A33-ADDD-8295E0830B68}" type="presOf" srcId="{DFE56241-54D5-43AC-81E9-CB52B030A086}" destId="{107921A2-3DCF-441C-B5BA-4971A51B1A46}" srcOrd="1" destOrd="0" presId="urn:microsoft.com/office/officeart/2008/layout/HorizontalMultiLevelHierarchy"/>
    <dgm:cxn modelId="{119D91EB-A34D-4064-B446-ACAA6C083C53}" type="presOf" srcId="{71AE86BD-B4E8-4187-8311-85CED6D20108}" destId="{6E1FCD40-32A0-493B-B725-D44B7EC0B5CB}" srcOrd="0" destOrd="0" presId="urn:microsoft.com/office/officeart/2008/layout/HorizontalMultiLevelHierarchy"/>
    <dgm:cxn modelId="{63A2EFEC-27DD-4F1A-A619-81952C14C612}" type="presOf" srcId="{F6D817C5-3D0A-4424-8936-B940C54F33E4}" destId="{C551C777-8F5F-4E3A-BCDE-52FFFE66BFA6}" srcOrd="1" destOrd="0" presId="urn:microsoft.com/office/officeart/2008/layout/HorizontalMultiLevelHierarchy"/>
    <dgm:cxn modelId="{8F7970FD-CFE0-4F24-A846-27752FB50A44}" type="presOf" srcId="{DFE56241-54D5-43AC-81E9-CB52B030A086}" destId="{20D7E5B6-E28F-4543-86E1-939C3129605B}" srcOrd="0" destOrd="0" presId="urn:microsoft.com/office/officeart/2008/layout/HorizontalMultiLevelHierarchy"/>
    <dgm:cxn modelId="{7F2AE1AA-75F2-4553-A133-34251D00A085}" type="presParOf" srcId="{3BF0F74B-BF1C-4559-B77A-B1A5B1F19129}" destId="{73D1D724-3D6E-4284-A385-B8B61C69C30C}" srcOrd="0" destOrd="0" presId="urn:microsoft.com/office/officeart/2008/layout/HorizontalMultiLevelHierarchy"/>
    <dgm:cxn modelId="{855A09E2-E140-4096-BE02-8C146245CCEA}" type="presParOf" srcId="{73D1D724-3D6E-4284-A385-B8B61C69C30C}" destId="{B224C890-9875-4D36-9281-A0DBCD788164}" srcOrd="0" destOrd="0" presId="urn:microsoft.com/office/officeart/2008/layout/HorizontalMultiLevelHierarchy"/>
    <dgm:cxn modelId="{38AA1D24-6EA6-43C2-9F17-4AB11E73FBF7}" type="presParOf" srcId="{73D1D724-3D6E-4284-A385-B8B61C69C30C}" destId="{8BF2AF91-F513-4BFF-8B1C-43A34B29772C}" srcOrd="1" destOrd="0" presId="urn:microsoft.com/office/officeart/2008/layout/HorizontalMultiLevelHierarchy"/>
    <dgm:cxn modelId="{B4D6247F-65F1-428D-898C-DDD1881AAE33}" type="presParOf" srcId="{8BF2AF91-F513-4BFF-8B1C-43A34B29772C}" destId="{E8B382DB-9489-47F6-8B7E-5D20A0279D2C}" srcOrd="0" destOrd="0" presId="urn:microsoft.com/office/officeart/2008/layout/HorizontalMultiLevelHierarchy"/>
    <dgm:cxn modelId="{272F9140-D454-43BF-9A9E-A4A9468B003B}" type="presParOf" srcId="{E8B382DB-9489-47F6-8B7E-5D20A0279D2C}" destId="{3ED7A554-1E9A-4B67-B7F1-CD5C4D90A6AD}" srcOrd="0" destOrd="0" presId="urn:microsoft.com/office/officeart/2008/layout/HorizontalMultiLevelHierarchy"/>
    <dgm:cxn modelId="{031BD51A-D41E-4802-9ADE-F06F8CE33111}" type="presParOf" srcId="{8BF2AF91-F513-4BFF-8B1C-43A34B29772C}" destId="{94E0BC5E-8A20-41FB-977C-42EED5C1C071}" srcOrd="1" destOrd="0" presId="urn:microsoft.com/office/officeart/2008/layout/HorizontalMultiLevelHierarchy"/>
    <dgm:cxn modelId="{8684CFCC-CDEB-46CD-ABCD-865EECBA984A}" type="presParOf" srcId="{94E0BC5E-8A20-41FB-977C-42EED5C1C071}" destId="{72652418-5F30-4BA8-9C43-11375052538C}" srcOrd="0" destOrd="0" presId="urn:microsoft.com/office/officeart/2008/layout/HorizontalMultiLevelHierarchy"/>
    <dgm:cxn modelId="{8EDB8874-08C6-4F7C-80CC-E27476257915}" type="presParOf" srcId="{94E0BC5E-8A20-41FB-977C-42EED5C1C071}" destId="{E015E67B-833F-4087-8ADA-43670FBCAB5C}" srcOrd="1" destOrd="0" presId="urn:microsoft.com/office/officeart/2008/layout/HorizontalMultiLevelHierarchy"/>
    <dgm:cxn modelId="{4B28833E-B31A-497C-997D-8EB8DB6A747B}" type="presParOf" srcId="{E015E67B-833F-4087-8ADA-43670FBCAB5C}" destId="{20D7E5B6-E28F-4543-86E1-939C3129605B}" srcOrd="0" destOrd="0" presId="urn:microsoft.com/office/officeart/2008/layout/HorizontalMultiLevelHierarchy"/>
    <dgm:cxn modelId="{0C9B828B-3E49-4023-9F0F-20DC7D660EC2}" type="presParOf" srcId="{20D7E5B6-E28F-4543-86E1-939C3129605B}" destId="{107921A2-3DCF-441C-B5BA-4971A51B1A46}" srcOrd="0" destOrd="0" presId="urn:microsoft.com/office/officeart/2008/layout/HorizontalMultiLevelHierarchy"/>
    <dgm:cxn modelId="{4597EBE3-15AF-45D2-9BF8-57859D13F3FF}" type="presParOf" srcId="{E015E67B-833F-4087-8ADA-43670FBCAB5C}" destId="{18F0DBB5-F9EF-4ECF-9E59-BE2CB3306702}" srcOrd="1" destOrd="0" presId="urn:microsoft.com/office/officeart/2008/layout/HorizontalMultiLevelHierarchy"/>
    <dgm:cxn modelId="{6A1A03FD-8A68-482F-8599-EBDBC8EF820A}" type="presParOf" srcId="{18F0DBB5-F9EF-4ECF-9E59-BE2CB3306702}" destId="{2A56FCBB-02C3-4EF9-B84D-2320D37E1434}" srcOrd="0" destOrd="0" presId="urn:microsoft.com/office/officeart/2008/layout/HorizontalMultiLevelHierarchy"/>
    <dgm:cxn modelId="{C23EC276-D916-49FD-91CC-B4BAF7B529D3}" type="presParOf" srcId="{18F0DBB5-F9EF-4ECF-9E59-BE2CB3306702}" destId="{BD3A7042-1AB9-47FE-A2CB-FD6276AA9C69}" srcOrd="1" destOrd="0" presId="urn:microsoft.com/office/officeart/2008/layout/HorizontalMultiLevelHierarchy"/>
    <dgm:cxn modelId="{91B4F17C-1F00-439A-BB29-B6CEDE620E7B}" type="presParOf" srcId="{E015E67B-833F-4087-8ADA-43670FBCAB5C}" destId="{6E1FCD40-32A0-493B-B725-D44B7EC0B5CB}" srcOrd="2" destOrd="0" presId="urn:microsoft.com/office/officeart/2008/layout/HorizontalMultiLevelHierarchy"/>
    <dgm:cxn modelId="{B498CE73-DD6F-4C60-9316-36CFAC958AC3}" type="presParOf" srcId="{6E1FCD40-32A0-493B-B725-D44B7EC0B5CB}" destId="{6B3419DF-0C1D-4B8A-BAAD-012CCB9D34F1}" srcOrd="0" destOrd="0" presId="urn:microsoft.com/office/officeart/2008/layout/HorizontalMultiLevelHierarchy"/>
    <dgm:cxn modelId="{19B6A4DC-130D-4BF7-8E04-F96C5C81A9CB}" type="presParOf" srcId="{E015E67B-833F-4087-8ADA-43670FBCAB5C}" destId="{B9A5E5A1-26CA-4866-BB71-71FB4773F03E}" srcOrd="3" destOrd="0" presId="urn:microsoft.com/office/officeart/2008/layout/HorizontalMultiLevelHierarchy"/>
    <dgm:cxn modelId="{3E8F6208-570F-4585-8506-A4D21728D227}" type="presParOf" srcId="{B9A5E5A1-26CA-4866-BB71-71FB4773F03E}" destId="{5132A99F-290D-449F-99A6-9324FDEEB4E7}" srcOrd="0" destOrd="0" presId="urn:microsoft.com/office/officeart/2008/layout/HorizontalMultiLevelHierarchy"/>
    <dgm:cxn modelId="{A2AB3BA1-FCDC-4B57-B780-EBC999677E96}" type="presParOf" srcId="{B9A5E5A1-26CA-4866-BB71-71FB4773F03E}" destId="{83A85560-13FC-4C34-8D38-066166EE8028}" srcOrd="1" destOrd="0" presId="urn:microsoft.com/office/officeart/2008/layout/HorizontalMultiLevelHierarchy"/>
    <dgm:cxn modelId="{272941C7-4426-4192-B20A-CB698D458BE1}" type="presParOf" srcId="{E015E67B-833F-4087-8ADA-43670FBCAB5C}" destId="{F89CCDC8-FB81-4486-B906-5602AC4D8A3E}" srcOrd="4" destOrd="0" presId="urn:microsoft.com/office/officeart/2008/layout/HorizontalMultiLevelHierarchy"/>
    <dgm:cxn modelId="{B0EC06D2-2CFB-4F82-BC5F-A39B23CCD5B2}" type="presParOf" srcId="{F89CCDC8-FB81-4486-B906-5602AC4D8A3E}" destId="{C551C777-8F5F-4E3A-BCDE-52FFFE66BFA6}" srcOrd="0" destOrd="0" presId="urn:microsoft.com/office/officeart/2008/layout/HorizontalMultiLevelHierarchy"/>
    <dgm:cxn modelId="{519C6537-134B-4E42-AD2E-3B607736F238}" type="presParOf" srcId="{E015E67B-833F-4087-8ADA-43670FBCAB5C}" destId="{12F4E7BC-15C3-4688-A026-E2822A6A2F5F}" srcOrd="5" destOrd="0" presId="urn:microsoft.com/office/officeart/2008/layout/HorizontalMultiLevelHierarchy"/>
    <dgm:cxn modelId="{4B8576CD-A156-486A-B7F1-AFC7C004BA6F}" type="presParOf" srcId="{12F4E7BC-15C3-4688-A026-E2822A6A2F5F}" destId="{5C109FE9-9D59-422F-AEF7-DFB80B849C90}" srcOrd="0" destOrd="0" presId="urn:microsoft.com/office/officeart/2008/layout/HorizontalMultiLevelHierarchy"/>
    <dgm:cxn modelId="{75A58D05-B62D-4B1A-B726-A0E31D365759}" type="presParOf" srcId="{12F4E7BC-15C3-4688-A026-E2822A6A2F5F}" destId="{F52DD411-9796-4673-B87E-E2655A590935}" srcOrd="1" destOrd="0" presId="urn:microsoft.com/office/officeart/2008/layout/HorizontalMultiLevelHierarchy"/>
    <dgm:cxn modelId="{11424F30-2273-4FCA-A292-C554BB6AF801}" type="presParOf" srcId="{E015E67B-833F-4087-8ADA-43670FBCAB5C}" destId="{444995A7-764A-48DB-BAE4-3CC5A80010E8}" srcOrd="6" destOrd="0" presId="urn:microsoft.com/office/officeart/2008/layout/HorizontalMultiLevelHierarchy"/>
    <dgm:cxn modelId="{F183D802-DD16-4E9B-927D-54937F5BC3D9}" type="presParOf" srcId="{444995A7-764A-48DB-BAE4-3CC5A80010E8}" destId="{DC7353CE-CCFB-4791-9BA1-55CCC0C07462}" srcOrd="0" destOrd="0" presId="urn:microsoft.com/office/officeart/2008/layout/HorizontalMultiLevelHierarchy"/>
    <dgm:cxn modelId="{1D27800D-1EE3-4A71-8B37-382C2607E721}" type="presParOf" srcId="{E015E67B-833F-4087-8ADA-43670FBCAB5C}" destId="{F289F1F5-4A3C-4AB7-AC90-C04F80DB98ED}" srcOrd="7" destOrd="0" presId="urn:microsoft.com/office/officeart/2008/layout/HorizontalMultiLevelHierarchy"/>
    <dgm:cxn modelId="{906B7A9F-6E49-41E5-A5C2-285B71300C9B}" type="presParOf" srcId="{F289F1F5-4A3C-4AB7-AC90-C04F80DB98ED}" destId="{19D68E36-35E6-4B1C-97D7-FD9E86E30644}" srcOrd="0" destOrd="0" presId="urn:microsoft.com/office/officeart/2008/layout/HorizontalMultiLevelHierarchy"/>
    <dgm:cxn modelId="{3763AFC9-0299-4F50-8186-F3392806FC1A}" type="presParOf" srcId="{F289F1F5-4A3C-4AB7-AC90-C04F80DB98ED}" destId="{D1DA5BDF-6659-4229-BE4C-2C589081D337}" srcOrd="1" destOrd="0" presId="urn:microsoft.com/office/officeart/2008/layout/HorizontalMultiLevelHierarchy"/>
    <dgm:cxn modelId="{0C8AF172-11EB-491B-AC96-1123A9B169DC}" type="presParOf" srcId="{E015E67B-833F-4087-8ADA-43670FBCAB5C}" destId="{B413C253-F789-42A0-9A01-29863C3CC8C4}" srcOrd="8" destOrd="0" presId="urn:microsoft.com/office/officeart/2008/layout/HorizontalMultiLevelHierarchy"/>
    <dgm:cxn modelId="{FFE2D7B0-D2A2-4DF3-98B1-2B8ABFA5CB7F}" type="presParOf" srcId="{B413C253-F789-42A0-9A01-29863C3CC8C4}" destId="{3DF1EF5A-C858-4DE5-999E-AE74E63D013B}" srcOrd="0" destOrd="0" presId="urn:microsoft.com/office/officeart/2008/layout/HorizontalMultiLevelHierarchy"/>
    <dgm:cxn modelId="{E65F26ED-9E24-4CC7-A5C0-0137FFB122B0}" type="presParOf" srcId="{E015E67B-833F-4087-8ADA-43670FBCAB5C}" destId="{CBC4B9C6-D101-48EF-BD03-D1B2A1D4C83C}" srcOrd="9" destOrd="0" presId="urn:microsoft.com/office/officeart/2008/layout/HorizontalMultiLevelHierarchy"/>
    <dgm:cxn modelId="{1702A670-AB67-4D2C-873A-8B5372489EE9}" type="presParOf" srcId="{CBC4B9C6-D101-48EF-BD03-D1B2A1D4C83C}" destId="{C632C149-01D2-4B85-800D-BC4B6425E43A}" srcOrd="0" destOrd="0" presId="urn:microsoft.com/office/officeart/2008/layout/HorizontalMultiLevelHierarchy"/>
    <dgm:cxn modelId="{3C74A24E-0F5A-43FB-9B8E-273FA3B51EF7}" type="presParOf" srcId="{CBC4B9C6-D101-48EF-BD03-D1B2A1D4C83C}" destId="{DFAE500D-8EA6-4456-A378-0A51C05B5DA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0198C-1F00-4E1B-AB89-28697BAECB2F}">
      <dsp:nvSpPr>
        <dsp:cNvPr id="0" name=""/>
        <dsp:cNvSpPr/>
      </dsp:nvSpPr>
      <dsp:spPr>
        <a:xfrm>
          <a:off x="7512231" y="2204417"/>
          <a:ext cx="832301" cy="1277668"/>
        </a:xfrm>
        <a:custGeom>
          <a:avLst/>
          <a:gdLst/>
          <a:ahLst/>
          <a:cxnLst/>
          <a:rect l="0" t="0" r="0" b="0"/>
          <a:pathLst>
            <a:path>
              <a:moveTo>
                <a:pt x="0" y="0"/>
              </a:moveTo>
              <a:lnTo>
                <a:pt x="0" y="1277668"/>
              </a:lnTo>
              <a:lnTo>
                <a:pt x="832301" y="1277668"/>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05C5B9-7373-4406-B17A-38409E59AF3B}">
      <dsp:nvSpPr>
        <dsp:cNvPr id="0" name=""/>
        <dsp:cNvSpPr/>
      </dsp:nvSpPr>
      <dsp:spPr>
        <a:xfrm>
          <a:off x="7512231" y="2204417"/>
          <a:ext cx="846505" cy="2151874"/>
        </a:xfrm>
        <a:custGeom>
          <a:avLst/>
          <a:gdLst/>
          <a:ahLst/>
          <a:cxnLst/>
          <a:rect l="0" t="0" r="0" b="0"/>
          <a:pathLst>
            <a:path>
              <a:moveTo>
                <a:pt x="0" y="0"/>
              </a:moveTo>
              <a:lnTo>
                <a:pt x="0" y="2151874"/>
              </a:lnTo>
              <a:lnTo>
                <a:pt x="846505" y="2151874"/>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010968-3077-4DE6-989C-AF560C7C40F5}">
      <dsp:nvSpPr>
        <dsp:cNvPr id="0" name=""/>
        <dsp:cNvSpPr/>
      </dsp:nvSpPr>
      <dsp:spPr>
        <a:xfrm>
          <a:off x="7512231" y="2204417"/>
          <a:ext cx="824914" cy="436833"/>
        </a:xfrm>
        <a:custGeom>
          <a:avLst/>
          <a:gdLst/>
          <a:ahLst/>
          <a:cxnLst/>
          <a:rect l="0" t="0" r="0" b="0"/>
          <a:pathLst>
            <a:path>
              <a:moveTo>
                <a:pt x="0" y="0"/>
              </a:moveTo>
              <a:lnTo>
                <a:pt x="0" y="436833"/>
              </a:lnTo>
              <a:lnTo>
                <a:pt x="824914" y="436833"/>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4A5A2B-5869-4796-8C9E-F31BF25D0A0B}">
      <dsp:nvSpPr>
        <dsp:cNvPr id="0" name=""/>
        <dsp:cNvSpPr/>
      </dsp:nvSpPr>
      <dsp:spPr>
        <a:xfrm>
          <a:off x="5981597" y="1189134"/>
          <a:ext cx="2353874" cy="113095"/>
        </a:xfrm>
        <a:custGeom>
          <a:avLst/>
          <a:gdLst/>
          <a:ahLst/>
          <a:cxnLst/>
          <a:rect l="0" t="0" r="0" b="0"/>
          <a:pathLst>
            <a:path>
              <a:moveTo>
                <a:pt x="0" y="0"/>
              </a:moveTo>
              <a:lnTo>
                <a:pt x="0" y="59713"/>
              </a:lnTo>
              <a:lnTo>
                <a:pt x="2353874" y="59713"/>
              </a:lnTo>
              <a:lnTo>
                <a:pt x="2353874" y="11309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0B6146-0474-4AEE-99D8-D4B5AE8210CB}">
      <dsp:nvSpPr>
        <dsp:cNvPr id="0" name=""/>
        <dsp:cNvSpPr/>
      </dsp:nvSpPr>
      <dsp:spPr>
        <a:xfrm>
          <a:off x="2958590" y="2194346"/>
          <a:ext cx="1080014" cy="1964732"/>
        </a:xfrm>
        <a:custGeom>
          <a:avLst/>
          <a:gdLst/>
          <a:ahLst/>
          <a:cxnLst/>
          <a:rect l="0" t="0" r="0" b="0"/>
          <a:pathLst>
            <a:path>
              <a:moveTo>
                <a:pt x="0" y="0"/>
              </a:moveTo>
              <a:lnTo>
                <a:pt x="0" y="1964732"/>
              </a:lnTo>
              <a:lnTo>
                <a:pt x="1080014" y="196473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06E1F8-E7C8-40AA-8448-3D7910E32833}">
      <dsp:nvSpPr>
        <dsp:cNvPr id="0" name=""/>
        <dsp:cNvSpPr/>
      </dsp:nvSpPr>
      <dsp:spPr>
        <a:xfrm>
          <a:off x="2958590" y="2194346"/>
          <a:ext cx="1072093" cy="1196653"/>
        </a:xfrm>
        <a:custGeom>
          <a:avLst/>
          <a:gdLst/>
          <a:ahLst/>
          <a:cxnLst/>
          <a:rect l="0" t="0" r="0" b="0"/>
          <a:pathLst>
            <a:path>
              <a:moveTo>
                <a:pt x="0" y="0"/>
              </a:moveTo>
              <a:lnTo>
                <a:pt x="0" y="1196653"/>
              </a:lnTo>
              <a:lnTo>
                <a:pt x="1072093" y="1196653"/>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F19E99-3E74-400C-979E-9A53DD4FDE3D}">
      <dsp:nvSpPr>
        <dsp:cNvPr id="0" name=""/>
        <dsp:cNvSpPr/>
      </dsp:nvSpPr>
      <dsp:spPr>
        <a:xfrm>
          <a:off x="2958590" y="2194346"/>
          <a:ext cx="1065779" cy="449046"/>
        </a:xfrm>
        <a:custGeom>
          <a:avLst/>
          <a:gdLst/>
          <a:ahLst/>
          <a:cxnLst/>
          <a:rect l="0" t="0" r="0" b="0"/>
          <a:pathLst>
            <a:path>
              <a:moveTo>
                <a:pt x="0" y="0"/>
              </a:moveTo>
              <a:lnTo>
                <a:pt x="0" y="449046"/>
              </a:lnTo>
              <a:lnTo>
                <a:pt x="1065779" y="4490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25AEF3-01D5-4E36-A068-29E6A208B498}">
      <dsp:nvSpPr>
        <dsp:cNvPr id="0" name=""/>
        <dsp:cNvSpPr/>
      </dsp:nvSpPr>
      <dsp:spPr>
        <a:xfrm>
          <a:off x="3776455" y="1189134"/>
          <a:ext cx="2205141" cy="113105"/>
        </a:xfrm>
        <a:custGeom>
          <a:avLst/>
          <a:gdLst/>
          <a:ahLst/>
          <a:cxnLst/>
          <a:rect l="0" t="0" r="0" b="0"/>
          <a:pathLst>
            <a:path>
              <a:moveTo>
                <a:pt x="2205141" y="0"/>
              </a:moveTo>
              <a:lnTo>
                <a:pt x="2205141" y="59723"/>
              </a:lnTo>
              <a:lnTo>
                <a:pt x="0" y="59723"/>
              </a:lnTo>
              <a:lnTo>
                <a:pt x="0" y="11310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B03FE0-2EF4-4167-B132-1851C01EB415}">
      <dsp:nvSpPr>
        <dsp:cNvPr id="0" name=""/>
        <dsp:cNvSpPr/>
      </dsp:nvSpPr>
      <dsp:spPr>
        <a:xfrm>
          <a:off x="4777163" y="1378"/>
          <a:ext cx="2408868" cy="1187756"/>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Anchor </a:t>
          </a:r>
        </a:p>
        <a:p>
          <a:pPr marL="0" lvl="0" indent="0" algn="ctr"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Plate</a:t>
          </a:r>
          <a:endParaRPr lang="en-US" sz="2800" b="1" kern="1200" dirty="0"/>
        </a:p>
      </dsp:txBody>
      <dsp:txXfrm>
        <a:off x="4777163" y="1378"/>
        <a:ext cx="2408868" cy="1187756"/>
      </dsp:txXfrm>
    </dsp:sp>
    <dsp:sp modelId="{01AFE69E-51C9-4C9D-B182-812990F3F553}">
      <dsp:nvSpPr>
        <dsp:cNvPr id="0" name=""/>
        <dsp:cNvSpPr/>
      </dsp:nvSpPr>
      <dsp:spPr>
        <a:xfrm>
          <a:off x="2754123" y="1302239"/>
          <a:ext cx="2044663" cy="892106"/>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A. According to Shape</a:t>
          </a:r>
        </a:p>
      </dsp:txBody>
      <dsp:txXfrm>
        <a:off x="2754123" y="1302239"/>
        <a:ext cx="2044663" cy="892106"/>
      </dsp:txXfrm>
    </dsp:sp>
    <dsp:sp modelId="{6A1836AC-9C94-48CE-A73B-43BAAFAC7BBE}">
      <dsp:nvSpPr>
        <dsp:cNvPr id="0" name=""/>
        <dsp:cNvSpPr/>
      </dsp:nvSpPr>
      <dsp:spPr>
        <a:xfrm>
          <a:off x="4024369" y="2288945"/>
          <a:ext cx="1420039" cy="708893"/>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1.Circular Anchor</a:t>
          </a:r>
        </a:p>
      </dsp:txBody>
      <dsp:txXfrm>
        <a:off x="4024369" y="2288945"/>
        <a:ext cx="1420039" cy="708893"/>
      </dsp:txXfrm>
    </dsp:sp>
    <dsp:sp modelId="{92D92509-E42C-48FD-A0A1-2ED6C7E097BD}">
      <dsp:nvSpPr>
        <dsp:cNvPr id="0" name=""/>
        <dsp:cNvSpPr/>
      </dsp:nvSpPr>
      <dsp:spPr>
        <a:xfrm>
          <a:off x="4030683" y="3055877"/>
          <a:ext cx="1414375" cy="67024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2.Square</a:t>
          </a:r>
          <a:r>
            <a:rPr lang="en-US" sz="1600" kern="1200" baseline="0" dirty="0">
              <a:latin typeface="Arial" panose="020B0604020202020204" pitchFamily="34" charset="0"/>
              <a:cs typeface="Arial" panose="020B0604020202020204" pitchFamily="34" charset="0"/>
            </a:rPr>
            <a:t> Anchor</a:t>
          </a:r>
          <a:endParaRPr lang="en-US" sz="1600" kern="1200" dirty="0">
            <a:latin typeface="Arial" panose="020B0604020202020204" pitchFamily="34" charset="0"/>
            <a:cs typeface="Arial" panose="020B0604020202020204" pitchFamily="34" charset="0"/>
          </a:endParaRPr>
        </a:p>
      </dsp:txBody>
      <dsp:txXfrm>
        <a:off x="4030683" y="3055877"/>
        <a:ext cx="1414375" cy="670242"/>
      </dsp:txXfrm>
    </dsp:sp>
    <dsp:sp modelId="{FC5B3C27-1BBD-4F8D-AE8E-2261360ACB78}">
      <dsp:nvSpPr>
        <dsp:cNvPr id="0" name=""/>
        <dsp:cNvSpPr/>
      </dsp:nvSpPr>
      <dsp:spPr>
        <a:xfrm>
          <a:off x="4038604" y="3780455"/>
          <a:ext cx="1417288" cy="757247"/>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3.Rectangular/</a:t>
          </a:r>
        </a:p>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Strip Anchor</a:t>
          </a:r>
        </a:p>
      </dsp:txBody>
      <dsp:txXfrm>
        <a:off x="4038604" y="3780455"/>
        <a:ext cx="1417288" cy="757247"/>
      </dsp:txXfrm>
    </dsp:sp>
    <dsp:sp modelId="{174B5DAB-6686-4EDE-8435-F63A13694617}">
      <dsp:nvSpPr>
        <dsp:cNvPr id="0" name=""/>
        <dsp:cNvSpPr/>
      </dsp:nvSpPr>
      <dsp:spPr>
        <a:xfrm>
          <a:off x="7306421" y="1302229"/>
          <a:ext cx="2058100" cy="902187"/>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B. According to Application</a:t>
          </a:r>
          <a:endParaRPr lang="en-US" sz="2000" b="1" kern="1200" dirty="0"/>
        </a:p>
      </dsp:txBody>
      <dsp:txXfrm>
        <a:off x="7306421" y="1302229"/>
        <a:ext cx="2058100" cy="902187"/>
      </dsp:txXfrm>
    </dsp:sp>
    <dsp:sp modelId="{8E0EDE56-95EC-40F1-B166-18771C6DF766}">
      <dsp:nvSpPr>
        <dsp:cNvPr id="0" name=""/>
        <dsp:cNvSpPr/>
      </dsp:nvSpPr>
      <dsp:spPr>
        <a:xfrm>
          <a:off x="8337145" y="2275908"/>
          <a:ext cx="1608608" cy="730685"/>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1.Horizontal Plate Anchor </a:t>
          </a:r>
          <a:endParaRPr lang="en-US" sz="1600" kern="1200" dirty="0"/>
        </a:p>
      </dsp:txBody>
      <dsp:txXfrm>
        <a:off x="8337145" y="2275908"/>
        <a:ext cx="1608608" cy="730685"/>
      </dsp:txXfrm>
    </dsp:sp>
    <dsp:sp modelId="{7B43F2CF-E415-4813-828C-DAF9C5F38A9F}">
      <dsp:nvSpPr>
        <dsp:cNvPr id="0" name=""/>
        <dsp:cNvSpPr/>
      </dsp:nvSpPr>
      <dsp:spPr>
        <a:xfrm>
          <a:off x="8358737" y="3962882"/>
          <a:ext cx="1608608" cy="786817"/>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3.Vertical Plate Anchor </a:t>
          </a:r>
          <a:endParaRPr lang="en-US" sz="1600" kern="1200" dirty="0"/>
        </a:p>
      </dsp:txBody>
      <dsp:txXfrm>
        <a:off x="8358737" y="3962882"/>
        <a:ext cx="1608608" cy="786817"/>
      </dsp:txXfrm>
    </dsp:sp>
    <dsp:sp modelId="{BA930A85-7006-48D6-A86B-5F871691CDFC}">
      <dsp:nvSpPr>
        <dsp:cNvPr id="0" name=""/>
        <dsp:cNvSpPr/>
      </dsp:nvSpPr>
      <dsp:spPr>
        <a:xfrm>
          <a:off x="8344532" y="3095296"/>
          <a:ext cx="1608608" cy="773579"/>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2.Inclined Plate Anchor </a:t>
          </a:r>
          <a:endParaRPr lang="en-US" sz="1600" kern="1200" dirty="0"/>
        </a:p>
      </dsp:txBody>
      <dsp:txXfrm>
        <a:off x="8344532" y="3095296"/>
        <a:ext cx="1608608" cy="7735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4443AA-883E-4DDC-AE4C-27DDA2D3AA80}">
      <dsp:nvSpPr>
        <dsp:cNvPr id="0" name=""/>
        <dsp:cNvSpPr/>
      </dsp:nvSpPr>
      <dsp:spPr>
        <a:xfrm>
          <a:off x="2483" y="868693"/>
          <a:ext cx="3113428" cy="2490742"/>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3B769F4B-F443-4B82-B9E4-1D5DE3CE1E60}">
      <dsp:nvSpPr>
        <dsp:cNvPr id="0" name=""/>
        <dsp:cNvSpPr/>
      </dsp:nvSpPr>
      <dsp:spPr>
        <a:xfrm>
          <a:off x="282692" y="3487772"/>
          <a:ext cx="2770951" cy="871760"/>
        </a:xfrm>
        <a:prstGeom prst="wedgeRectCallout">
          <a:avLst>
            <a:gd name="adj1" fmla="val 20250"/>
            <a:gd name="adj2" fmla="val -607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Circular </a:t>
          </a:r>
        </a:p>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Anchor</a:t>
          </a:r>
        </a:p>
      </dsp:txBody>
      <dsp:txXfrm>
        <a:off x="282692" y="3487772"/>
        <a:ext cx="2770951" cy="871760"/>
      </dsp:txXfrm>
    </dsp:sp>
    <dsp:sp modelId="{246A4C95-C742-42E7-94EE-582C2EB81F96}">
      <dsp:nvSpPr>
        <dsp:cNvPr id="0" name=""/>
        <dsp:cNvSpPr/>
      </dsp:nvSpPr>
      <dsp:spPr>
        <a:xfrm>
          <a:off x="3427255" y="868693"/>
          <a:ext cx="3113428" cy="2490742"/>
        </a:xfrm>
        <a:prstGeom prst="rect">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B735886A-68AE-4979-A139-F2E3C94D5E2B}">
      <dsp:nvSpPr>
        <dsp:cNvPr id="0" name=""/>
        <dsp:cNvSpPr/>
      </dsp:nvSpPr>
      <dsp:spPr>
        <a:xfrm>
          <a:off x="3750524" y="3473188"/>
          <a:ext cx="2770951" cy="871760"/>
        </a:xfrm>
        <a:prstGeom prst="wedgeRectCallout">
          <a:avLst>
            <a:gd name="adj1" fmla="val 20250"/>
            <a:gd name="adj2" fmla="val -607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Square </a:t>
          </a:r>
        </a:p>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Anchor</a:t>
          </a:r>
        </a:p>
      </dsp:txBody>
      <dsp:txXfrm>
        <a:off x="3750524" y="3473188"/>
        <a:ext cx="2770951" cy="871760"/>
      </dsp:txXfrm>
    </dsp:sp>
    <dsp:sp modelId="{9682F438-9CFF-42FD-B96F-1CBEF30EFA7C}">
      <dsp:nvSpPr>
        <dsp:cNvPr id="0" name=""/>
        <dsp:cNvSpPr/>
      </dsp:nvSpPr>
      <dsp:spPr>
        <a:xfrm>
          <a:off x="6852026" y="870192"/>
          <a:ext cx="3113428" cy="2490742"/>
        </a:xfrm>
        <a:prstGeom prst="rect">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8DB791CA-2717-4149-AC79-B9A47F331064}">
      <dsp:nvSpPr>
        <dsp:cNvPr id="0" name=""/>
        <dsp:cNvSpPr/>
      </dsp:nvSpPr>
      <dsp:spPr>
        <a:xfrm>
          <a:off x="6938767" y="3490623"/>
          <a:ext cx="3105904" cy="865762"/>
        </a:xfrm>
        <a:prstGeom prst="wedgeRectCallout">
          <a:avLst>
            <a:gd name="adj1" fmla="val 20250"/>
            <a:gd name="adj2" fmla="val -607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Rectangular/Strip</a:t>
          </a:r>
        </a:p>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Anchor</a:t>
          </a:r>
        </a:p>
      </dsp:txBody>
      <dsp:txXfrm>
        <a:off x="6938767" y="3490623"/>
        <a:ext cx="3105904" cy="865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3C253-F789-42A0-9A01-29863C3CC8C4}">
      <dsp:nvSpPr>
        <dsp:cNvPr id="0" name=""/>
        <dsp:cNvSpPr/>
      </dsp:nvSpPr>
      <dsp:spPr>
        <a:xfrm>
          <a:off x="3036090" y="2862656"/>
          <a:ext cx="384676" cy="1465993"/>
        </a:xfrm>
        <a:custGeom>
          <a:avLst/>
          <a:gdLst/>
          <a:ahLst/>
          <a:cxnLst/>
          <a:rect l="0" t="0" r="0" b="0"/>
          <a:pathLst>
            <a:path>
              <a:moveTo>
                <a:pt x="0" y="0"/>
              </a:moveTo>
              <a:lnTo>
                <a:pt x="192338" y="0"/>
              </a:lnTo>
              <a:lnTo>
                <a:pt x="192338" y="1465993"/>
              </a:lnTo>
              <a:lnTo>
                <a:pt x="384676" y="1465993"/>
              </a:lnTo>
            </a:path>
          </a:pathLst>
        </a:custGeom>
        <a:noFill/>
        <a:ln w="19050" cap="flat" cmpd="sng" algn="ctr">
          <a:solidFill>
            <a:scrgbClr r="0" g="0" b="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90538" y="3557762"/>
        <a:ext cx="75781" cy="75781"/>
      </dsp:txXfrm>
    </dsp:sp>
    <dsp:sp modelId="{444995A7-764A-48DB-BAE4-3CC5A80010E8}">
      <dsp:nvSpPr>
        <dsp:cNvPr id="0" name=""/>
        <dsp:cNvSpPr/>
      </dsp:nvSpPr>
      <dsp:spPr>
        <a:xfrm>
          <a:off x="3036090" y="2862656"/>
          <a:ext cx="384676" cy="732996"/>
        </a:xfrm>
        <a:custGeom>
          <a:avLst/>
          <a:gdLst/>
          <a:ahLst/>
          <a:cxnLst/>
          <a:rect l="0" t="0" r="0" b="0"/>
          <a:pathLst>
            <a:path>
              <a:moveTo>
                <a:pt x="0" y="0"/>
              </a:moveTo>
              <a:lnTo>
                <a:pt x="192338" y="0"/>
              </a:lnTo>
              <a:lnTo>
                <a:pt x="192338" y="732996"/>
              </a:lnTo>
              <a:lnTo>
                <a:pt x="384676" y="732996"/>
              </a:lnTo>
            </a:path>
          </a:pathLst>
        </a:custGeom>
        <a:noFill/>
        <a:ln w="19050" cap="flat" cmpd="sng" algn="ctr">
          <a:solidFill>
            <a:scrgbClr r="0" g="0" b="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07733" y="3208459"/>
        <a:ext cx="41390" cy="41390"/>
      </dsp:txXfrm>
    </dsp:sp>
    <dsp:sp modelId="{F89CCDC8-FB81-4486-B906-5602AC4D8A3E}">
      <dsp:nvSpPr>
        <dsp:cNvPr id="0" name=""/>
        <dsp:cNvSpPr/>
      </dsp:nvSpPr>
      <dsp:spPr>
        <a:xfrm>
          <a:off x="3036090" y="2816936"/>
          <a:ext cx="384676" cy="91440"/>
        </a:xfrm>
        <a:custGeom>
          <a:avLst/>
          <a:gdLst/>
          <a:ahLst/>
          <a:cxnLst/>
          <a:rect l="0" t="0" r="0" b="0"/>
          <a:pathLst>
            <a:path>
              <a:moveTo>
                <a:pt x="0" y="45720"/>
              </a:moveTo>
              <a:lnTo>
                <a:pt x="384676" y="45720"/>
              </a:lnTo>
            </a:path>
          </a:pathLst>
        </a:custGeom>
        <a:noFill/>
        <a:ln w="19050" cap="flat" cmpd="sng" algn="ctr">
          <a:solidFill>
            <a:scrgbClr r="0" g="0" b="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8811" y="2853039"/>
        <a:ext cx="19233" cy="19233"/>
      </dsp:txXfrm>
    </dsp:sp>
    <dsp:sp modelId="{6E1FCD40-32A0-493B-B725-D44B7EC0B5CB}">
      <dsp:nvSpPr>
        <dsp:cNvPr id="0" name=""/>
        <dsp:cNvSpPr/>
      </dsp:nvSpPr>
      <dsp:spPr>
        <a:xfrm>
          <a:off x="3036090" y="2129659"/>
          <a:ext cx="384676" cy="732996"/>
        </a:xfrm>
        <a:custGeom>
          <a:avLst/>
          <a:gdLst/>
          <a:ahLst/>
          <a:cxnLst/>
          <a:rect l="0" t="0" r="0" b="0"/>
          <a:pathLst>
            <a:path>
              <a:moveTo>
                <a:pt x="0" y="732996"/>
              </a:moveTo>
              <a:lnTo>
                <a:pt x="192338" y="732996"/>
              </a:lnTo>
              <a:lnTo>
                <a:pt x="192338" y="0"/>
              </a:lnTo>
              <a:lnTo>
                <a:pt x="384676" y="0"/>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07733" y="2475463"/>
        <a:ext cx="41390" cy="41390"/>
      </dsp:txXfrm>
    </dsp:sp>
    <dsp:sp modelId="{20D7E5B6-E28F-4543-86E1-939C3129605B}">
      <dsp:nvSpPr>
        <dsp:cNvPr id="0" name=""/>
        <dsp:cNvSpPr/>
      </dsp:nvSpPr>
      <dsp:spPr>
        <a:xfrm>
          <a:off x="3036090" y="1396663"/>
          <a:ext cx="384676" cy="1465993"/>
        </a:xfrm>
        <a:custGeom>
          <a:avLst/>
          <a:gdLst/>
          <a:ahLst/>
          <a:cxnLst/>
          <a:rect l="0" t="0" r="0" b="0"/>
          <a:pathLst>
            <a:path>
              <a:moveTo>
                <a:pt x="0" y="1465993"/>
              </a:moveTo>
              <a:lnTo>
                <a:pt x="192338" y="1465993"/>
              </a:lnTo>
              <a:lnTo>
                <a:pt x="192338" y="0"/>
              </a:lnTo>
              <a:lnTo>
                <a:pt x="384676" y="0"/>
              </a:lnTo>
            </a:path>
          </a:pathLst>
        </a:custGeom>
        <a:noFill/>
        <a:ln w="19050" cap="flat" cmpd="sng" algn="ctr">
          <a:solidFill>
            <a:scrgbClr r="0" g="0" b="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90538" y="2091769"/>
        <a:ext cx="75781" cy="75781"/>
      </dsp:txXfrm>
    </dsp:sp>
    <dsp:sp modelId="{E8B382DB-9489-47F6-8B7E-5D20A0279D2C}">
      <dsp:nvSpPr>
        <dsp:cNvPr id="0" name=""/>
        <dsp:cNvSpPr/>
      </dsp:nvSpPr>
      <dsp:spPr>
        <a:xfrm>
          <a:off x="587970" y="2816936"/>
          <a:ext cx="384676" cy="91440"/>
        </a:xfrm>
        <a:custGeom>
          <a:avLst/>
          <a:gdLst/>
          <a:ahLst/>
          <a:cxnLst/>
          <a:rect l="0" t="0" r="0" b="0"/>
          <a:pathLst>
            <a:path>
              <a:moveTo>
                <a:pt x="0" y="45720"/>
              </a:moveTo>
              <a:lnTo>
                <a:pt x="384676" y="45720"/>
              </a:lnTo>
            </a:path>
          </a:pathLst>
        </a:custGeom>
        <a:noFill/>
        <a:ln w="19050" cap="flat" cmpd="sng" algn="ctr">
          <a:solidFill>
            <a:scrgbClr r="0" g="0" b="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0691" y="2853039"/>
        <a:ext cx="19233" cy="19233"/>
      </dsp:txXfrm>
    </dsp:sp>
    <dsp:sp modelId="{B224C890-9875-4D36-9281-A0DBCD788164}">
      <dsp:nvSpPr>
        <dsp:cNvPr id="0" name=""/>
        <dsp:cNvSpPr/>
      </dsp:nvSpPr>
      <dsp:spPr>
        <a:xfrm rot="16200000">
          <a:off x="-1248379" y="2569457"/>
          <a:ext cx="3086301"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SAND SAMPLE COLLECTION</a:t>
          </a:r>
        </a:p>
      </dsp:txBody>
      <dsp:txXfrm>
        <a:off x="-1248379" y="2569457"/>
        <a:ext cx="3086301" cy="586397"/>
      </dsp:txXfrm>
    </dsp:sp>
    <dsp:sp modelId="{72652418-5F30-4BA8-9C43-11375052538C}">
      <dsp:nvSpPr>
        <dsp:cNvPr id="0" name=""/>
        <dsp:cNvSpPr/>
      </dsp:nvSpPr>
      <dsp:spPr>
        <a:xfrm>
          <a:off x="972646" y="2569457"/>
          <a:ext cx="206344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SOIL CHARACTERIZATION</a:t>
          </a:r>
        </a:p>
      </dsp:txBody>
      <dsp:txXfrm>
        <a:off x="972646" y="2569457"/>
        <a:ext cx="2063443" cy="586397"/>
      </dsp:txXfrm>
    </dsp:sp>
    <dsp:sp modelId="{2A56FCBB-02C3-4EF9-B84D-2320D37E1434}">
      <dsp:nvSpPr>
        <dsp:cNvPr id="0" name=""/>
        <dsp:cNvSpPr/>
      </dsp:nvSpPr>
      <dsp:spPr>
        <a:xfrm>
          <a:off x="3420767" y="1103464"/>
          <a:ext cx="192338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GRADATION TEST</a:t>
          </a:r>
        </a:p>
      </dsp:txBody>
      <dsp:txXfrm>
        <a:off x="3420767" y="1103464"/>
        <a:ext cx="1923383" cy="586397"/>
      </dsp:txXfrm>
    </dsp:sp>
    <dsp:sp modelId="{5132A99F-290D-449F-99A6-9324FDEEB4E7}">
      <dsp:nvSpPr>
        <dsp:cNvPr id="0" name=""/>
        <dsp:cNvSpPr/>
      </dsp:nvSpPr>
      <dsp:spPr>
        <a:xfrm>
          <a:off x="3420767" y="1836461"/>
          <a:ext cx="192338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SPECIFIC GRAVITY TEST</a:t>
          </a:r>
        </a:p>
      </dsp:txBody>
      <dsp:txXfrm>
        <a:off x="3420767" y="1836461"/>
        <a:ext cx="1923383" cy="586397"/>
      </dsp:txXfrm>
    </dsp:sp>
    <dsp:sp modelId="{5C109FE9-9D59-422F-AEF7-DFB80B849C90}">
      <dsp:nvSpPr>
        <dsp:cNvPr id="0" name=""/>
        <dsp:cNvSpPr/>
      </dsp:nvSpPr>
      <dsp:spPr>
        <a:xfrm>
          <a:off x="3420767" y="2569457"/>
          <a:ext cx="192338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RELATIVE DENSITY TEST</a:t>
          </a:r>
        </a:p>
      </dsp:txBody>
      <dsp:txXfrm>
        <a:off x="3420767" y="2569457"/>
        <a:ext cx="1923383" cy="586397"/>
      </dsp:txXfrm>
    </dsp:sp>
    <dsp:sp modelId="{19D68E36-35E6-4B1C-97D7-FD9E86E30644}">
      <dsp:nvSpPr>
        <dsp:cNvPr id="0" name=""/>
        <dsp:cNvSpPr/>
      </dsp:nvSpPr>
      <dsp:spPr>
        <a:xfrm>
          <a:off x="3420767" y="3302454"/>
          <a:ext cx="192338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FOR 70% </a:t>
          </a:r>
          <a:r>
            <a:rPr lang="en-US" sz="1200" b="1" kern="1200" baseline="0" dirty="0">
              <a:latin typeface="Arial" panose="020B0604020202020204" pitchFamily="34" charset="0"/>
              <a:cs typeface="Arial" panose="020B0604020202020204" pitchFamily="34" charset="0"/>
            </a:rPr>
            <a:t>D</a:t>
          </a:r>
          <a:r>
            <a:rPr lang="en-US" sz="1200" b="1" kern="1200" baseline="-25000" dirty="0">
              <a:latin typeface="Arial" panose="020B0604020202020204" pitchFamily="34" charset="0"/>
              <a:cs typeface="Arial" panose="020B0604020202020204" pitchFamily="34" charset="0"/>
            </a:rPr>
            <a:t>r</a:t>
          </a:r>
          <a:r>
            <a:rPr lang="en-US" sz="1200" b="1" kern="1200" baseline="0" dirty="0">
              <a:latin typeface="Arial" panose="020B0604020202020204" pitchFamily="34" charset="0"/>
              <a:cs typeface="Arial" panose="020B0604020202020204" pitchFamily="34" charset="0"/>
            </a:rPr>
            <a:t>               </a:t>
          </a:r>
        </a:p>
        <a:p>
          <a:pPr marL="0" lvl="0" indent="0" algn="ctr" defTabSz="533400">
            <a:lnSpc>
              <a:spcPct val="90000"/>
            </a:lnSpc>
            <a:spcBef>
              <a:spcPct val="0"/>
            </a:spcBef>
            <a:spcAft>
              <a:spcPct val="35000"/>
            </a:spcAft>
            <a:buNone/>
          </a:pPr>
          <a:r>
            <a:rPr lang="en-US" sz="1200" b="1" kern="1200" baseline="0" dirty="0">
              <a:latin typeface="Arial" panose="020B0604020202020204" pitchFamily="34" charset="0"/>
              <a:cs typeface="Arial" panose="020B0604020202020204" pitchFamily="34" charset="0"/>
            </a:rPr>
            <a:t>FOR 85% D</a:t>
          </a:r>
          <a:r>
            <a:rPr lang="en-US" sz="1200" b="1" kern="1200" baseline="-25000" dirty="0">
              <a:latin typeface="Arial" panose="020B0604020202020204" pitchFamily="34" charset="0"/>
              <a:cs typeface="Arial" panose="020B0604020202020204" pitchFamily="34" charset="0"/>
            </a:rPr>
            <a:t>r</a:t>
          </a:r>
        </a:p>
      </dsp:txBody>
      <dsp:txXfrm>
        <a:off x="3420767" y="3302454"/>
        <a:ext cx="1923383" cy="586397"/>
      </dsp:txXfrm>
    </dsp:sp>
    <dsp:sp modelId="{C632C149-01D2-4B85-800D-BC4B6425E43A}">
      <dsp:nvSpPr>
        <dsp:cNvPr id="0" name=""/>
        <dsp:cNvSpPr/>
      </dsp:nvSpPr>
      <dsp:spPr>
        <a:xfrm>
          <a:off x="3420767" y="4035451"/>
          <a:ext cx="1923383" cy="5863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DIRECT SHEAR TEST</a:t>
          </a:r>
        </a:p>
      </dsp:txBody>
      <dsp:txXfrm>
        <a:off x="3420767" y="4035451"/>
        <a:ext cx="1923383" cy="5863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0.22137</cdr:x>
      <cdr:y>0.03187</cdr:y>
    </cdr:from>
    <cdr:to>
      <cdr:x>0.73855</cdr:x>
      <cdr:y>0.10819</cdr:y>
    </cdr:to>
    <cdr:sp macro="" textlink="">
      <cdr:nvSpPr>
        <cdr:cNvPr id="2" name="Rectangle 1"/>
        <cdr:cNvSpPr/>
      </cdr:nvSpPr>
      <cdr:spPr>
        <a:xfrm xmlns:a="http://schemas.openxmlformats.org/drawingml/2006/main">
          <a:off x="1583139" y="157832"/>
          <a:ext cx="3698543" cy="377866"/>
        </a:xfrm>
        <a:prstGeom xmlns:a="http://schemas.openxmlformats.org/drawingml/2006/main" prst="rect">
          <a:avLst/>
        </a:prstGeom>
        <a:noFill xmlns:a="http://schemas.openxmlformats.org/drawingml/2006/main"/>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b="0" cap="none" spc="0">
            <a:ln w="0"/>
            <a:solidFill>
              <a:schemeClr val="tx1"/>
            </a:solidFill>
            <a:effectLst>
              <a:outerShdw blurRad="38100" dist="19050" dir="2700000" algn="tl" rotWithShape="0">
                <a:schemeClr val="dk1">
                  <a:alpha val="40000"/>
                </a:schemeClr>
              </a:outerShdw>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15cm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70%</a:t>
          </a:r>
          <a:endParaRPr lang="en-US" sz="1050" b="1" dirty="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t>15cm</a:t>
          </a:r>
          <a:r>
            <a:rPr lang="en-US" sz="1050" b="1" baseline="0" dirty="0"/>
            <a:t> ,</a:t>
          </a:r>
        </a:p>
        <a:p xmlns:a="http://schemas.openxmlformats.org/drawingml/2006/main">
          <a:r>
            <a:rPr lang="en-US" sz="1050" b="1" baseline="0" dirty="0"/>
            <a:t>85%</a:t>
          </a:r>
          <a:endParaRPr lang="en-US" sz="1050" b="1" dirty="0"/>
        </a:p>
      </cdr:txBody>
    </cdr:sp>
  </cdr:relSizeAnchor>
</c:userShapes>
</file>

<file path=ppt/drawings/drawing4.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30cm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70%</a:t>
          </a:r>
          <a:endParaRPr lang="en-US" sz="1050" b="1" dirty="0">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t>30cm</a:t>
          </a:r>
          <a:r>
            <a:rPr lang="en-US" sz="1050" b="1" baseline="0" dirty="0"/>
            <a:t> ,</a:t>
          </a:r>
        </a:p>
        <a:p xmlns:a="http://schemas.openxmlformats.org/drawingml/2006/main">
          <a:r>
            <a:rPr lang="en-US" sz="1050" b="1" baseline="0" dirty="0"/>
            <a:t>85%</a:t>
          </a:r>
          <a:endParaRPr lang="en-US" sz="105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70%</a:t>
          </a:r>
          <a:endParaRPr lang="en-US" sz="1050" b="1">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85%</a:t>
          </a:r>
          <a:endParaRPr lang="en-US" sz="1050" b="1">
            <a:latin typeface="Arial" panose="020B060402020202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30cm</a:t>
          </a:r>
          <a:r>
            <a:rPr lang="en-US" sz="1100" b="1" baseline="0">
              <a:latin typeface="Arial" panose="020B0604020202020204" pitchFamily="34" charset="0"/>
              <a:cs typeface="Arial" panose="020B0604020202020204" pitchFamily="34" charset="0"/>
            </a:rPr>
            <a:t> ,</a:t>
          </a:r>
        </a:p>
        <a:p xmlns:a="http://schemas.openxmlformats.org/drawingml/2006/main">
          <a:r>
            <a:rPr lang="en-US" sz="1100" b="1" baseline="0">
              <a:latin typeface="Arial" panose="020B0604020202020204" pitchFamily="34" charset="0"/>
              <a:cs typeface="Arial" panose="020B0604020202020204" pitchFamily="34" charset="0"/>
            </a:rPr>
            <a:t>70%</a:t>
          </a:r>
          <a:endParaRPr lang="en-US" sz="1100" b="1">
            <a:latin typeface="Arial" panose="020B0604020202020204" pitchFamily="34" charset="0"/>
            <a:cs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t>30cm</a:t>
          </a:r>
          <a:r>
            <a:rPr lang="en-US" sz="1050" b="1" baseline="0"/>
            <a:t> ,</a:t>
          </a:r>
        </a:p>
        <a:p xmlns:a="http://schemas.openxmlformats.org/drawingml/2006/main">
          <a:r>
            <a:rPr lang="en-US" sz="1050" b="1" baseline="0"/>
            <a:t>85%</a:t>
          </a:r>
          <a:endParaRPr lang="en-US" sz="1050" b="1"/>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70%</a:t>
          </a:r>
          <a:endParaRPr lang="en-US" sz="1050" b="1">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85%</a:t>
          </a:r>
          <a:endParaRPr lang="en-US" sz="1050" b="1">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30cm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70%</a:t>
          </a:r>
          <a:endParaRPr lang="en-US" sz="1050" b="1">
            <a:latin typeface="Arial" panose="020B0604020202020204" pitchFamily="34" charset="0"/>
            <a:cs typeface="Arial" panose="020B06040202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t>30cm</a:t>
          </a:r>
          <a:r>
            <a:rPr lang="en-US" sz="1050" b="1" baseline="0"/>
            <a:t> ,</a:t>
          </a:r>
        </a:p>
        <a:p xmlns:a="http://schemas.openxmlformats.org/drawingml/2006/main">
          <a:r>
            <a:rPr lang="en-US" sz="1050" b="1" baseline="0"/>
            <a:t>85%</a:t>
          </a:r>
          <a:endParaRPr lang="en-US" sz="1050" b="1"/>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15cm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70%</a:t>
          </a:r>
          <a:endParaRPr lang="en-US" sz="1050" b="1" dirty="0">
            <a:latin typeface="Arial" panose="020B0604020202020204" pitchFamily="34" charset="0"/>
            <a:cs typeface="Arial" panose="020B060402020202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15cm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85%</a:t>
          </a:r>
          <a:endParaRPr lang="en-US" sz="1050" b="1" dirty="0">
            <a:latin typeface="Arial" panose="020B0604020202020204" pitchFamily="34" charset="0"/>
            <a:cs typeface="Arial" panose="020B06040202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30cm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70%</a:t>
          </a:r>
          <a:endParaRPr lang="en-US" sz="1050" b="1" dirty="0">
            <a:latin typeface="Arial" panose="020B0604020202020204" pitchFamily="34" charset="0"/>
            <a:cs typeface="Arial" panose="020B06040202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dirty="0">
              <a:latin typeface="Arial" panose="020B0604020202020204" pitchFamily="34" charset="0"/>
              <a:cs typeface="Arial" panose="020B0604020202020204" pitchFamily="34" charset="0"/>
            </a:rPr>
            <a:t>30cm</a:t>
          </a:r>
          <a:r>
            <a:rPr lang="en-US" sz="1050" b="1" baseline="0" dirty="0">
              <a:latin typeface="Arial" panose="020B0604020202020204" pitchFamily="34" charset="0"/>
              <a:cs typeface="Arial" panose="020B0604020202020204" pitchFamily="34" charset="0"/>
            </a:rPr>
            <a:t> ,</a:t>
          </a:r>
        </a:p>
        <a:p xmlns:a="http://schemas.openxmlformats.org/drawingml/2006/main">
          <a:r>
            <a:rPr lang="en-US" sz="1050" b="1" baseline="0" dirty="0">
              <a:latin typeface="Arial" panose="020B0604020202020204" pitchFamily="34" charset="0"/>
              <a:cs typeface="Arial" panose="020B0604020202020204" pitchFamily="34" charset="0"/>
            </a:rPr>
            <a:t>85%</a:t>
          </a:r>
          <a:endParaRPr lang="en-US" sz="1050" b="1" dirty="0">
            <a:latin typeface="Arial" panose="020B0604020202020204" pitchFamily="34" charset="0"/>
            <a:cs typeface="Arial" panose="020B0604020202020204" pitchFamily="34" charset="0"/>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70%</a:t>
          </a:r>
          <a:endParaRPr lang="en-US" sz="1050" b="1">
            <a:latin typeface="Arial" panose="020B0604020202020204" pitchFamily="34" charset="0"/>
            <a:cs typeface="Arial" panose="020B0604020202020204" pitchFamily="34" charset="0"/>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15cm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85%</a:t>
          </a:r>
          <a:endParaRPr lang="en-US" sz="1050" b="1">
            <a:latin typeface="Arial" panose="020B0604020202020204" pitchFamily="34" charset="0"/>
            <a:cs typeface="Arial" panose="020B0604020202020204" pitchFamily="34"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i="0">
              <a:latin typeface="Arial" panose="020B0604020202020204" pitchFamily="34" charset="0"/>
              <a:cs typeface="Arial" panose="020B0604020202020204" pitchFamily="34" charset="0"/>
            </a:rPr>
            <a:t>30cm</a:t>
          </a:r>
          <a:r>
            <a:rPr lang="en-US" sz="1050" b="1" i="0" baseline="0">
              <a:latin typeface="Arial" panose="020B0604020202020204" pitchFamily="34" charset="0"/>
              <a:cs typeface="Arial" panose="020B0604020202020204" pitchFamily="34" charset="0"/>
            </a:rPr>
            <a:t> ,</a:t>
          </a:r>
        </a:p>
        <a:p xmlns:a="http://schemas.openxmlformats.org/drawingml/2006/main">
          <a:r>
            <a:rPr lang="en-US" sz="1050" b="1" i="0" baseline="0">
              <a:latin typeface="Arial" panose="020B0604020202020204" pitchFamily="34" charset="0"/>
              <a:cs typeface="Arial" panose="020B0604020202020204" pitchFamily="34" charset="0"/>
            </a:rPr>
            <a:t>70%</a:t>
          </a:r>
          <a:endParaRPr lang="en-US" sz="1050" b="1" i="0">
            <a:latin typeface="Arial" panose="020B0604020202020204" pitchFamily="34" charset="0"/>
            <a:cs typeface="Arial" panose="020B0604020202020204" pitchFamily="34" charset="0"/>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0.77995</cdr:y>
    </cdr:from>
    <cdr:to>
      <cdr:x>0.15625</cdr:x>
      <cdr:y>1</cdr:y>
    </cdr:to>
    <cdr:sp macro="" textlink="">
      <cdr:nvSpPr>
        <cdr:cNvPr id="5" name="TextBox 4"/>
        <cdr:cNvSpPr txBox="1"/>
      </cdr:nvSpPr>
      <cdr:spPr>
        <a:xfrm xmlns:a="http://schemas.openxmlformats.org/drawingml/2006/main">
          <a:off x="0" y="2139552"/>
          <a:ext cx="714376" cy="6036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b="1">
              <a:latin typeface="Arial" panose="020B0604020202020204" pitchFamily="34" charset="0"/>
              <a:cs typeface="Arial" panose="020B0604020202020204" pitchFamily="34" charset="0"/>
            </a:rPr>
            <a:t>30cm</a:t>
          </a:r>
          <a:r>
            <a:rPr lang="en-US" sz="1050" b="1" baseline="0">
              <a:latin typeface="Arial" panose="020B0604020202020204" pitchFamily="34" charset="0"/>
              <a:cs typeface="Arial" panose="020B0604020202020204" pitchFamily="34" charset="0"/>
            </a:rPr>
            <a:t> ,</a:t>
          </a:r>
        </a:p>
        <a:p xmlns:a="http://schemas.openxmlformats.org/drawingml/2006/main">
          <a:r>
            <a:rPr lang="en-US" sz="1050" b="1" baseline="0">
              <a:latin typeface="Arial" panose="020B0604020202020204" pitchFamily="34" charset="0"/>
              <a:cs typeface="Arial" panose="020B0604020202020204" pitchFamily="34" charset="0"/>
            </a:rPr>
            <a:t>85%</a:t>
          </a:r>
          <a:endParaRPr lang="en-US" sz="1050" b="1">
            <a:latin typeface="Arial" panose="020B0604020202020204" pitchFamily="34" charset="0"/>
            <a:cs typeface="Arial" panose="020B0604020202020204" pitchFamily="34" charset="0"/>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3.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4.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5.xml><?xml version="1.0" encoding="utf-8"?>
<c:userShapes xmlns:c="http://schemas.openxmlformats.org/drawingml/2006/chart">
  <cdr:relSizeAnchor xmlns:cdr="http://schemas.openxmlformats.org/drawingml/2006/chartDrawing">
    <cdr:from>
      <cdr:x>0</cdr:x>
      <cdr:y>0.74089</cdr:y>
    </cdr:from>
    <cdr:to>
      <cdr:x>0.16667</cdr:x>
      <cdr:y>1</cdr:y>
    </cdr:to>
    <cdr:sp macro="" textlink="">
      <cdr:nvSpPr>
        <cdr:cNvPr id="4" name="TextBox 3"/>
        <cdr:cNvSpPr txBox="1"/>
      </cdr:nvSpPr>
      <cdr:spPr>
        <a:xfrm xmlns:a="http://schemas.openxmlformats.org/drawingml/2006/main">
          <a:off x="0" y="2032396"/>
          <a:ext cx="762000" cy="7108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CE2E50-96C0-4E04-90B2-664F3D742558}" type="datetimeFigureOut">
              <a:rPr lang="en-US" smtClean="0"/>
              <a:t>5/12/2022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76726A-51BF-4105-9D95-4BEA2A877E80}" type="slidenum">
              <a:rPr lang="en-US" smtClean="0"/>
              <a:t>‹#›</a:t>
            </a:fld>
            <a:endParaRPr lang="en-US"/>
          </a:p>
        </p:txBody>
      </p:sp>
    </p:spTree>
    <p:extLst>
      <p:ext uri="{BB962C8B-B14F-4D97-AF65-F5344CB8AC3E}">
        <p14:creationId xmlns:p14="http://schemas.microsoft.com/office/powerpoint/2010/main" val="3668759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01FCF-B59A-48C1-AE49-B03347A3B9FF}" type="datetimeFigureOut">
              <a:rPr lang="en-US" smtClean="0"/>
              <a:t>5/12/2022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E996EE-B2F7-4405-A48B-2B36AC7A681A}" type="slidenum">
              <a:rPr lang="en-US" smtClean="0"/>
              <a:t>‹#›</a:t>
            </a:fld>
            <a:endParaRPr lang="en-US"/>
          </a:p>
        </p:txBody>
      </p:sp>
    </p:spTree>
    <p:extLst>
      <p:ext uri="{BB962C8B-B14F-4D97-AF65-F5344CB8AC3E}">
        <p14:creationId xmlns:p14="http://schemas.microsoft.com/office/powerpoint/2010/main" val="2792752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E996EE-B2F7-4405-A48B-2B36AC7A681A}" type="slidenum">
              <a:rPr lang="en-US" smtClean="0"/>
              <a:t>1</a:t>
            </a:fld>
            <a:endParaRPr lang="en-US"/>
          </a:p>
        </p:txBody>
      </p:sp>
    </p:spTree>
    <p:extLst>
      <p:ext uri="{BB962C8B-B14F-4D97-AF65-F5344CB8AC3E}">
        <p14:creationId xmlns:p14="http://schemas.microsoft.com/office/powerpoint/2010/main" val="4183747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a:t>
            </a:fld>
            <a:endParaRPr lang="en-US"/>
          </a:p>
        </p:txBody>
      </p:sp>
    </p:spTree>
    <p:extLst>
      <p:ext uri="{BB962C8B-B14F-4D97-AF65-F5344CB8AC3E}">
        <p14:creationId xmlns:p14="http://schemas.microsoft.com/office/powerpoint/2010/main" val="301198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3</a:t>
            </a:fld>
            <a:endParaRPr lang="en-US"/>
          </a:p>
        </p:txBody>
      </p:sp>
    </p:spTree>
    <p:extLst>
      <p:ext uri="{BB962C8B-B14F-4D97-AF65-F5344CB8AC3E}">
        <p14:creationId xmlns:p14="http://schemas.microsoft.com/office/powerpoint/2010/main" val="1993726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5</a:t>
            </a:fld>
            <a:endParaRPr lang="en-US"/>
          </a:p>
        </p:txBody>
      </p:sp>
    </p:spTree>
    <p:extLst>
      <p:ext uri="{BB962C8B-B14F-4D97-AF65-F5344CB8AC3E}">
        <p14:creationId xmlns:p14="http://schemas.microsoft.com/office/powerpoint/2010/main" val="309605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6</a:t>
            </a:fld>
            <a:endParaRPr lang="en-US"/>
          </a:p>
        </p:txBody>
      </p:sp>
    </p:spTree>
    <p:extLst>
      <p:ext uri="{BB962C8B-B14F-4D97-AF65-F5344CB8AC3E}">
        <p14:creationId xmlns:p14="http://schemas.microsoft.com/office/powerpoint/2010/main" val="2119050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8</a:t>
            </a:fld>
            <a:endParaRPr lang="en-US"/>
          </a:p>
        </p:txBody>
      </p:sp>
    </p:spTree>
    <p:extLst>
      <p:ext uri="{BB962C8B-B14F-4D97-AF65-F5344CB8AC3E}">
        <p14:creationId xmlns:p14="http://schemas.microsoft.com/office/powerpoint/2010/main" val="3337520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10</a:t>
            </a:fld>
            <a:endParaRPr lang="en-US"/>
          </a:p>
        </p:txBody>
      </p:sp>
    </p:spTree>
    <p:extLst>
      <p:ext uri="{BB962C8B-B14F-4D97-AF65-F5344CB8AC3E}">
        <p14:creationId xmlns:p14="http://schemas.microsoft.com/office/powerpoint/2010/main" val="1369618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17</a:t>
            </a:fld>
            <a:endParaRPr lang="en-US"/>
          </a:p>
        </p:txBody>
      </p:sp>
    </p:spTree>
    <p:extLst>
      <p:ext uri="{BB962C8B-B14F-4D97-AF65-F5344CB8AC3E}">
        <p14:creationId xmlns:p14="http://schemas.microsoft.com/office/powerpoint/2010/main" val="1424687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22</a:t>
            </a:fld>
            <a:endParaRPr lang="en-US"/>
          </a:p>
        </p:txBody>
      </p:sp>
    </p:spTree>
    <p:extLst>
      <p:ext uri="{BB962C8B-B14F-4D97-AF65-F5344CB8AC3E}">
        <p14:creationId xmlns:p14="http://schemas.microsoft.com/office/powerpoint/2010/main" val="97481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24</a:t>
            </a:fld>
            <a:endParaRPr lang="en-US"/>
          </a:p>
        </p:txBody>
      </p:sp>
    </p:spTree>
    <p:extLst>
      <p:ext uri="{BB962C8B-B14F-4D97-AF65-F5344CB8AC3E}">
        <p14:creationId xmlns:p14="http://schemas.microsoft.com/office/powerpoint/2010/main" val="4140683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25</a:t>
            </a:fld>
            <a:endParaRPr lang="en-US"/>
          </a:p>
        </p:txBody>
      </p:sp>
    </p:spTree>
    <p:extLst>
      <p:ext uri="{BB962C8B-B14F-4D97-AF65-F5344CB8AC3E}">
        <p14:creationId xmlns:p14="http://schemas.microsoft.com/office/powerpoint/2010/main" val="3336394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26</a:t>
            </a:fld>
            <a:endParaRPr lang="en-US"/>
          </a:p>
        </p:txBody>
      </p:sp>
    </p:spTree>
    <p:extLst>
      <p:ext uri="{BB962C8B-B14F-4D97-AF65-F5344CB8AC3E}">
        <p14:creationId xmlns:p14="http://schemas.microsoft.com/office/powerpoint/2010/main" val="2274852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29</a:t>
            </a:fld>
            <a:endParaRPr lang="en-US"/>
          </a:p>
        </p:txBody>
      </p:sp>
    </p:spTree>
    <p:extLst>
      <p:ext uri="{BB962C8B-B14F-4D97-AF65-F5344CB8AC3E}">
        <p14:creationId xmlns:p14="http://schemas.microsoft.com/office/powerpoint/2010/main" val="2886252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35</a:t>
            </a:fld>
            <a:endParaRPr lang="en-US"/>
          </a:p>
        </p:txBody>
      </p:sp>
    </p:spTree>
    <p:extLst>
      <p:ext uri="{BB962C8B-B14F-4D97-AF65-F5344CB8AC3E}">
        <p14:creationId xmlns:p14="http://schemas.microsoft.com/office/powerpoint/2010/main" val="3068362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36</a:t>
            </a:fld>
            <a:endParaRPr lang="en-US"/>
          </a:p>
        </p:txBody>
      </p:sp>
    </p:spTree>
    <p:extLst>
      <p:ext uri="{BB962C8B-B14F-4D97-AF65-F5344CB8AC3E}">
        <p14:creationId xmlns:p14="http://schemas.microsoft.com/office/powerpoint/2010/main" val="102725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30000" dirty="0"/>
          </a:p>
        </p:txBody>
      </p:sp>
      <p:sp>
        <p:nvSpPr>
          <p:cNvPr id="4" name="Slide Number Placeholder 3"/>
          <p:cNvSpPr>
            <a:spLocks noGrp="1"/>
          </p:cNvSpPr>
          <p:nvPr>
            <p:ph type="sldNum" sz="quarter" idx="10"/>
          </p:nvPr>
        </p:nvSpPr>
        <p:spPr/>
        <p:txBody>
          <a:bodyPr/>
          <a:lstStyle/>
          <a:p>
            <a:fld id="{A1E996EE-B2F7-4405-A48B-2B36AC7A681A}" type="slidenum">
              <a:rPr lang="en-US" smtClean="0"/>
              <a:t>40</a:t>
            </a:fld>
            <a:endParaRPr lang="en-US"/>
          </a:p>
        </p:txBody>
      </p:sp>
    </p:spTree>
    <p:extLst>
      <p:ext uri="{BB962C8B-B14F-4D97-AF65-F5344CB8AC3E}">
        <p14:creationId xmlns:p14="http://schemas.microsoft.com/office/powerpoint/2010/main" val="3687117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EE-B2F7-4405-A48B-2B36AC7A681A}" type="slidenum">
              <a:rPr lang="en-US" smtClean="0"/>
              <a:t>50</a:t>
            </a:fld>
            <a:endParaRPr lang="en-US"/>
          </a:p>
        </p:txBody>
      </p:sp>
    </p:spTree>
    <p:extLst>
      <p:ext uri="{BB962C8B-B14F-4D97-AF65-F5344CB8AC3E}">
        <p14:creationId xmlns:p14="http://schemas.microsoft.com/office/powerpoint/2010/main" val="3742738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2"/>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9"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9" cy="861420"/>
          </a:xfrm>
        </p:spPr>
        <p:txBody>
          <a:bodyPr anchor="t"/>
          <a:lstStyle>
            <a:lvl1pPr marL="0" indent="0" algn="l">
              <a:buNone/>
              <a:defRPr cap="all">
                <a:solidFill>
                  <a:schemeClr val="accent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1" y="1792225"/>
            <a:ext cx="990599" cy="304799"/>
          </a:xfrm>
        </p:spPr>
        <p:txBody>
          <a:bodyPr anchor="t"/>
          <a:lstStyle>
            <a:lvl1pPr algn="l">
              <a:defRPr b="0" i="0">
                <a:solidFill>
                  <a:schemeClr val="bg1"/>
                </a:solidFill>
              </a:defRPr>
            </a:lvl1pPr>
          </a:lstStyle>
          <a:p>
            <a:fld id="{D8874CDD-1DDC-4D17-A31C-D74D20854F79}" type="datetime1">
              <a:rPr lang="en-US" smtClean="0"/>
              <a:t>5/12/2022</a:t>
            </a:fld>
            <a:endParaRPr lang="en-US"/>
          </a:p>
        </p:txBody>
      </p:sp>
      <p:sp>
        <p:nvSpPr>
          <p:cNvPr id="5" name="Footer Placeholder 4"/>
          <p:cNvSpPr>
            <a:spLocks noGrp="1"/>
          </p:cNvSpPr>
          <p:nvPr>
            <p:ph type="ftr" sz="quarter" idx="11"/>
          </p:nvPr>
        </p:nvSpPr>
        <p:spPr>
          <a:xfrm rot="5400000">
            <a:off x="8959593" y="3226822"/>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10" y="292610"/>
            <a:ext cx="838199" cy="767687"/>
          </a:xfrm>
        </p:spPr>
        <p:txBody>
          <a:bodyPr/>
          <a:lstStyle>
            <a:lvl1pPr>
              <a:defRPr sz="2800" b="0" i="0">
                <a:latin typeface="+mj-lt"/>
              </a:defRPr>
            </a:lvl1pPr>
          </a:lstStyle>
          <a:p>
            <a:fld id="{81255BAE-40C5-4305-908E-0F2ECE33FC9D}" type="slidenum">
              <a:rPr lang="en-US" smtClean="0"/>
              <a:t>‹#›</a:t>
            </a:fld>
            <a:endParaRPr lang="en-US"/>
          </a:p>
        </p:txBody>
      </p:sp>
    </p:spTree>
    <p:extLst>
      <p:ext uri="{BB962C8B-B14F-4D97-AF65-F5344CB8AC3E}">
        <p14:creationId xmlns:p14="http://schemas.microsoft.com/office/powerpoint/2010/main" val="1589920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F245B9-B32E-4A55-B897-E69AACB22373}"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4288503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8"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6"/>
            <a:ext cx="3755379" cy="2283823"/>
          </a:xfrm>
        </p:spPr>
        <p:txBody>
          <a:bodyPr anchor="ctr"/>
          <a:lstStyle>
            <a:lvl1pPr marL="0" indent="0" algn="l">
              <a:buNone/>
              <a:defRPr sz="2000" cap="all">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01DFD-5427-4639-821F-BA3F1E118080}"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453896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2"/>
            <a:ext cx="4825159"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4"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65BC63-8EEC-44EC-98BC-A640351BDDD9}" type="datetime1">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55712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5" y="2603500"/>
            <a:ext cx="4825157"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4"/>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4" y="2603500"/>
            <a:ext cx="4825159"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79764"/>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68602-6FB0-42B7-81D9-C0D56A5B1962}" type="datetime1">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983721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AF054F-461A-4324-8187-0958D7288886}" type="datetime1">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525683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F8658-FFC1-4CCE-806C-6BBA53620EE5}" type="datetime1">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050455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2"/>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8"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2"/>
            <a:ext cx="2793159" cy="3129279"/>
          </a:xfrm>
        </p:spPr>
        <p:txBody>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ABE907-286F-4F7F-9839-A8C0BCBAF225}" type="datetime1">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096652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2"/>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7E9815-0616-4A3B-8AE1-F0D5346F8F66}" type="datetime1">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484915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25147-4365-4237-8685-E321AFFFECC8}" type="datetime1">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165321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2"/>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5" y="3543300"/>
            <a:ext cx="8825659" cy="2476500"/>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A5B0BB8-110E-4580-BAE9-473974CB43CA}"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1876568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2"/>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9" y="2631816"/>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4"/>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7" y="980519"/>
            <a:ext cx="8453907"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6"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5" y="4350657"/>
            <a:ext cx="8825659" cy="1676400"/>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1D95A86-AE5D-452D-9527-EC6AC3E881F1}"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035666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2"/>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5033068"/>
            <a:ext cx="8825659" cy="860400"/>
          </a:xfrm>
        </p:spPr>
        <p:txBody>
          <a:bodyPr anchor="t"/>
          <a:lstStyle>
            <a:lvl1pPr marL="0" indent="0" algn="l">
              <a:buNone/>
              <a:defRPr sz="2000" cap="none">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A36CBF-05A7-434F-8132-327FFDD1CAA3}"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1539589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5" y="2617299"/>
            <a:ext cx="3129168"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5" y="3193561"/>
            <a:ext cx="3129168" cy="2833496"/>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2" y="2603502"/>
            <a:ext cx="3145380"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2" y="3193563"/>
            <a:ext cx="3145380" cy="2833495"/>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301"/>
            <a:ext cx="3161029" cy="576261"/>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2" y="3193563"/>
            <a:ext cx="3164719" cy="2833493"/>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cxnSp>
        <p:nvCxnSpPr>
          <p:cNvPr id="22" name="Straight Connector 21"/>
          <p:cNvCxnSpPr/>
          <p:nvPr/>
        </p:nvCxnSpPr>
        <p:spPr>
          <a:xfrm>
            <a:off x="4403971" y="2569635"/>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5"/>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E34378D-0034-4A6B-9361-F08B3D109C90}" type="datetime1">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823259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9"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9"/>
            <a:ext cx="3050437" cy="91794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8" y="4532846"/>
            <a:ext cx="3046767" cy="651156"/>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5"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6" y="5184002"/>
            <a:ext cx="3050439" cy="843056"/>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9" cy="651154"/>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5" y="5184001"/>
            <a:ext cx="3050437" cy="843054"/>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05186CA-DD99-495A-8F78-B5A1D8B1F94A}" type="datetime1">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64949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31E93-AFB0-4AFE-B41C-9036ECD7F31C}"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2469808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3" y="1278468"/>
            <a:ext cx="6247547"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FEB8D4-744A-415F-A089-1711BB0443E4}" type="datetime1">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1255BAE-40C5-4305-908E-0F2ECE33FC9D}" type="slidenum">
              <a:rPr lang="en-US" smtClean="0"/>
              <a:t>‹#›</a:t>
            </a:fld>
            <a:endParaRPr lang="en-US"/>
          </a:p>
        </p:txBody>
      </p:sp>
    </p:spTree>
    <p:extLst>
      <p:ext uri="{BB962C8B-B14F-4D97-AF65-F5344CB8AC3E}">
        <p14:creationId xmlns:p14="http://schemas.microsoft.com/office/powerpoint/2010/main" val="3053318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2"/>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9" y="6394063"/>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6E00E6E-896D-4A4F-9FA4-1A2D430C374D}" type="datetime1">
              <a:rPr lang="en-US" smtClean="0"/>
              <a:t>5/12/2022</a:t>
            </a:fld>
            <a:endParaRPr lang="en-US"/>
          </a:p>
        </p:txBody>
      </p:sp>
      <p:sp>
        <p:nvSpPr>
          <p:cNvPr id="5" name="Footer Placeholder 4"/>
          <p:cNvSpPr>
            <a:spLocks noGrp="1"/>
          </p:cNvSpPr>
          <p:nvPr>
            <p:ph type="ftr" sz="quarter" idx="3"/>
          </p:nvPr>
        </p:nvSpPr>
        <p:spPr>
          <a:xfrm>
            <a:off x="528359" y="6391840"/>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2" y="295731"/>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81255BAE-40C5-4305-908E-0F2ECE33FC9D}" type="slidenum">
              <a:rPr lang="en-US" smtClean="0"/>
              <a:t>‹#›</a:t>
            </a:fld>
            <a:endParaRPr lang="en-US"/>
          </a:p>
        </p:txBody>
      </p:sp>
    </p:spTree>
    <p:extLst>
      <p:ext uri="{BB962C8B-B14F-4D97-AF65-F5344CB8AC3E}">
        <p14:creationId xmlns:p14="http://schemas.microsoft.com/office/powerpoint/2010/main" val="363208727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hf hdr="0" ftr="0" dt="0"/>
  <p:txStyles>
    <p:titleStyle>
      <a:lvl1pPr algn="l" defTabSz="457189"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3.png"/><Relationship Id="rId7"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7"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8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3" Type="http://schemas.openxmlformats.org/officeDocument/2006/relationships/oleObject" Target="../embeddings/oleObject3.bin"/><Relationship Id="rId12" Type="http://schemas.openxmlformats.org/officeDocument/2006/relationships/image" Target="../media/image29.png"/><Relationship Id="rId1" Type="http://schemas.openxmlformats.org/officeDocument/2006/relationships/slideLayout" Target="../slideLayouts/slideLayout7.xml"/><Relationship Id="rId11" Type="http://schemas.openxmlformats.org/officeDocument/2006/relationships/oleObject" Target="../embeddings/oleObject2.bin"/><Relationship Id="rId10" Type="http://schemas.openxmlformats.org/officeDocument/2006/relationships/image" Target="../media/image28.png"/><Relationship Id="rId9" Type="http://schemas.openxmlformats.org/officeDocument/2006/relationships/image" Target="../media/image88.pn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oleObject" Target="../embeddings/oleObject4.bin"/><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8.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7.xml"/><Relationship Id="rId7" Type="http://schemas.openxmlformats.org/officeDocument/2006/relationships/image" Target="../media/image6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hyperlink" Target="1.HYPER%20LINK%20AN%20EXPERIMENTAL%20STUDY%20ON%20UPLIFT%20CAPACITY%20OF%20AXISYMMETRIC%20-%20Copy%20(2).pptx" TargetMode="External"/><Relationship Id="rId7"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66.emf"/></Relationships>
</file>

<file path=ppt/slides/_rels/slide36.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hyperlink" Target="2.HYPER%20LINK%20AN%20EXPERIMENTAL%20STUDY%20ON%20UPLIFT%20CAPACITY%20OF%20AXISYMMETRIC%20-%20Copy%20(3).pptx" TargetMode="External"/><Relationship Id="rId7"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67.emf"/></Relationships>
</file>

<file path=ppt/slides/_rels/slide37.xml.rels><?xml version="1.0" encoding="UTF-8" standalone="yes"?>
<Relationships xmlns="http://schemas.openxmlformats.org/package/2006/relationships"><Relationship Id="rId3" Type="http://schemas.openxmlformats.org/officeDocument/2006/relationships/image" Target="../media/image68.emf"/><Relationship Id="rId7" Type="http://schemas.openxmlformats.org/officeDocument/2006/relationships/chart" Target="../charts/chart15.xml"/><Relationship Id="rId2" Type="http://schemas.openxmlformats.org/officeDocument/2006/relationships/hyperlink" Target="3.HYPER%20LINK%20AN%20EXPERIMENTAL%20STUDY%20ON%20UPLIFT%20CAPACITY%20OF%20AXISYMMETRIC%20-%20Copy%20(4).pptx" TargetMode="External"/><Relationship Id="rId1" Type="http://schemas.openxmlformats.org/officeDocument/2006/relationships/slideLayout" Target="../slideLayouts/slideLayout7.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chart" Target="../charts/chart19.xml"/><Relationship Id="rId2" Type="http://schemas.openxmlformats.org/officeDocument/2006/relationships/hyperlink" Target="4.HYPER%20LINK%20AN%20EXPERIMENTAL%20STUDY%20ON%20UPLIFT%20CAPACITY%20OF%20AXISYMMETRIC.pptx" TargetMode="External"/><Relationship Id="rId1" Type="http://schemas.openxmlformats.org/officeDocument/2006/relationships/slideLayout" Target="../slideLayouts/slideLayout7.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39.x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chart" Target="../charts/chart23.xml"/><Relationship Id="rId2" Type="http://schemas.openxmlformats.org/officeDocument/2006/relationships/hyperlink" Target="5.HYPER%20LINK%20AN%20EXPERIMENTAL%20STUDY%20ON%20UPLIFT%20CAPACITY%20OF%20AXISYMMETRIC%20-%20.pptx" TargetMode="External"/><Relationship Id="rId1" Type="http://schemas.openxmlformats.org/officeDocument/2006/relationships/slideLayout" Target="../slideLayouts/slideLayout7.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7.xml"/><Relationship Id="rId5" Type="http://schemas.openxmlformats.org/officeDocument/2006/relationships/chart" Target="../charts/chart27.xml"/><Relationship Id="rId4" Type="http://schemas.openxmlformats.org/officeDocument/2006/relationships/chart" Target="../charts/char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2285" y="255381"/>
            <a:ext cx="10141531" cy="1963468"/>
          </a:xfrm>
        </p:spPr>
        <p:txBody>
          <a:bodyPr>
            <a:noAutofit/>
          </a:bodyPr>
          <a:lstStyle/>
          <a:p>
            <a:pPr algn="ctr"/>
            <a:r>
              <a:rPr lang="en-US" sz="3450" b="1" cap="small" spc="-151" dirty="0">
                <a:solidFill>
                  <a:schemeClr val="bg1"/>
                </a:solidFill>
                <a:latin typeface="Calibri" panose="020F0502020204030204" pitchFamily="34" charset="0"/>
                <a:ea typeface="Times New Roman" panose="02020603050405020304" pitchFamily="18" charset="0"/>
                <a:cs typeface="Calibri" panose="020F0502020204030204" pitchFamily="34" charset="0"/>
              </a:rPr>
              <a:t>“AN EXPERIMENTAL STUDY ON UPLIFT CAPACITY OF AXISYMMETRIC PLATE ANCHORS IN WELL GRADED SAND AT DIFFERENT RELATIVE DENSITY AND EMBEDMENT RATIO.”</a:t>
            </a:r>
            <a:endParaRPr lang="en-US" sz="3450" b="1" dirty="0">
              <a:solidFill>
                <a:schemeClr val="bg1"/>
              </a:solidFill>
              <a:latin typeface="Calibri" panose="020F0502020204030204" pitchFamily="34" charset="0"/>
              <a:cs typeface="Calibri" panose="020F0502020204030204" pitchFamily="34" charset="0"/>
            </a:endParaRPr>
          </a:p>
        </p:txBody>
      </p:sp>
      <p:sp>
        <p:nvSpPr>
          <p:cNvPr id="7" name="TextBox 6"/>
          <p:cNvSpPr txBox="1"/>
          <p:nvPr/>
        </p:nvSpPr>
        <p:spPr>
          <a:xfrm>
            <a:off x="8764736" y="5332089"/>
            <a:ext cx="2419077" cy="1200329"/>
          </a:xfrm>
          <a:prstGeom prst="rect">
            <a:avLst/>
          </a:prstGeom>
          <a:noFill/>
        </p:spPr>
        <p:txBody>
          <a:bodyPr wrap="square" rtlCol="0">
            <a:spAutoFit/>
          </a:bodyPr>
          <a:lstStyle/>
          <a:p>
            <a:r>
              <a:rPr lang="en-US" sz="2400" dirty="0">
                <a:solidFill>
                  <a:schemeClr val="bg1"/>
                </a:solidFill>
                <a:latin typeface="Calibri" panose="020F0502020204030204" pitchFamily="34" charset="0"/>
                <a:cs typeface="Calibri" panose="020F0502020204030204" pitchFamily="34" charset="0"/>
              </a:rPr>
              <a:t>PREPARED BY:</a:t>
            </a:r>
          </a:p>
          <a:p>
            <a:r>
              <a:rPr lang="en-US" sz="2400" dirty="0">
                <a:solidFill>
                  <a:schemeClr val="bg1"/>
                </a:solidFill>
                <a:latin typeface="Calibri" panose="020F0502020204030204" pitchFamily="34" charset="0"/>
                <a:cs typeface="Calibri" panose="020F0502020204030204" pitchFamily="34" charset="0"/>
              </a:rPr>
              <a:t>SONI VIVEK .A. (16MGPOS005)</a:t>
            </a:r>
            <a:endParaRPr lang="en-US" sz="2400" i="1" u="sng" dirty="0">
              <a:solidFill>
                <a:schemeClr val="bg1"/>
              </a:solidFill>
              <a:latin typeface="Calibri" panose="020F0502020204030204" pitchFamily="34" charset="0"/>
              <a:cs typeface="Calibri" panose="020F0502020204030204" pitchFamily="34" charset="0"/>
            </a:endParaRPr>
          </a:p>
        </p:txBody>
      </p:sp>
      <p:sp>
        <p:nvSpPr>
          <p:cNvPr id="8" name="TextBox 7"/>
          <p:cNvSpPr txBox="1"/>
          <p:nvPr/>
        </p:nvSpPr>
        <p:spPr>
          <a:xfrm>
            <a:off x="1042283" y="5332090"/>
            <a:ext cx="3024748" cy="830997"/>
          </a:xfrm>
          <a:prstGeom prst="rect">
            <a:avLst/>
          </a:prstGeom>
          <a:noFill/>
        </p:spPr>
        <p:txBody>
          <a:bodyPr wrap="square" rtlCol="0">
            <a:spAutoFit/>
          </a:bodyPr>
          <a:lstStyle/>
          <a:p>
            <a:r>
              <a:rPr lang="en-US" sz="2400" dirty="0">
                <a:solidFill>
                  <a:schemeClr val="bg1"/>
                </a:solidFill>
                <a:latin typeface="Calibri" panose="020F0502020204030204" pitchFamily="34" charset="0"/>
                <a:cs typeface="Calibri" panose="020F0502020204030204" pitchFamily="34" charset="0"/>
              </a:rPr>
              <a:t>GUIDED BY:</a:t>
            </a:r>
          </a:p>
          <a:p>
            <a:r>
              <a:rPr lang="en-US" sz="2400" dirty="0">
                <a:solidFill>
                  <a:schemeClr val="bg1"/>
                </a:solidFill>
                <a:latin typeface="Calibri" panose="020F0502020204030204" pitchFamily="34" charset="0"/>
                <a:cs typeface="Calibri" panose="020F0502020204030204" pitchFamily="34" charset="0"/>
              </a:rPr>
              <a:t>PROF. S.P. Parmar</a:t>
            </a:r>
          </a:p>
        </p:txBody>
      </p:sp>
      <p:sp>
        <p:nvSpPr>
          <p:cNvPr id="10" name="Subtitle 2"/>
          <p:cNvSpPr txBox="1">
            <a:spLocks/>
          </p:cNvSpPr>
          <p:nvPr/>
        </p:nvSpPr>
        <p:spPr>
          <a:xfrm>
            <a:off x="1768060" y="4119319"/>
            <a:ext cx="8689976" cy="1371599"/>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lgn="ctr">
              <a:lnSpc>
                <a:spcPct val="110000"/>
              </a:lnSpc>
              <a:spcBef>
                <a:spcPct val="0"/>
              </a:spcBef>
            </a:pPr>
            <a:r>
              <a:rPr lang="en-IN" dirty="0">
                <a:solidFill>
                  <a:schemeClr val="bg1"/>
                </a:solidFill>
                <a:latin typeface="Calibri" panose="020F0502020204030204" pitchFamily="34" charset="0"/>
                <a:cs typeface="Calibri" panose="020F0502020204030204" pitchFamily="34" charset="0"/>
              </a:rPr>
              <a:t>DEPARTMENT OF CIVIL ENGINEERING</a:t>
            </a:r>
          </a:p>
          <a:p>
            <a:pPr algn="ctr">
              <a:lnSpc>
                <a:spcPct val="110000"/>
              </a:lnSpc>
              <a:spcBef>
                <a:spcPct val="0"/>
              </a:spcBef>
            </a:pPr>
            <a:r>
              <a:rPr lang="en-IN" dirty="0">
                <a:solidFill>
                  <a:schemeClr val="bg1"/>
                </a:solidFill>
                <a:latin typeface="Calibri" panose="020F0502020204030204" pitchFamily="34" charset="0"/>
                <a:cs typeface="Calibri" panose="020F0502020204030204" pitchFamily="34" charset="0"/>
              </a:rPr>
              <a:t>DHARMSINH DESAI UNIVERSITY </a:t>
            </a:r>
          </a:p>
          <a:p>
            <a:pPr algn="ctr">
              <a:lnSpc>
                <a:spcPct val="110000"/>
              </a:lnSpc>
              <a:spcBef>
                <a:spcPct val="0"/>
              </a:spcBef>
            </a:pPr>
            <a:r>
              <a:rPr lang="en-IN" dirty="0">
                <a:solidFill>
                  <a:schemeClr val="bg1"/>
                </a:solidFill>
                <a:latin typeface="Calibri" panose="020F0502020204030204" pitchFamily="34" charset="0"/>
                <a:cs typeface="Calibri" panose="020F0502020204030204" pitchFamily="34" charset="0"/>
              </a:rPr>
              <a:t>NADIAD – 387001</a:t>
            </a:r>
          </a:p>
          <a:p>
            <a:pPr algn="ctr">
              <a:lnSpc>
                <a:spcPct val="110000"/>
              </a:lnSpc>
              <a:spcBef>
                <a:spcPct val="0"/>
              </a:spcBef>
            </a:pPr>
            <a:r>
              <a:rPr lang="en-IN" dirty="0">
                <a:solidFill>
                  <a:schemeClr val="bg1"/>
                </a:solidFill>
                <a:latin typeface="Calibri" panose="020F0502020204030204" pitchFamily="34" charset="0"/>
                <a:cs typeface="Calibri" panose="020F0502020204030204" pitchFamily="34" charset="0"/>
              </a:rPr>
              <a:t>APRIL - 2018</a:t>
            </a:r>
          </a:p>
          <a:p>
            <a:endParaRPr lang="en-IN" dirty="0">
              <a:solidFill>
                <a:schemeClr val="tx1"/>
              </a:solidFill>
              <a:latin typeface="Arial" panose="020B0604020202020204" pitchFamily="34" charset="0"/>
              <a:cs typeface="Arial" panose="020B0604020202020204" pitchFamily="34" charset="0"/>
            </a:endParaRPr>
          </a:p>
        </p:txBody>
      </p:sp>
      <p:pic>
        <p:nvPicPr>
          <p:cNvPr id="11" name="Picture 10" descr="C:\Users\digvijay\Pictures\20091206\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5158" y="2517599"/>
            <a:ext cx="1655779" cy="13073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60595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4954" y="1063417"/>
            <a:ext cx="9616687" cy="706964"/>
          </a:xfrm>
        </p:spPr>
        <p:txBody>
          <a:bodyPr/>
          <a:lstStyle/>
          <a:p>
            <a:r>
              <a:rPr lang="en-US" b="1" dirty="0">
                <a:latin typeface="Arial" panose="020B0604020202020204" pitchFamily="34" charset="0"/>
                <a:cs typeface="Arial" panose="020B0604020202020204" pitchFamily="34" charset="0"/>
              </a:rPr>
              <a:t>CONTENTS OF PRESENTATION</a:t>
            </a:r>
          </a:p>
        </p:txBody>
      </p:sp>
      <p:sp>
        <p:nvSpPr>
          <p:cNvPr id="3" name="Content Placeholder 2"/>
          <p:cNvSpPr>
            <a:spLocks noGrp="1"/>
          </p:cNvSpPr>
          <p:nvPr>
            <p:ph idx="1"/>
          </p:nvPr>
        </p:nvSpPr>
        <p:spPr>
          <a:xfrm>
            <a:off x="1154954" y="2318470"/>
            <a:ext cx="10035787" cy="4539530"/>
          </a:xfrm>
        </p:spPr>
        <p:txBody>
          <a:bodyPr>
            <a:noAutofit/>
          </a:bodyPr>
          <a:lstStyle/>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INTRODUCTION</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REVIEW OF LITERATURE</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AIM AND SCOPE OF WORK</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OUTCOME OF LITERATURE REVIEW</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WELL GRADED SAND SAMPLE PREPARATION AND COLLECTION</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RESULT ANALYSIS &amp; GRAPHICAL REPRESENTATION</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UPLIFT FORCE BY FEM USING PLAXIS</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SCHEDULE OF WORK DONE</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FUTURE SCOPE</a:t>
            </a:r>
          </a:p>
          <a:p>
            <a:pPr>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REFERENCES</a:t>
            </a:r>
          </a:p>
        </p:txBody>
      </p:sp>
      <p:sp>
        <p:nvSpPr>
          <p:cNvPr id="4" name="Slide Number Placeholder 3"/>
          <p:cNvSpPr>
            <a:spLocks noGrp="1"/>
          </p:cNvSpPr>
          <p:nvPr>
            <p:ph type="sldNum" sz="quarter" idx="12"/>
          </p:nvPr>
        </p:nvSpPr>
        <p:spPr/>
        <p:txBody>
          <a:bodyPr/>
          <a:lstStyle/>
          <a:p>
            <a:fld id="{81255BAE-40C5-4305-908E-0F2ECE33FC9D}" type="slidenum">
              <a:rPr lang="en-US" smtClean="0"/>
              <a:t>2</a:t>
            </a:fld>
            <a:endParaRPr lang="en-US" dirty="0"/>
          </a:p>
        </p:txBody>
      </p:sp>
    </p:spTree>
    <p:extLst>
      <p:ext uri="{BB962C8B-B14F-4D97-AF65-F5344CB8AC3E}">
        <p14:creationId xmlns:p14="http://schemas.microsoft.com/office/powerpoint/2010/main" val="217447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073" y="1037132"/>
            <a:ext cx="10446668" cy="706964"/>
          </a:xfrm>
        </p:spPr>
        <p:txBody>
          <a:bodyPr/>
          <a:lstStyle/>
          <a:p>
            <a:r>
              <a:rPr lang="en-US" b="1" dirty="0">
                <a:latin typeface="Arial" panose="020B0604020202020204" pitchFamily="34" charset="0"/>
                <a:cs typeface="Arial" panose="020B0604020202020204" pitchFamily="34" charset="0"/>
              </a:rPr>
              <a:t>INTRODUCTION TO SOIL ANCHORS</a:t>
            </a:r>
          </a:p>
        </p:txBody>
      </p:sp>
      <p:sp>
        <p:nvSpPr>
          <p:cNvPr id="3" name="Content Placeholder 2"/>
          <p:cNvSpPr>
            <a:spLocks noGrp="1"/>
          </p:cNvSpPr>
          <p:nvPr>
            <p:ph idx="1"/>
          </p:nvPr>
        </p:nvSpPr>
        <p:spPr>
          <a:xfrm>
            <a:off x="710761" y="2215889"/>
            <a:ext cx="10035785" cy="3416300"/>
          </a:xfrm>
        </p:spPr>
        <p:txBody>
          <a:bodyPr/>
          <a:lstStyle/>
          <a:p>
            <a:pPr algn="just">
              <a:buClr>
                <a:schemeClr val="tx2">
                  <a:lumMod val="75000"/>
                </a:schemeClr>
              </a:buClr>
              <a:buSzPct val="9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The best choice of foundation systems has an important and crucial role in design and overall stability of many structures, to ensure they resist vertical uplift or horizontal pullout forces.</a:t>
            </a:r>
          </a:p>
          <a:p>
            <a:pPr algn="just">
              <a:buClr>
                <a:schemeClr val="tx2">
                  <a:lumMod val="75000"/>
                </a:schemeClr>
              </a:buClr>
              <a:buSzPct val="9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 Generally structures like sea-walls, transmission tower, buried pipelines, and retaining walls are subjected to uplift or pullout forces and over turning moments. </a:t>
            </a:r>
          </a:p>
          <a:p>
            <a:pPr algn="just">
              <a:buClr>
                <a:schemeClr val="tx2">
                  <a:lumMod val="75000"/>
                </a:schemeClr>
              </a:buClr>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Thus the way to improve the performance of foundation system is the development of proper way for design and installation of anchor systems.</a:t>
            </a:r>
          </a:p>
          <a:p>
            <a:pPr algn="just">
              <a:buClr>
                <a:schemeClr val="tx2">
                  <a:lumMod val="75000"/>
                </a:schemeClr>
              </a:buClr>
              <a:buFont typeface="Wingdings 3" panose="05040102010807070707" pitchFamily="18" charset="2"/>
              <a:buChar char=""/>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81255BAE-40C5-4305-908E-0F2ECE33FC9D}" type="slidenum">
              <a:rPr lang="en-US" smtClean="0"/>
              <a:t>3</a:t>
            </a:fld>
            <a:endParaRPr lang="en-US"/>
          </a:p>
        </p:txBody>
      </p:sp>
      <p:sp>
        <p:nvSpPr>
          <p:cNvPr id="5" name="TextBox 4"/>
          <p:cNvSpPr txBox="1"/>
          <p:nvPr/>
        </p:nvSpPr>
        <p:spPr>
          <a:xfrm>
            <a:off x="744072" y="2234950"/>
            <a:ext cx="8877527" cy="1723549"/>
          </a:xfrm>
          <a:prstGeom prst="rect">
            <a:avLst/>
          </a:prstGeom>
          <a:noFill/>
        </p:spPr>
        <p:txBody>
          <a:bodyPr wrap="square" rtlCol="0">
            <a:spAutoFit/>
          </a:bodyPr>
          <a:lstStyle/>
          <a:p>
            <a:pPr marL="342891" indent="-342891">
              <a:buClr>
                <a:schemeClr val="tx2">
                  <a:lumMod val="75000"/>
                </a:schemeClr>
              </a:buClr>
              <a:buSzPct val="80000"/>
              <a:buFont typeface="Wingdings 3" panose="05040102010807070707" pitchFamily="18" charset="2"/>
              <a:buChar char=""/>
            </a:pPr>
            <a:r>
              <a:rPr lang="en-US" sz="2200" dirty="0">
                <a:latin typeface="Arial" panose="020B0604020202020204" pitchFamily="34" charset="0"/>
                <a:cs typeface="Arial" panose="020B0604020202020204" pitchFamily="34" charset="0"/>
              </a:rPr>
              <a:t>Usually soil anchors are used to transmit forces from structure to the ground, in order to resist overturning moment and pullout forces which are major condition for failure and which can endanger the structure’s stability. </a:t>
            </a:r>
          </a:p>
          <a:p>
            <a:pPr marL="285744" indent="-285744">
              <a:buSzPct val="80000"/>
              <a:buFont typeface="Wingdings 3" panose="05040102010807070707" pitchFamily="18" charset="2"/>
              <a:buChar char=""/>
            </a:pPr>
            <a:endParaRPr lang="en-US" dirty="0"/>
          </a:p>
        </p:txBody>
      </p:sp>
      <p:pic>
        <p:nvPicPr>
          <p:cNvPr id="7" name="Picture 6"/>
          <p:cNvPicPr>
            <a:picLocks noChangeAspect="1"/>
          </p:cNvPicPr>
          <p:nvPr/>
        </p:nvPicPr>
        <p:blipFill>
          <a:blip r:embed="rId3"/>
          <a:stretch>
            <a:fillRect/>
          </a:stretch>
        </p:blipFill>
        <p:spPr>
          <a:xfrm>
            <a:off x="9364231" y="3042312"/>
            <a:ext cx="2814816" cy="2571373"/>
          </a:xfrm>
          <a:prstGeom prst="rect">
            <a:avLst/>
          </a:prstGeom>
        </p:spPr>
      </p:pic>
      <p:pic>
        <p:nvPicPr>
          <p:cNvPr id="10" name="Picture 9"/>
          <p:cNvPicPr>
            <a:picLocks noChangeAspect="1"/>
          </p:cNvPicPr>
          <p:nvPr/>
        </p:nvPicPr>
        <p:blipFill>
          <a:blip r:embed="rId4"/>
          <a:stretch>
            <a:fillRect/>
          </a:stretch>
        </p:blipFill>
        <p:spPr>
          <a:xfrm>
            <a:off x="10759500" y="3607865"/>
            <a:ext cx="1432501" cy="1410555"/>
          </a:xfrm>
          <a:prstGeom prst="rect">
            <a:avLst/>
          </a:prstGeom>
        </p:spPr>
      </p:pic>
      <p:pic>
        <p:nvPicPr>
          <p:cNvPr id="12" name="Picture 11"/>
          <p:cNvPicPr>
            <a:picLocks noChangeAspect="1"/>
          </p:cNvPicPr>
          <p:nvPr/>
        </p:nvPicPr>
        <p:blipFill>
          <a:blip r:embed="rId5"/>
          <a:stretch>
            <a:fillRect/>
          </a:stretch>
        </p:blipFill>
        <p:spPr>
          <a:xfrm>
            <a:off x="10218344" y="2449242"/>
            <a:ext cx="1082819" cy="541409"/>
          </a:xfrm>
          <a:prstGeom prst="rect">
            <a:avLst/>
          </a:prstGeom>
        </p:spPr>
      </p:pic>
      <p:pic>
        <p:nvPicPr>
          <p:cNvPr id="13" name="Picture 12"/>
          <p:cNvPicPr>
            <a:picLocks noChangeAspect="1"/>
          </p:cNvPicPr>
          <p:nvPr/>
        </p:nvPicPr>
        <p:blipFill>
          <a:blip r:embed="rId6"/>
          <a:stretch>
            <a:fillRect/>
          </a:stretch>
        </p:blipFill>
        <p:spPr>
          <a:xfrm>
            <a:off x="10082381" y="5623536"/>
            <a:ext cx="1354745" cy="822976"/>
          </a:xfrm>
          <a:prstGeom prst="rect">
            <a:avLst/>
          </a:prstGeom>
        </p:spPr>
      </p:pic>
      <p:pic>
        <p:nvPicPr>
          <p:cNvPr id="15" name="Picture 14"/>
          <p:cNvPicPr>
            <a:picLocks noChangeAspect="1"/>
          </p:cNvPicPr>
          <p:nvPr/>
        </p:nvPicPr>
        <p:blipFill>
          <a:blip r:embed="rId7"/>
          <a:stretch>
            <a:fillRect/>
          </a:stretch>
        </p:blipFill>
        <p:spPr>
          <a:xfrm>
            <a:off x="9836374" y="4625569"/>
            <a:ext cx="620101" cy="440961"/>
          </a:xfrm>
          <a:prstGeom prst="rect">
            <a:avLst/>
          </a:prstGeom>
        </p:spPr>
      </p:pic>
      <p:sp>
        <p:nvSpPr>
          <p:cNvPr id="16" name="TextBox 15"/>
          <p:cNvSpPr txBox="1"/>
          <p:nvPr/>
        </p:nvSpPr>
        <p:spPr>
          <a:xfrm>
            <a:off x="723715" y="2227166"/>
            <a:ext cx="10566739" cy="2123658"/>
          </a:xfrm>
          <a:prstGeom prst="rect">
            <a:avLst/>
          </a:prstGeom>
          <a:noFill/>
        </p:spPr>
        <p:txBody>
          <a:bodyPr wrap="square" rtlCol="0">
            <a:spAutoFit/>
          </a:bodyPr>
          <a:lstStyle/>
          <a:p>
            <a:pPr marL="342891" indent="-342891" algn="just">
              <a:buClr>
                <a:schemeClr val="tx2">
                  <a:lumMod val="75000"/>
                </a:schemeClr>
              </a:buClr>
              <a:buSzPct val="100000"/>
              <a:buFont typeface="Wingdings 3" panose="05040102010807070707" pitchFamily="18" charset="2"/>
              <a:buChar char=""/>
            </a:pPr>
            <a:r>
              <a:rPr lang="en-US" sz="2200" dirty="0">
                <a:latin typeface="Arial" panose="020B0604020202020204" pitchFamily="34" charset="0"/>
                <a:cs typeface="Arial" panose="020B0604020202020204" pitchFamily="34" charset="0"/>
              </a:rPr>
              <a:t>The fundamental reason for using the anchor system in construction is to transmit the outwardly-directed load to the soil at a greater depth or farther away from the structure.</a:t>
            </a:r>
          </a:p>
          <a:p>
            <a:pPr marL="342891" indent="-342891" algn="just">
              <a:buClr>
                <a:schemeClr val="tx2">
                  <a:lumMod val="75000"/>
                </a:schemeClr>
              </a:buClr>
              <a:buSzPct val="100000"/>
              <a:buFont typeface="Wingdings 3" panose="05040102010807070707" pitchFamily="18" charset="2"/>
              <a:buChar char=""/>
            </a:pPr>
            <a:r>
              <a:rPr lang="en-US" sz="2200" dirty="0">
                <a:latin typeface="Arial" panose="020B0604020202020204" pitchFamily="34" charset="0"/>
                <a:cs typeface="Arial" panose="020B0604020202020204" pitchFamily="34" charset="0"/>
              </a:rPr>
              <a:t>The pullout capacity of soil anchor is due to shear strength of surrounding soil, embedded depth, dead weight of plate, etc.</a:t>
            </a:r>
          </a:p>
          <a:p>
            <a:pPr marL="342891" indent="-342891" algn="just">
              <a:buClr>
                <a:schemeClr val="tx2">
                  <a:lumMod val="75000"/>
                </a:schemeClr>
              </a:buClr>
              <a:buSzPct val="100000"/>
              <a:buFont typeface="Wingdings 3" panose="05040102010807070707" pitchFamily="18" charset="2"/>
              <a:buChar char=""/>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18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5">
                                            <p:txEl>
                                              <p:pRg st="0" end="0"/>
                                            </p:txEl>
                                          </p:spTgt>
                                        </p:tgtEl>
                                      </p:cBhvr>
                                    </p:animEffect>
                                    <p:set>
                                      <p:cBhvr>
                                        <p:cTn id="45" dur="1" fill="hold">
                                          <p:stCondLst>
                                            <p:cond delay="499"/>
                                          </p:stCondLst>
                                        </p:cTn>
                                        <p:tgtEl>
                                          <p:spTgt spid="5">
                                            <p:txEl>
                                              <p:pRg st="0" end="0"/>
                                            </p:txEl>
                                          </p:spTgt>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7"/>
                                        </p:tgtEl>
                                      </p:cBhvr>
                                    </p:animEffect>
                                    <p:set>
                                      <p:cBhvr>
                                        <p:cTn id="48" dur="1" fill="hold">
                                          <p:stCondLst>
                                            <p:cond delay="499"/>
                                          </p:stCondLst>
                                        </p:cTn>
                                        <p:tgtEl>
                                          <p:spTgt spid="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3"/>
                                        </p:tgtEl>
                                      </p:cBhvr>
                                    </p:animEffect>
                                    <p:set>
                                      <p:cBhvr>
                                        <p:cTn id="57" dur="1" fill="hold">
                                          <p:stCondLst>
                                            <p:cond delay="499"/>
                                          </p:stCondLst>
                                        </p:cTn>
                                        <p:tgtEl>
                                          <p:spTgt spid="13"/>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5">
                                            <p:txEl>
                                              <p:pRg st="0" end="0"/>
                                            </p:txEl>
                                          </p:spTgt>
                                        </p:tgtEl>
                                      </p:cBhvr>
                                    </p:animEffect>
                                    <p:set>
                                      <p:cBhvr>
                                        <p:cTn id="63"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
                                            <p:txEl>
                                              <p:pRg st="0" end="0"/>
                                            </p:txEl>
                                          </p:spTgt>
                                        </p:tgtEl>
                                        <p:attrNameLst>
                                          <p:attrName>style.visibility</p:attrName>
                                        </p:attrNameLst>
                                      </p:cBhvr>
                                      <p:to>
                                        <p:strVal val="visible"/>
                                      </p:to>
                                    </p:set>
                                    <p:animEffect transition="in" filter="fade">
                                      <p:cBhvr>
                                        <p:cTn id="68" dur="500"/>
                                        <p:tgtEl>
                                          <p:spTgt spid="16">
                                            <p:txEl>
                                              <p:pRg st="0" end="0"/>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16">
                                            <p:txEl>
                                              <p:pRg st="1" end="1"/>
                                            </p:txEl>
                                          </p:spTgt>
                                        </p:tgtEl>
                                        <p:attrNameLst>
                                          <p:attrName>style.visibility</p:attrName>
                                        </p:attrNameLst>
                                      </p:cBhvr>
                                      <p:to>
                                        <p:strVal val="visible"/>
                                      </p:to>
                                    </p:set>
                                    <p:animEffect transition="in" filter="fade">
                                      <p:cBhvr>
                                        <p:cTn id="71"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4</a:t>
            </a:fld>
            <a:endParaRPr lang="en-US"/>
          </a:p>
        </p:txBody>
      </p:sp>
      <p:sp>
        <p:nvSpPr>
          <p:cNvPr id="3" name="TextBox 2"/>
          <p:cNvSpPr txBox="1"/>
          <p:nvPr/>
        </p:nvSpPr>
        <p:spPr>
          <a:xfrm>
            <a:off x="808775" y="556445"/>
            <a:ext cx="9962866" cy="646331"/>
          </a:xfrm>
          <a:prstGeom prst="rect">
            <a:avLst/>
          </a:prstGeom>
          <a:noFill/>
        </p:spPr>
        <p:txBody>
          <a:bodyPr wrap="square" rtlCol="0">
            <a:spAutoFit/>
          </a:bodyPr>
          <a:lstStyle/>
          <a:p>
            <a:pPr marL="571486" indent="-571486">
              <a:buClr>
                <a:schemeClr val="tx2">
                  <a:lumMod val="75000"/>
                </a:schemeClr>
              </a:buClr>
              <a:buSzPct val="100000"/>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TYPES OF SOIL ANCHORS</a:t>
            </a:r>
          </a:p>
        </p:txBody>
      </p:sp>
      <p:sp>
        <p:nvSpPr>
          <p:cNvPr id="4" name="TextBox 3"/>
          <p:cNvSpPr txBox="1"/>
          <p:nvPr/>
        </p:nvSpPr>
        <p:spPr>
          <a:xfrm>
            <a:off x="832514" y="1596376"/>
            <a:ext cx="10358227" cy="4314001"/>
          </a:xfrm>
          <a:prstGeom prst="rect">
            <a:avLst/>
          </a:prstGeom>
          <a:noFill/>
        </p:spPr>
        <p:txBody>
          <a:bodyPr wrap="square" rtlCol="0">
            <a:spAutoFit/>
          </a:bodyPr>
          <a:lstStyle/>
          <a:p>
            <a:pPr marL="342891" indent="-342891" algn="just" defTabSz="457189">
              <a:spcBef>
                <a:spcPts val="1000"/>
              </a:spcBef>
              <a:buClr>
                <a:schemeClr val="tx2">
                  <a:lumMod val="75000"/>
                </a:schemeClr>
              </a:buClr>
              <a:buSzPct val="100000"/>
              <a:buFont typeface="Wingdings 3" panose="05040102010807070707" pitchFamily="18" charset="2"/>
              <a:buChar char=""/>
            </a:pPr>
            <a:r>
              <a:rPr lang="en-US" sz="2200" dirty="0">
                <a:latin typeface="Arial" panose="020B0604020202020204" pitchFamily="34" charset="0"/>
                <a:cs typeface="Arial" panose="020B0604020202020204" pitchFamily="34" charset="0"/>
              </a:rPr>
              <a:t>According to the method of load transfer from the anchor to the surrounding soil, types of soil anchors in geotechnical engineering can be categorized as:</a:t>
            </a:r>
          </a:p>
          <a:p>
            <a:pPr marL="457189" indent="-457189" algn="just" defTabSz="457189">
              <a:spcBef>
                <a:spcPts val="1000"/>
              </a:spcBef>
              <a:buClr>
                <a:schemeClr val="tx2">
                  <a:lumMod val="75000"/>
                </a:schemeClr>
              </a:buClr>
              <a:buSzPct val="100000"/>
              <a:buFont typeface="Times New Roman" panose="02020603050405020304" pitchFamily="18" charset="0"/>
              <a:buChar char="⁕"/>
            </a:pPr>
            <a:endParaRPr lang="en-US" sz="2200" dirty="0">
              <a:latin typeface="Arial" panose="020B0604020202020204" pitchFamily="34" charset="0"/>
              <a:cs typeface="Arial" panose="020B0604020202020204" pitchFamily="34" charset="0"/>
            </a:endParaRPr>
          </a:p>
          <a:p>
            <a:pPr marL="457189" indent="-457189" algn="just" defTabSz="457189">
              <a:spcBef>
                <a:spcPts val="1000"/>
              </a:spcBef>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Grouted Anchors</a:t>
            </a:r>
          </a:p>
          <a:p>
            <a:pPr marL="457189" indent="-457189" algn="just" defTabSz="457189">
              <a:spcBef>
                <a:spcPts val="1000"/>
              </a:spcBef>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Helical Anchors</a:t>
            </a:r>
          </a:p>
          <a:p>
            <a:pPr marL="457189" indent="-457189" algn="just" defTabSz="457189">
              <a:spcBef>
                <a:spcPts val="1000"/>
              </a:spcBef>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Anchor Plates</a:t>
            </a:r>
          </a:p>
          <a:p>
            <a:pPr marL="457189" indent="-457189" algn="just" defTabSz="457189">
              <a:spcBef>
                <a:spcPts val="1000"/>
              </a:spcBef>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Anchor Piles</a:t>
            </a:r>
          </a:p>
          <a:p>
            <a:pPr marL="457189" indent="-457189" algn="just" defTabSz="457189">
              <a:spcBef>
                <a:spcPts val="1000"/>
              </a:spcBef>
              <a:buClr>
                <a:schemeClr val="tx2">
                  <a:lumMod val="75000"/>
                </a:schemeClr>
              </a:buClr>
              <a:buSzPct val="100000"/>
              <a:buFont typeface="Times New Roman" panose="02020603050405020304" pitchFamily="18" charset="0"/>
              <a:buChar char="⁕"/>
            </a:pPr>
            <a:endParaRPr lang="en-US" sz="2200" dirty="0">
              <a:latin typeface="Times New Roman" panose="02020603050405020304" pitchFamily="18" charset="0"/>
              <a:cs typeface="Times New Roman" panose="02020603050405020304" pitchFamily="18" charset="0"/>
            </a:endParaRPr>
          </a:p>
          <a:p>
            <a:pPr algn="just" defTabSz="457189">
              <a:spcBef>
                <a:spcPts val="1000"/>
              </a:spcBef>
              <a:buClr>
                <a:schemeClr val="accent1"/>
              </a:buClr>
              <a:buSzPct val="80000"/>
            </a:pPr>
            <a:endParaRPr lang="en-US" sz="2200" dirty="0">
              <a:latin typeface="Times New Roman" panose="02020603050405020304" pitchFamily="18" charset="0"/>
              <a:cs typeface="Times New Roman" panose="02020603050405020304" pitchFamily="18" charset="0"/>
            </a:endParaRPr>
          </a:p>
          <a:p>
            <a:endParaRPr lang="en-US" dirty="0"/>
          </a:p>
        </p:txBody>
      </p:sp>
      <p:pic>
        <p:nvPicPr>
          <p:cNvPr id="12" name="Picture 11"/>
          <p:cNvPicPr>
            <a:picLocks noChangeAspect="1"/>
          </p:cNvPicPr>
          <p:nvPr/>
        </p:nvPicPr>
        <p:blipFill>
          <a:blip r:embed="rId2"/>
          <a:stretch>
            <a:fillRect/>
          </a:stretch>
        </p:blipFill>
        <p:spPr>
          <a:xfrm>
            <a:off x="6059593" y="2735392"/>
            <a:ext cx="5981700" cy="3248025"/>
          </a:xfrm>
          <a:prstGeom prst="rect">
            <a:avLst/>
          </a:prstGeom>
        </p:spPr>
      </p:pic>
      <p:pic>
        <p:nvPicPr>
          <p:cNvPr id="13" name="Picture 12" descr="C:\Users\PCD\Documents\Capturee.PNG"/>
          <p:cNvPicPr/>
          <p:nvPr/>
        </p:nvPicPr>
        <p:blipFill>
          <a:blip r:embed="rId3">
            <a:extLst>
              <a:ext uri="{28A0092B-C50C-407E-A947-70E740481C1C}">
                <a14:useLocalDpi xmlns:a14="http://schemas.microsoft.com/office/drawing/2010/main" val="0"/>
              </a:ext>
            </a:extLst>
          </a:blip>
          <a:srcRect/>
          <a:stretch>
            <a:fillRect/>
          </a:stretch>
        </p:blipFill>
        <p:spPr bwMode="auto">
          <a:xfrm>
            <a:off x="9285967" y="2914214"/>
            <a:ext cx="2513349" cy="3123210"/>
          </a:xfrm>
          <a:prstGeom prst="rect">
            <a:avLst/>
          </a:prstGeom>
          <a:noFill/>
          <a:ln>
            <a:noFill/>
          </a:ln>
        </p:spPr>
      </p:pic>
      <p:pic>
        <p:nvPicPr>
          <p:cNvPr id="14" name="Picture 13" descr="C:\Users\PCD\Documents\Capdture.PNG"/>
          <p:cNvPicPr/>
          <p:nvPr/>
        </p:nvPicPr>
        <p:blipFill>
          <a:blip r:embed="rId4">
            <a:extLst>
              <a:ext uri="{28A0092B-C50C-407E-A947-70E740481C1C}">
                <a14:useLocalDpi xmlns:a14="http://schemas.microsoft.com/office/drawing/2010/main" val="0"/>
              </a:ext>
            </a:extLst>
          </a:blip>
          <a:srcRect/>
          <a:stretch>
            <a:fillRect/>
          </a:stretch>
        </p:blipFill>
        <p:spPr bwMode="auto">
          <a:xfrm>
            <a:off x="5873428" y="2735392"/>
            <a:ext cx="3170563" cy="3302032"/>
          </a:xfrm>
          <a:prstGeom prst="rect">
            <a:avLst/>
          </a:prstGeom>
          <a:noFill/>
          <a:ln>
            <a:noFill/>
          </a:ln>
        </p:spPr>
      </p:pic>
      <p:pic>
        <p:nvPicPr>
          <p:cNvPr id="16" name="Picture 15"/>
          <p:cNvPicPr>
            <a:picLocks noChangeAspect="1"/>
          </p:cNvPicPr>
          <p:nvPr/>
        </p:nvPicPr>
        <p:blipFill>
          <a:blip r:embed="rId5"/>
          <a:stretch>
            <a:fillRect/>
          </a:stretch>
        </p:blipFill>
        <p:spPr>
          <a:xfrm>
            <a:off x="5109173" y="3020986"/>
            <a:ext cx="6690143" cy="3315395"/>
          </a:xfrm>
          <a:prstGeom prst="rect">
            <a:avLst/>
          </a:prstGeom>
        </p:spPr>
      </p:pic>
      <p:pic>
        <p:nvPicPr>
          <p:cNvPr id="17" name="Picture 16"/>
          <p:cNvPicPr>
            <a:picLocks noChangeAspect="1"/>
          </p:cNvPicPr>
          <p:nvPr/>
        </p:nvPicPr>
        <p:blipFill>
          <a:blip r:embed="rId6"/>
          <a:stretch>
            <a:fillRect/>
          </a:stretch>
        </p:blipFill>
        <p:spPr>
          <a:xfrm>
            <a:off x="6619541" y="2416118"/>
            <a:ext cx="4152100" cy="3645527"/>
          </a:xfrm>
          <a:prstGeom prst="rect">
            <a:avLst/>
          </a:prstGeom>
        </p:spPr>
      </p:pic>
    </p:spTree>
    <p:extLst>
      <p:ext uri="{BB962C8B-B14F-4D97-AF65-F5344CB8AC3E}">
        <p14:creationId xmlns:p14="http://schemas.microsoft.com/office/powerpoint/2010/main" val="207948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wipe(down)">
                                      <p:cBhvr>
                                        <p:cTn id="23" dur="500"/>
                                        <p:tgtEl>
                                          <p:spTgt spid="4">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par>
                                <p:cTn id="38" presetID="22" presetClass="entr" presetSubtype="4" fill="hold" nodeType="with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wipe(down)">
                                      <p:cBhvr>
                                        <p:cTn id="40" dur="500"/>
                                        <p:tgtEl>
                                          <p:spTgt spid="4">
                                            <p:txEl>
                                              <p:pRg st="4" end="4"/>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xit" presetSubtype="4" fill="hold" nodeType="clickEffect">
                                  <p:stCondLst>
                                    <p:cond delay="0"/>
                                  </p:stCondLst>
                                  <p:childTnLst>
                                    <p:animEffect transition="out" filter="wipe(down)">
                                      <p:cBhvr>
                                        <p:cTn id="47" dur="500"/>
                                        <p:tgtEl>
                                          <p:spTgt spid="16"/>
                                        </p:tgtEl>
                                      </p:cBhvr>
                                    </p:animEffect>
                                    <p:set>
                                      <p:cBhvr>
                                        <p:cTn id="48" dur="1" fill="hold">
                                          <p:stCondLst>
                                            <p:cond delay="499"/>
                                          </p:stCondLst>
                                        </p:cTn>
                                        <p:tgtEl>
                                          <p:spTgt spid="16"/>
                                        </p:tgtEl>
                                        <p:attrNameLst>
                                          <p:attrName>style.visibility</p:attrName>
                                        </p:attrNameLst>
                                      </p:cBhvr>
                                      <p:to>
                                        <p:strVal val="hidden"/>
                                      </p:to>
                                    </p:set>
                                  </p:childTnLst>
                                </p:cTn>
                              </p:par>
                              <p:par>
                                <p:cTn id="49" presetID="22" presetClass="entr" presetSubtype="4" fill="hold" nodeType="with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animEffect transition="in" filter="wipe(down)">
                                      <p:cBhvr>
                                        <p:cTn id="51" dur="500"/>
                                        <p:tgtEl>
                                          <p:spTgt spid="4">
                                            <p:txEl>
                                              <p:pRg st="5" end="5"/>
                                            </p:txEl>
                                          </p:spTgt>
                                        </p:tgtEl>
                                      </p:cBhvr>
                                    </p:animEffect>
                                  </p:childTnLst>
                                </p:cTn>
                              </p:par>
                              <p:par>
                                <p:cTn id="52" presetID="22" presetClass="entr" presetSubtype="4"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down)">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5</a:t>
            </a:fld>
            <a:endParaRPr lang="en-US"/>
          </a:p>
        </p:txBody>
      </p:sp>
      <p:sp>
        <p:nvSpPr>
          <p:cNvPr id="3" name="TextBox 2"/>
          <p:cNvSpPr txBox="1"/>
          <p:nvPr/>
        </p:nvSpPr>
        <p:spPr>
          <a:xfrm>
            <a:off x="859810" y="541499"/>
            <a:ext cx="9886854" cy="646331"/>
          </a:xfrm>
          <a:prstGeom prst="rect">
            <a:avLst/>
          </a:prstGeom>
          <a:noFill/>
        </p:spPr>
        <p:txBody>
          <a:bodyPr wrap="square" rtlCol="0">
            <a:spAutoFit/>
          </a:bodyPr>
          <a:lstStyle/>
          <a:p>
            <a:pPr marL="342891" indent="-342891" algn="just" defTabSz="457189">
              <a:spcBef>
                <a:spcPts val="1000"/>
              </a:spcBef>
              <a:buClr>
                <a:schemeClr val="tx2">
                  <a:lumMod val="75000"/>
                </a:schemeClr>
              </a:buClr>
              <a:buSzPct val="100000"/>
              <a:buFont typeface="Wingdings" panose="05000000000000000000" pitchFamily="2" charset="2"/>
              <a:buChar char="q"/>
            </a:pPr>
            <a:r>
              <a:rPr lang="en-US" sz="3600" dirty="0">
                <a:latin typeface="Arial" panose="020B0604020202020204" pitchFamily="34" charset="0"/>
                <a:cs typeface="Arial" panose="020B0604020202020204" pitchFamily="34" charset="0"/>
              </a:rPr>
              <a:t>  </a:t>
            </a:r>
            <a:r>
              <a:rPr lang="en-US" sz="3600" b="1" dirty="0">
                <a:solidFill>
                  <a:srgbClr val="002060"/>
                </a:solidFill>
                <a:latin typeface="Arial" panose="020B0604020202020204" pitchFamily="34" charset="0"/>
                <a:cs typeface="Arial" panose="020B0604020202020204" pitchFamily="34" charset="0"/>
              </a:rPr>
              <a:t>APPLICATIONS OF ANCHORS</a:t>
            </a:r>
          </a:p>
        </p:txBody>
      </p:sp>
      <p:sp>
        <p:nvSpPr>
          <p:cNvPr id="4" name="TextBox 3"/>
          <p:cNvSpPr txBox="1"/>
          <p:nvPr/>
        </p:nvSpPr>
        <p:spPr>
          <a:xfrm>
            <a:off x="859810" y="1527167"/>
            <a:ext cx="10330930" cy="3477875"/>
          </a:xfrm>
          <a:prstGeom prst="rect">
            <a:avLst/>
          </a:prstGeom>
          <a:noFill/>
        </p:spPr>
        <p:txBody>
          <a:bodyPr wrap="square" rtlCol="0">
            <a:spAutoFit/>
          </a:bodyPr>
          <a:lstStyle/>
          <a:p>
            <a:pPr marL="342891" indent="-342891">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Anchor systems are having wide range of applications in structures such as:</a:t>
            </a:r>
          </a:p>
          <a:p>
            <a:pPr marL="342891" indent="-342891">
              <a:buClr>
                <a:schemeClr val="accent1"/>
              </a:buClr>
              <a:buFont typeface="Wingdings 3" panose="05040102010807070707" pitchFamily="18" charset="2"/>
              <a:buChar char=""/>
            </a:pPr>
            <a:endParaRPr lang="en-US" sz="2200" dirty="0">
              <a:latin typeface="Arial" panose="020B0604020202020204" pitchFamily="34" charset="0"/>
              <a:cs typeface="Arial" panose="020B0604020202020204" pitchFamily="34" charset="0"/>
            </a:endParaRP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Transmission Towers</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Retaining Walls</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Sea Walls</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Foundations in buoyancy condition</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Pipelines</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Utility Poles</a:t>
            </a:r>
          </a:p>
          <a:p>
            <a:pPr marL="800080" lvl="1" indent="-342891">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Aircraft &amp; Vessels Moorings</a:t>
            </a:r>
          </a:p>
          <a:p>
            <a:pPr marL="342891" indent="-342891">
              <a:buClr>
                <a:schemeClr val="accent1"/>
              </a:buClr>
              <a:buFont typeface="Wingdings 3" panose="05040102010807070707" pitchFamily="18" charset="2"/>
              <a:buChar char=""/>
            </a:pPr>
            <a:endParaRPr lang="en-US" sz="2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7020629" y="2426216"/>
            <a:ext cx="4143375" cy="3695700"/>
          </a:xfrm>
          <a:prstGeom prst="rect">
            <a:avLst/>
          </a:prstGeom>
        </p:spPr>
      </p:pic>
      <p:pic>
        <p:nvPicPr>
          <p:cNvPr id="6" name="Picture 5"/>
          <p:cNvPicPr>
            <a:picLocks noChangeAspect="1"/>
          </p:cNvPicPr>
          <p:nvPr/>
        </p:nvPicPr>
        <p:blipFill>
          <a:blip r:embed="rId4"/>
          <a:stretch>
            <a:fillRect/>
          </a:stretch>
        </p:blipFill>
        <p:spPr>
          <a:xfrm>
            <a:off x="5630597" y="2386598"/>
            <a:ext cx="5560143" cy="3762331"/>
          </a:xfrm>
          <a:prstGeom prst="rect">
            <a:avLst/>
          </a:prstGeom>
        </p:spPr>
      </p:pic>
      <p:pic>
        <p:nvPicPr>
          <p:cNvPr id="7" name="Picture 6"/>
          <p:cNvPicPr>
            <a:picLocks noChangeAspect="1"/>
          </p:cNvPicPr>
          <p:nvPr/>
        </p:nvPicPr>
        <p:blipFill>
          <a:blip r:embed="rId5"/>
          <a:stretch>
            <a:fillRect/>
          </a:stretch>
        </p:blipFill>
        <p:spPr>
          <a:xfrm>
            <a:off x="5790748" y="2782193"/>
            <a:ext cx="5854776" cy="3731496"/>
          </a:xfrm>
          <a:prstGeom prst="rect">
            <a:avLst/>
          </a:prstGeom>
        </p:spPr>
      </p:pic>
      <p:pic>
        <p:nvPicPr>
          <p:cNvPr id="8" name="Picture 7"/>
          <p:cNvPicPr>
            <a:picLocks noChangeAspect="1"/>
          </p:cNvPicPr>
          <p:nvPr/>
        </p:nvPicPr>
        <p:blipFill>
          <a:blip r:embed="rId6"/>
          <a:stretch>
            <a:fillRect/>
          </a:stretch>
        </p:blipFill>
        <p:spPr>
          <a:xfrm>
            <a:off x="6537465" y="2612089"/>
            <a:ext cx="4626539" cy="3973381"/>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2625599615"/>
              </p:ext>
            </p:extLst>
          </p:nvPr>
        </p:nvGraphicFramePr>
        <p:xfrm>
          <a:off x="6242379" y="2758478"/>
          <a:ext cx="4951515" cy="3639276"/>
        </p:xfrm>
        <a:graphic>
          <a:graphicData uri="http://schemas.openxmlformats.org/presentationml/2006/ole">
            <mc:AlternateContent xmlns:mc="http://schemas.openxmlformats.org/markup-compatibility/2006">
              <mc:Choice xmlns:v="urn:schemas-microsoft-com:vml" Requires="v">
                <p:oleObj name="Bitmap Image" r:id="rId7" imgW="5391000" imgH="3962520" progId="Paint.Picture">
                  <p:embed/>
                </p:oleObj>
              </mc:Choice>
              <mc:Fallback>
                <p:oleObj name="Bitmap Image" r:id="rId7" imgW="5391000" imgH="3962520" progId="Paint.Picture">
                  <p:embed/>
                  <p:pic>
                    <p:nvPicPr>
                      <p:cNvPr id="0" name=""/>
                      <p:cNvPicPr/>
                      <p:nvPr/>
                    </p:nvPicPr>
                    <p:blipFill>
                      <a:blip r:embed="rId8"/>
                      <a:stretch>
                        <a:fillRect/>
                      </a:stretch>
                    </p:blipFill>
                    <p:spPr>
                      <a:xfrm>
                        <a:off x="6242379" y="2758478"/>
                        <a:ext cx="4951515" cy="3639276"/>
                      </a:xfrm>
                      <a:prstGeom prst="rect">
                        <a:avLst/>
                      </a:prstGeom>
                    </p:spPr>
                  </p:pic>
                </p:oleObj>
              </mc:Fallback>
            </mc:AlternateContent>
          </a:graphicData>
        </a:graphic>
      </p:graphicFrame>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46985" y="2726483"/>
            <a:ext cx="5103906" cy="4044860"/>
          </a:xfrm>
          <a:prstGeom prst="rect">
            <a:avLst/>
          </a:prstGeom>
        </p:spPr>
      </p:pic>
    </p:spTree>
    <p:extLst>
      <p:ext uri="{BB962C8B-B14F-4D97-AF65-F5344CB8AC3E}">
        <p14:creationId xmlns:p14="http://schemas.microsoft.com/office/powerpoint/2010/main" val="148722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6"/>
                                        </p:tgtEl>
                                        <p:attrNameLst>
                                          <p:attrName>ppt_x</p:attrName>
                                        </p:attrNameLst>
                                      </p:cBhvr>
                                      <p:tavLst>
                                        <p:tav tm="0">
                                          <p:val>
                                            <p:strVal val="ppt_x"/>
                                          </p:val>
                                        </p:tav>
                                        <p:tav tm="100000">
                                          <p:val>
                                            <p:strVal val="ppt_x"/>
                                          </p:val>
                                        </p:tav>
                                      </p:tavLst>
                                    </p:anim>
                                    <p:anim calcmode="lin" valueType="num">
                                      <p:cBhvr additive="base">
                                        <p:cTn id="24" dur="500"/>
                                        <p:tgtEl>
                                          <p:spTgt spid="6"/>
                                        </p:tgtEl>
                                        <p:attrNameLst>
                                          <p:attrName>ppt_y</p:attrName>
                                        </p:attrNameLst>
                                      </p:cBhvr>
                                      <p:tavLst>
                                        <p:tav tm="0">
                                          <p:val>
                                            <p:strVal val="ppt_y"/>
                                          </p:val>
                                        </p:tav>
                                        <p:tav tm="100000">
                                          <p:val>
                                            <p:strVal val="1+ppt_h/2"/>
                                          </p:val>
                                        </p:tav>
                                      </p:tavLst>
                                    </p:anim>
                                    <p:set>
                                      <p:cBhvr>
                                        <p:cTn id="25" dur="1" fill="hold">
                                          <p:stCondLst>
                                            <p:cond delay="499"/>
                                          </p:stCondLst>
                                        </p:cTn>
                                        <p:tgtEl>
                                          <p:spTgt spid="6"/>
                                        </p:tgtEl>
                                        <p:attrNameLst>
                                          <p:attrName>style.visibility</p:attrName>
                                        </p:attrNameLst>
                                      </p:cBhvr>
                                      <p:to>
                                        <p:strVal val="hidden"/>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nodeType="clickEffect">
                                  <p:stCondLst>
                                    <p:cond delay="0"/>
                                  </p:stCondLst>
                                  <p:childTnLst>
                                    <p:anim calcmode="lin" valueType="num">
                                      <p:cBhvr additive="base">
                                        <p:cTn id="34" dur="500"/>
                                        <p:tgtEl>
                                          <p:spTgt spid="7"/>
                                        </p:tgtEl>
                                        <p:attrNameLst>
                                          <p:attrName>ppt_x</p:attrName>
                                        </p:attrNameLst>
                                      </p:cBhvr>
                                      <p:tavLst>
                                        <p:tav tm="0">
                                          <p:val>
                                            <p:strVal val="ppt_x"/>
                                          </p:val>
                                        </p:tav>
                                        <p:tav tm="100000">
                                          <p:val>
                                            <p:strVal val="ppt_x"/>
                                          </p:val>
                                        </p:tav>
                                      </p:tavLst>
                                    </p:anim>
                                    <p:anim calcmode="lin" valueType="num">
                                      <p:cBhvr additive="base">
                                        <p:cTn id="35" dur="500"/>
                                        <p:tgtEl>
                                          <p:spTgt spid="7"/>
                                        </p:tgtEl>
                                        <p:attrNameLst>
                                          <p:attrName>ppt_y</p:attrName>
                                        </p:attrNameLst>
                                      </p:cBhvr>
                                      <p:tavLst>
                                        <p:tav tm="0">
                                          <p:val>
                                            <p:strVal val="ppt_y"/>
                                          </p:val>
                                        </p:tav>
                                        <p:tav tm="100000">
                                          <p:val>
                                            <p:strVal val="1+ppt_h/2"/>
                                          </p:val>
                                        </p:tav>
                                      </p:tavLst>
                                    </p:anim>
                                    <p:set>
                                      <p:cBhvr>
                                        <p:cTn id="36" dur="1" fill="hold">
                                          <p:stCondLst>
                                            <p:cond delay="499"/>
                                          </p:stCondLst>
                                        </p:cTn>
                                        <p:tgtEl>
                                          <p:spTgt spid="7"/>
                                        </p:tgtEl>
                                        <p:attrNameLst>
                                          <p:attrName>style.visibility</p:attrName>
                                        </p:attrNameLst>
                                      </p:cBhvr>
                                      <p:to>
                                        <p:strVal val="hidden"/>
                                      </p:to>
                                    </p:se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childTnLst>
                                </p:cTn>
                              </p:par>
                            </p:childTnLst>
                          </p:cTn>
                        </p:par>
                        <p:par>
                          <p:cTn id="40" fill="hold">
                            <p:stCondLst>
                              <p:cond delay="500"/>
                            </p:stCondLst>
                            <p:childTnLst>
                              <p:par>
                                <p:cTn id="41" presetID="1"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nodeType="clickEffect">
                                  <p:stCondLst>
                                    <p:cond delay="0"/>
                                  </p:stCondLst>
                                  <p:childTnLst>
                                    <p:anim calcmode="lin" valueType="num">
                                      <p:cBhvr additive="base">
                                        <p:cTn id="46" dur="500"/>
                                        <p:tgtEl>
                                          <p:spTgt spid="8"/>
                                        </p:tgtEl>
                                        <p:attrNameLst>
                                          <p:attrName>ppt_x</p:attrName>
                                        </p:attrNameLst>
                                      </p:cBhvr>
                                      <p:tavLst>
                                        <p:tav tm="0">
                                          <p:val>
                                            <p:strVal val="ppt_x"/>
                                          </p:val>
                                        </p:tav>
                                        <p:tav tm="100000">
                                          <p:val>
                                            <p:strVal val="ppt_x"/>
                                          </p:val>
                                        </p:tav>
                                      </p:tavLst>
                                    </p:anim>
                                    <p:anim calcmode="lin" valueType="num">
                                      <p:cBhvr additive="base">
                                        <p:cTn id="47" dur="500"/>
                                        <p:tgtEl>
                                          <p:spTgt spid="8"/>
                                        </p:tgtEl>
                                        <p:attrNameLst>
                                          <p:attrName>ppt_y</p:attrName>
                                        </p:attrNameLst>
                                      </p:cBhvr>
                                      <p:tavLst>
                                        <p:tav tm="0">
                                          <p:val>
                                            <p:strVal val="ppt_y"/>
                                          </p:val>
                                        </p:tav>
                                        <p:tav tm="100000">
                                          <p:val>
                                            <p:strVal val="1+ppt_h/2"/>
                                          </p:val>
                                        </p:tav>
                                      </p:tavLst>
                                    </p:anim>
                                    <p:set>
                                      <p:cBhvr>
                                        <p:cTn id="48" dur="1" fill="hold">
                                          <p:stCondLst>
                                            <p:cond delay="499"/>
                                          </p:stCondLst>
                                        </p:cTn>
                                        <p:tgtEl>
                                          <p:spTgt spid="8"/>
                                        </p:tgtEl>
                                        <p:attrNameLst>
                                          <p:attrName>style.visibility</p:attrName>
                                        </p:attrNameLst>
                                      </p:cBhvr>
                                      <p:to>
                                        <p:strVal val="hidden"/>
                                      </p:to>
                                    </p:set>
                                  </p:childTnLst>
                                </p:cTn>
                              </p:par>
                            </p:childTnLst>
                          </p:cTn>
                        </p:par>
                        <p:par>
                          <p:cTn id="49" fill="hold">
                            <p:stCondLst>
                              <p:cond delay="500"/>
                            </p:stCondLst>
                            <p:childTnLst>
                              <p:par>
                                <p:cTn id="50" presetID="1" presetClass="entr" presetSubtype="0" fill="hold" nodeType="afterEffect">
                                  <p:stCondLst>
                                    <p:cond delay="0"/>
                                  </p:stCondLst>
                                  <p:childTnLst>
                                    <p:set>
                                      <p:cBhvr>
                                        <p:cTn id="51" dur="1" fill="hold">
                                          <p:stCondLst>
                                            <p:cond delay="0"/>
                                          </p:stCondLst>
                                        </p:cTn>
                                        <p:tgtEl>
                                          <p:spTgt spid="4">
                                            <p:txEl>
                                              <p:pRg st="6" end="6"/>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 presetClass="exit" presetSubtype="4" fill="hold" nodeType="clickEffect">
                                  <p:stCondLst>
                                    <p:cond delay="0"/>
                                  </p:stCondLst>
                                  <p:childTnLst>
                                    <p:anim calcmode="lin" valueType="num">
                                      <p:cBhvr additive="base">
                                        <p:cTn id="57" dur="500"/>
                                        <p:tgtEl>
                                          <p:spTgt spid="9"/>
                                        </p:tgtEl>
                                        <p:attrNameLst>
                                          <p:attrName>ppt_x</p:attrName>
                                        </p:attrNameLst>
                                      </p:cBhvr>
                                      <p:tavLst>
                                        <p:tav tm="0">
                                          <p:val>
                                            <p:strVal val="ppt_x"/>
                                          </p:val>
                                        </p:tav>
                                        <p:tav tm="100000">
                                          <p:val>
                                            <p:strVal val="ppt_x"/>
                                          </p:val>
                                        </p:tav>
                                      </p:tavLst>
                                    </p:anim>
                                    <p:anim calcmode="lin" valueType="num">
                                      <p:cBhvr additive="base">
                                        <p:cTn id="58" dur="500"/>
                                        <p:tgtEl>
                                          <p:spTgt spid="9"/>
                                        </p:tgtEl>
                                        <p:attrNameLst>
                                          <p:attrName>ppt_y</p:attrName>
                                        </p:attrNameLst>
                                      </p:cBhvr>
                                      <p:tavLst>
                                        <p:tav tm="0">
                                          <p:val>
                                            <p:strVal val="ppt_y"/>
                                          </p:val>
                                        </p:tav>
                                        <p:tav tm="100000">
                                          <p:val>
                                            <p:strVal val="1+ppt_h/2"/>
                                          </p:val>
                                        </p:tav>
                                      </p:tavLst>
                                    </p:anim>
                                    <p:set>
                                      <p:cBhvr>
                                        <p:cTn id="59" dur="1" fill="hold">
                                          <p:stCondLst>
                                            <p:cond delay="499"/>
                                          </p:stCondLst>
                                        </p:cTn>
                                        <p:tgtEl>
                                          <p:spTgt spid="9"/>
                                        </p:tgtEl>
                                        <p:attrNameLst>
                                          <p:attrName>style.visibility</p:attrName>
                                        </p:attrNameLst>
                                      </p:cBhvr>
                                      <p:to>
                                        <p:strVal val="hidden"/>
                                      </p:to>
                                    </p:set>
                                  </p:childTnLst>
                                </p:cTn>
                              </p:par>
                            </p:childTnLst>
                          </p:cTn>
                        </p:par>
                        <p:par>
                          <p:cTn id="60" fill="hold">
                            <p:stCondLst>
                              <p:cond delay="500"/>
                            </p:stCondLst>
                            <p:childTnLst>
                              <p:par>
                                <p:cTn id="61" presetID="1" presetClass="entr" presetSubtype="0" fill="hold" nodeType="after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xit" presetSubtype="4" fill="hold" nodeType="clickEffect">
                                  <p:stCondLst>
                                    <p:cond delay="0"/>
                                  </p:stCondLst>
                                  <p:childTnLst>
                                    <p:anim calcmode="lin" valueType="num">
                                      <p:cBhvr additive="base">
                                        <p:cTn id="68" dur="500"/>
                                        <p:tgtEl>
                                          <p:spTgt spid="10"/>
                                        </p:tgtEl>
                                        <p:attrNameLst>
                                          <p:attrName>ppt_x</p:attrName>
                                        </p:attrNameLst>
                                      </p:cBhvr>
                                      <p:tavLst>
                                        <p:tav tm="0">
                                          <p:val>
                                            <p:strVal val="ppt_x"/>
                                          </p:val>
                                        </p:tav>
                                        <p:tav tm="100000">
                                          <p:val>
                                            <p:strVal val="ppt_x"/>
                                          </p:val>
                                        </p:tav>
                                      </p:tavLst>
                                    </p:anim>
                                    <p:anim calcmode="lin" valueType="num">
                                      <p:cBhvr additive="base">
                                        <p:cTn id="69" dur="500"/>
                                        <p:tgtEl>
                                          <p:spTgt spid="10"/>
                                        </p:tgtEl>
                                        <p:attrNameLst>
                                          <p:attrName>ppt_y</p:attrName>
                                        </p:attrNameLst>
                                      </p:cBhvr>
                                      <p:tavLst>
                                        <p:tav tm="0">
                                          <p:val>
                                            <p:strVal val="ppt_y"/>
                                          </p:val>
                                        </p:tav>
                                        <p:tav tm="100000">
                                          <p:val>
                                            <p:strVal val="1+ppt_h/2"/>
                                          </p:val>
                                        </p:tav>
                                      </p:tavLst>
                                    </p:anim>
                                    <p:set>
                                      <p:cBhvr>
                                        <p:cTn id="70" dur="1" fill="hold">
                                          <p:stCondLst>
                                            <p:cond delay="499"/>
                                          </p:stCondLst>
                                        </p:cTn>
                                        <p:tgtEl>
                                          <p:spTgt spid="10"/>
                                        </p:tgtEl>
                                        <p:attrNameLst>
                                          <p:attrName>style.visibility</p:attrName>
                                        </p:attrNameLst>
                                      </p:cBhvr>
                                      <p:to>
                                        <p:strVal val="hidden"/>
                                      </p:to>
                                    </p:set>
                                  </p:childTnLst>
                                </p:cTn>
                              </p:par>
                            </p:childTnLst>
                          </p:cTn>
                        </p:par>
                        <p:par>
                          <p:cTn id="71" fill="hold">
                            <p:stCondLst>
                              <p:cond delay="500"/>
                            </p:stCondLst>
                            <p:childTnLst>
                              <p:par>
                                <p:cTn id="72" presetID="1" presetClass="entr" presetSubtype="0" fill="hold" nodeType="afterEffect">
                                  <p:stCondLst>
                                    <p:cond delay="0"/>
                                  </p:stCondLst>
                                  <p:childTnLst>
                                    <p:set>
                                      <p:cBhvr>
                                        <p:cTn id="73"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484" y="1063418"/>
            <a:ext cx="10356522" cy="706964"/>
          </a:xfrm>
        </p:spPr>
        <p:txBody>
          <a:bodyPr/>
          <a:lstStyle/>
          <a:p>
            <a:r>
              <a:rPr lang="en-US" b="1" dirty="0">
                <a:latin typeface="Arial" panose="020B0604020202020204" pitchFamily="34" charset="0"/>
                <a:cs typeface="Arial" panose="020B0604020202020204" pitchFamily="34" charset="0"/>
              </a:rPr>
              <a:t>ANCHOR PLATE</a:t>
            </a:r>
          </a:p>
        </p:txBody>
      </p:sp>
      <p:sp>
        <p:nvSpPr>
          <p:cNvPr id="3" name="Content Placeholder 2"/>
          <p:cNvSpPr>
            <a:spLocks noGrp="1"/>
          </p:cNvSpPr>
          <p:nvPr>
            <p:ph idx="1"/>
          </p:nvPr>
        </p:nvSpPr>
        <p:spPr>
          <a:xfrm>
            <a:off x="869484" y="2503121"/>
            <a:ext cx="10321257" cy="4027659"/>
          </a:xfrm>
        </p:spPr>
        <p:txBody>
          <a:bodyPr>
            <a:normAutofit fontScale="92500" lnSpcReduction="10000"/>
          </a:bodyPr>
          <a:lstStyle/>
          <a:p>
            <a:pPr algn="just">
              <a:buClr>
                <a:schemeClr val="tx2">
                  <a:lumMod val="75000"/>
                </a:schemeClr>
              </a:buClr>
              <a:buSzPct val="100000"/>
              <a:buFont typeface="Wingdings 3" panose="05040102010807070707" pitchFamily="18" charset="2"/>
              <a:buChar char=""/>
            </a:pPr>
            <a:r>
              <a:rPr lang="en-US" sz="2400" dirty="0">
                <a:solidFill>
                  <a:schemeClr val="tx1"/>
                </a:solidFill>
                <a:latin typeface="Arial" panose="020B0604020202020204" pitchFamily="34" charset="0"/>
                <a:cs typeface="Arial" panose="020B0604020202020204" pitchFamily="34" charset="0"/>
              </a:rPr>
              <a:t>Soil anchor plates are having the tedious way of installation, but they are widely used owe to their wide range of applications in various geotechnical projects, however their importance in most geotechnical projects is crucial.</a:t>
            </a:r>
          </a:p>
          <a:p>
            <a:pPr algn="just">
              <a:buClr>
                <a:schemeClr val="tx2">
                  <a:lumMod val="75000"/>
                </a:schemeClr>
              </a:buClr>
              <a:buSzPct val="100000"/>
              <a:buFont typeface="Wingdings 3" panose="05040102010807070707" pitchFamily="18" charset="2"/>
              <a:buChar char=""/>
            </a:pPr>
            <a:r>
              <a:rPr lang="en-US" sz="2400" dirty="0">
                <a:solidFill>
                  <a:schemeClr val="tx1"/>
                </a:solidFill>
                <a:latin typeface="Arial" panose="020B0604020202020204" pitchFamily="34" charset="0"/>
                <a:cs typeface="Arial" panose="020B0604020202020204" pitchFamily="34" charset="0"/>
              </a:rPr>
              <a:t>The installation process depends on direction of load applied</a:t>
            </a:r>
            <a:r>
              <a:rPr lang="en-US" sz="2400" dirty="0">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and it includes, excavation of soil up to the required depth and then backfilled with good soil after placing anchor plate.</a:t>
            </a:r>
          </a:p>
          <a:p>
            <a:pPr algn="just">
              <a:buClr>
                <a:schemeClr val="tx2">
                  <a:lumMod val="75000"/>
                </a:schemeClr>
              </a:buClr>
              <a:buSzPct val="100000"/>
              <a:buFont typeface="Wingdings 3" panose="05040102010807070707" pitchFamily="18" charset="2"/>
              <a:buChar char=""/>
            </a:pPr>
            <a:r>
              <a:rPr lang="en-US" sz="2400" dirty="0">
                <a:solidFill>
                  <a:schemeClr val="tx1"/>
                </a:solidFill>
                <a:latin typeface="Arial" panose="020B0604020202020204" pitchFamily="34" charset="0"/>
                <a:cs typeface="Arial" panose="020B0604020202020204" pitchFamily="34" charset="0"/>
              </a:rPr>
              <a:t>Anchor plates may be placed horizontal to resist vertically-directed uplifting load, inclined to resist axial pullout load, or vertical to resist horizontally-directed pullout load for various geotechnical projects.</a:t>
            </a:r>
          </a:p>
          <a:p>
            <a:pPr algn="just">
              <a:buClr>
                <a:schemeClr val="tx2">
                  <a:lumMod val="75000"/>
                </a:schemeClr>
              </a:buClr>
              <a:buSzPct val="100000"/>
              <a:buFont typeface="Wingdings 3" panose="05040102010807070707" pitchFamily="18" charset="2"/>
              <a:buChar char=""/>
            </a:pPr>
            <a:r>
              <a:rPr lang="en-US" sz="2400" dirty="0">
                <a:solidFill>
                  <a:schemeClr val="tx1"/>
                </a:solidFill>
                <a:latin typeface="Arial" panose="020B0604020202020204" pitchFamily="34" charset="0"/>
                <a:cs typeface="Arial" panose="020B0604020202020204" pitchFamily="34" charset="0"/>
              </a:rPr>
              <a:t>Anchor plates are made of various materials such as Steel plates, Timber sheets, Precast concrete slab, etc.</a:t>
            </a:r>
          </a:p>
          <a:p>
            <a:pPr algn="just">
              <a:buClr>
                <a:schemeClr val="tx2">
                  <a:lumMod val="75000"/>
                </a:schemeClr>
              </a:buClr>
              <a:buSzPct val="100000"/>
              <a:buFont typeface="Wingdings 3" panose="05040102010807070707" pitchFamily="18" charset="2"/>
              <a:buChar char=""/>
            </a:pPr>
            <a:endParaRPr lang="en-US" sz="2400" dirty="0">
              <a:solidFill>
                <a:schemeClr val="tx1"/>
              </a:solidFill>
              <a:latin typeface="Times New Roman" panose="02020603050405020304" pitchFamily="18" charset="0"/>
              <a:cs typeface="Times New Roman" panose="02020603050405020304" pitchFamily="18" charset="0"/>
            </a:endParaRPr>
          </a:p>
          <a:p>
            <a:pPr algn="just"/>
            <a:endParaRPr lang="en-US" sz="3100" dirty="0">
              <a:solidFill>
                <a:schemeClr val="tx1"/>
              </a:solidFill>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81255BAE-40C5-4305-908E-0F2ECE33FC9D}" type="slidenum">
              <a:rPr lang="en-US" smtClean="0"/>
              <a:t>6</a:t>
            </a:fld>
            <a:endParaRPr lang="en-US"/>
          </a:p>
        </p:txBody>
      </p:sp>
    </p:spTree>
    <p:extLst>
      <p:ext uri="{BB962C8B-B14F-4D97-AF65-F5344CB8AC3E}">
        <p14:creationId xmlns:p14="http://schemas.microsoft.com/office/powerpoint/2010/main" val="337045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7</a:t>
            </a:fld>
            <a:endParaRPr lang="en-US"/>
          </a:p>
        </p:txBody>
      </p:sp>
      <p:sp>
        <p:nvSpPr>
          <p:cNvPr id="3" name="TextBox 2"/>
          <p:cNvSpPr txBox="1"/>
          <p:nvPr/>
        </p:nvSpPr>
        <p:spPr>
          <a:xfrm>
            <a:off x="900521" y="1195387"/>
            <a:ext cx="10290220" cy="4493538"/>
          </a:xfrm>
          <a:prstGeom prst="rect">
            <a:avLst/>
          </a:prstGeom>
          <a:noFill/>
        </p:spPr>
        <p:txBody>
          <a:bodyPr wrap="square" rtlCol="0">
            <a:spAutoFit/>
          </a:bodyPr>
          <a:lstStyle/>
          <a:p>
            <a:pPr marL="342891" indent="-342891">
              <a:buClr>
                <a:srgbClr val="92D050"/>
              </a:buClr>
              <a:buFont typeface="Wingdings" panose="05000000000000000000" pitchFamily="2" charset="2"/>
              <a:buChar char="v"/>
            </a:pPr>
            <a:endParaRPr lang="en-US" sz="2400" dirty="0">
              <a:latin typeface="Tahoma" panose="020B0604030504040204" pitchFamily="34" charset="0"/>
              <a:ea typeface="Tahoma" panose="020B0604030504040204" pitchFamily="34" charset="0"/>
              <a:cs typeface="Tahoma" panose="020B0604030504040204" pitchFamily="34" charset="0"/>
            </a:endParaRPr>
          </a:p>
          <a:p>
            <a:pPr marL="342891" indent="-342891">
              <a:buClr>
                <a:schemeClr val="tx2">
                  <a:lumMod val="75000"/>
                </a:schemeClr>
              </a:buClr>
              <a:buFont typeface="Wingdings 3" panose="05040102010807070707" pitchFamily="18" charset="2"/>
              <a:buChar char=""/>
            </a:pPr>
            <a:r>
              <a:rPr lang="en-US" sz="2200" dirty="0">
                <a:latin typeface="Arial" panose="020B0604020202020204" pitchFamily="34" charset="0"/>
                <a:ea typeface="Tahoma" panose="020B0604030504040204" pitchFamily="34" charset="0"/>
                <a:cs typeface="Arial" panose="020B0604020202020204" pitchFamily="34" charset="0"/>
              </a:rPr>
              <a:t>Soil Anchor plates are generally categorized based on two aspect.</a:t>
            </a:r>
          </a:p>
          <a:p>
            <a:pPr marL="342891" indent="-342891">
              <a:buClr>
                <a:srgbClr val="92D050"/>
              </a:buClr>
              <a:buFont typeface="Wingdings 3" panose="05040102010807070707" pitchFamily="18" charset="2"/>
              <a:buChar char=""/>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971526" lvl="1" indent="-514338">
              <a:buClr>
                <a:srgbClr val="92D050"/>
              </a:buClr>
              <a:buFont typeface="+mj-lt"/>
              <a:buAutoNum type="romanUcPeriod"/>
            </a:pPr>
            <a:endParaRPr lang="en-US" sz="2200" dirty="0">
              <a:latin typeface="Times New Roman" panose="02020603050405020304" pitchFamily="18" charset="0"/>
              <a:ea typeface="Tahoma" panose="020B0604030504040204" pitchFamily="34" charset="0"/>
              <a:cs typeface="Times New Roman" panose="02020603050405020304" pitchFamily="18" charset="0"/>
            </a:endParaRPr>
          </a:p>
          <a:p>
            <a:pPr marL="342891" indent="-342891">
              <a:buClr>
                <a:srgbClr val="92D050"/>
              </a:buClr>
              <a:buFont typeface="Wingdings" panose="05000000000000000000" pitchFamily="2" charset="2"/>
              <a:buChar char="v"/>
            </a:pPr>
            <a:endParaRPr lang="en-US" sz="2400" dirty="0"/>
          </a:p>
          <a:p>
            <a:pPr marL="342891" indent="-342891">
              <a:buClr>
                <a:srgbClr val="92D050"/>
              </a:buClr>
              <a:buFont typeface="Wingdings 3" panose="05040102010807070707" pitchFamily="18" charset="2"/>
              <a:buChar char=""/>
            </a:pPr>
            <a:endParaRPr lang="en-US" sz="2200" dirty="0">
              <a:latin typeface="Tahoma" panose="020B0604030504040204" pitchFamily="34" charset="0"/>
              <a:ea typeface="Tahoma" panose="020B0604030504040204" pitchFamily="34" charset="0"/>
              <a:cs typeface="Tahoma" panose="020B0604030504040204" pitchFamily="34" charset="0"/>
            </a:endParaRPr>
          </a:p>
          <a:p>
            <a:pPr marL="285744" indent="-285744">
              <a:buClr>
                <a:srgbClr val="92D050"/>
              </a:buClr>
              <a:buFont typeface="Wingdings 3" panose="05040102010807070707" pitchFamily="18" charset="2"/>
              <a:buChar char=""/>
            </a:pPr>
            <a:endParaRPr lang="en-US" dirty="0"/>
          </a:p>
        </p:txBody>
      </p:sp>
      <p:sp>
        <p:nvSpPr>
          <p:cNvPr id="6" name="TextBox 5"/>
          <p:cNvSpPr txBox="1"/>
          <p:nvPr/>
        </p:nvSpPr>
        <p:spPr>
          <a:xfrm>
            <a:off x="900521" y="549056"/>
            <a:ext cx="10290220" cy="646331"/>
          </a:xfrm>
          <a:prstGeom prst="rect">
            <a:avLst/>
          </a:prstGeom>
          <a:noFill/>
        </p:spPr>
        <p:txBody>
          <a:bodyPr wrap="square" rtlCol="0">
            <a:spAutoFit/>
          </a:bodyPr>
          <a:lstStyle/>
          <a:p>
            <a:pPr marL="285744" indent="-285744">
              <a:buClr>
                <a:schemeClr val="tx2">
                  <a:lumMod val="75000"/>
                </a:schemeClr>
              </a:buClr>
              <a:buSzPct val="100000"/>
              <a:buFont typeface="Wingdings" panose="05000000000000000000" pitchFamily="2" charset="2"/>
              <a:buChar char="q"/>
            </a:pPr>
            <a:r>
              <a:rPr lang="en-US" sz="3600" dirty="0">
                <a:latin typeface="Times New Roman" panose="02020603050405020304" pitchFamily="18" charset="0"/>
                <a:ea typeface="Tahoma" panose="020B0604030504040204" pitchFamily="34" charset="0"/>
                <a:cs typeface="Times New Roman" panose="02020603050405020304" pitchFamily="18" charset="0"/>
              </a:rPr>
              <a:t>  </a:t>
            </a:r>
            <a:r>
              <a:rPr lang="en-US" sz="3600" b="1" dirty="0">
                <a:latin typeface="Arial" panose="020B0604020202020204" pitchFamily="34" charset="0"/>
                <a:ea typeface="Tahoma" panose="020B0604030504040204" pitchFamily="34" charset="0"/>
                <a:cs typeface="Arial" panose="020B0604020202020204" pitchFamily="34" charset="0"/>
              </a:rPr>
              <a:t>TYPES OF ANCHOR PLATE</a:t>
            </a:r>
          </a:p>
        </p:txBody>
      </p:sp>
      <p:graphicFrame>
        <p:nvGraphicFramePr>
          <p:cNvPr id="10" name="Diagram 9"/>
          <p:cNvGraphicFramePr/>
          <p:nvPr>
            <p:extLst>
              <p:ext uri="{D42A27DB-BD31-4B8C-83A1-F6EECF244321}">
                <p14:modId xmlns:p14="http://schemas.microsoft.com/office/powerpoint/2010/main" val="57360349"/>
              </p:ext>
            </p:extLst>
          </p:nvPr>
        </p:nvGraphicFramePr>
        <p:xfrm>
          <a:off x="163773" y="1951630"/>
          <a:ext cx="12028227" cy="4810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201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8</a:t>
            </a:fld>
            <a:endParaRPr lang="en-US"/>
          </a:p>
        </p:txBody>
      </p:sp>
      <p:sp>
        <p:nvSpPr>
          <p:cNvPr id="3" name="TextBox 2"/>
          <p:cNvSpPr txBox="1"/>
          <p:nvPr/>
        </p:nvSpPr>
        <p:spPr>
          <a:xfrm>
            <a:off x="800092" y="417087"/>
            <a:ext cx="10390649" cy="646331"/>
          </a:xfrm>
          <a:prstGeom prst="rect">
            <a:avLst/>
          </a:prstGeom>
          <a:noFill/>
        </p:spPr>
        <p:txBody>
          <a:bodyPr wrap="square" rtlCol="0">
            <a:spAutoFit/>
          </a:bodyPr>
          <a:lstStyle/>
          <a:p>
            <a:pPr marL="514338" indent="-514338">
              <a:buClr>
                <a:schemeClr val="tx2">
                  <a:lumMod val="75000"/>
                </a:schemeClr>
              </a:buClr>
              <a:buSzPct val="100000"/>
              <a:buFont typeface="+mj-lt"/>
              <a:buAutoNum type="alphaUcPeriod"/>
            </a:pPr>
            <a:r>
              <a:rPr lang="en-US" sz="3600" b="1" dirty="0">
                <a:latin typeface="Arial" panose="020B0604020202020204" pitchFamily="34" charset="0"/>
                <a:cs typeface="Arial" panose="020B0604020202020204" pitchFamily="34" charset="0"/>
              </a:rPr>
              <a:t>According To Shape</a:t>
            </a:r>
            <a:endParaRPr lang="en-US" sz="2800" b="1" dirty="0">
              <a:latin typeface="Arial" panose="020B0604020202020204" pitchFamily="34"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396876199"/>
              </p:ext>
            </p:extLst>
          </p:nvPr>
        </p:nvGraphicFramePr>
        <p:xfrm>
          <a:off x="899652" y="1741715"/>
          <a:ext cx="10073147" cy="4850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546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4"/>
                                        </p:tgtEl>
                                      </p:cBhvr>
                                    </p:animEffect>
                                    <p:animScale>
                                      <p:cBhvr>
                                        <p:cTn id="1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Graphic spid="4" grpId="1">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9</a:t>
            </a:fld>
            <a:endParaRPr lang="en-US"/>
          </a:p>
        </p:txBody>
      </p:sp>
      <p:sp>
        <p:nvSpPr>
          <p:cNvPr id="3" name="TextBox 2"/>
          <p:cNvSpPr txBox="1"/>
          <p:nvPr/>
        </p:nvSpPr>
        <p:spPr>
          <a:xfrm>
            <a:off x="898594" y="476362"/>
            <a:ext cx="10292147" cy="2062103"/>
          </a:xfrm>
          <a:prstGeom prst="rect">
            <a:avLst/>
          </a:prstGeom>
          <a:noFill/>
        </p:spPr>
        <p:txBody>
          <a:bodyPr wrap="square" rtlCol="0">
            <a:spAutoFit/>
          </a:bodyPr>
          <a:lstStyle/>
          <a:p>
            <a:pPr marL="514338" indent="-514338">
              <a:buClr>
                <a:schemeClr val="tx2">
                  <a:lumMod val="75000"/>
                </a:schemeClr>
              </a:buClr>
              <a:buFont typeface="+mj-lt"/>
              <a:buAutoNum type="alphaUcPeriod" startAt="2"/>
            </a:pPr>
            <a:r>
              <a:rPr lang="en-US" sz="3600"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According To Application</a:t>
            </a:r>
          </a:p>
          <a:p>
            <a:pPr marL="342891" indent="-342891">
              <a:buClr>
                <a:schemeClr val="accent1"/>
              </a:buClr>
              <a:buFont typeface="+mj-lt"/>
              <a:buAutoNum type="alphaUcPeriod" startAt="2"/>
            </a:pPr>
            <a:endParaRPr lang="en-US" sz="2400" dirty="0">
              <a:latin typeface="Arial" panose="020B0604020202020204" pitchFamily="34" charset="0"/>
              <a:cs typeface="Arial" panose="020B0604020202020204" pitchFamily="34" charset="0"/>
            </a:endParaRPr>
          </a:p>
          <a:p>
            <a:pPr marL="514338" indent="-514338" algn="just">
              <a:buClr>
                <a:schemeClr val="tx2">
                  <a:lumMod val="75000"/>
                </a:schemeClr>
              </a:buClr>
              <a:buSzPct val="100000"/>
              <a:buFont typeface="+mj-lt"/>
              <a:buAutoNum type="romanLcPeriod"/>
            </a:pPr>
            <a:r>
              <a:rPr lang="en-US" sz="2200" dirty="0">
                <a:latin typeface="Arial" panose="020B0604020202020204" pitchFamily="34" charset="0"/>
                <a:cs typeface="Arial" panose="020B0604020202020204" pitchFamily="34" charset="0"/>
              </a:rPr>
              <a:t>Horizontal Plate Anchor to resist vertically-directed uplift load, </a:t>
            </a:r>
          </a:p>
          <a:p>
            <a:pPr marL="514338" indent="-514338" algn="just">
              <a:buClr>
                <a:schemeClr val="tx2">
                  <a:lumMod val="75000"/>
                </a:schemeClr>
              </a:buClr>
              <a:buSzPct val="100000"/>
              <a:buFont typeface="+mj-lt"/>
              <a:buAutoNum type="romanLcPeriod"/>
            </a:pPr>
            <a:r>
              <a:rPr lang="en-US" sz="2200" dirty="0">
                <a:latin typeface="Arial" panose="020B0604020202020204" pitchFamily="34" charset="0"/>
                <a:cs typeface="Arial" panose="020B0604020202020204" pitchFamily="34" charset="0"/>
              </a:rPr>
              <a:t>Inclined Plate Anchor to resist axial pullout load, or </a:t>
            </a:r>
          </a:p>
          <a:p>
            <a:pPr marL="514338" indent="-514338" algn="just">
              <a:buClr>
                <a:schemeClr val="tx2">
                  <a:lumMod val="75000"/>
                </a:schemeClr>
              </a:buClr>
              <a:buSzPct val="100000"/>
              <a:buFont typeface="+mj-lt"/>
              <a:buAutoNum type="romanLcPeriod"/>
            </a:pPr>
            <a:r>
              <a:rPr lang="en-US" sz="2200" dirty="0">
                <a:latin typeface="Arial" panose="020B0604020202020204" pitchFamily="34" charset="0"/>
                <a:cs typeface="Arial" panose="020B0604020202020204" pitchFamily="34" charset="0"/>
              </a:rPr>
              <a:t>Vertical Plate Anchor to resist horizontally-directed pullout load</a:t>
            </a:r>
            <a:r>
              <a:rPr lang="en-US" sz="2400" dirty="0">
                <a:latin typeface="Arial" panose="020B0604020202020204" pitchFamily="34" charset="0"/>
                <a:cs typeface="Arial" panose="020B0604020202020204" pitchFamily="34" charset="0"/>
              </a:rPr>
              <a:t>.</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833" y="2741677"/>
            <a:ext cx="5096587" cy="3562847"/>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623" y="3350853"/>
            <a:ext cx="4991797" cy="301032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5491" y="2944430"/>
            <a:ext cx="3820059" cy="3534268"/>
          </a:xfrm>
          <a:prstGeom prst="rect">
            <a:avLst/>
          </a:prstGeom>
        </p:spPr>
      </p:pic>
    </p:spTree>
    <p:extLst>
      <p:ext uri="{BB962C8B-B14F-4D97-AF65-F5344CB8AC3E}">
        <p14:creationId xmlns:p14="http://schemas.microsoft.com/office/powerpoint/2010/main" val="8686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750"/>
                                        <p:tgtEl>
                                          <p:spTgt spid="17"/>
                                        </p:tgtEl>
                                      </p:cBhvr>
                                    </p:animEffect>
                                    <p:anim calcmode="lin" valueType="num">
                                      <p:cBhvr>
                                        <p:cTn id="13" dur="750" fill="hold"/>
                                        <p:tgtEl>
                                          <p:spTgt spid="17"/>
                                        </p:tgtEl>
                                        <p:attrNameLst>
                                          <p:attrName>ppt_x</p:attrName>
                                        </p:attrNameLst>
                                      </p:cBhvr>
                                      <p:tavLst>
                                        <p:tav tm="0">
                                          <p:val>
                                            <p:strVal val="#ppt_x"/>
                                          </p:val>
                                        </p:tav>
                                        <p:tav tm="100000">
                                          <p:val>
                                            <p:strVal val="#ppt_x"/>
                                          </p:val>
                                        </p:tav>
                                      </p:tavLst>
                                    </p:anim>
                                    <p:anim calcmode="lin" valueType="num">
                                      <p:cBhvr>
                                        <p:cTn id="14" dur="7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1000"/>
                                        <p:tgtEl>
                                          <p:spTgt spid="17"/>
                                        </p:tgtEl>
                                      </p:cBhvr>
                                    </p:animEffect>
                                    <p:anim calcmode="lin" valueType="num">
                                      <p:cBhvr>
                                        <p:cTn id="19" dur="1000"/>
                                        <p:tgtEl>
                                          <p:spTgt spid="17"/>
                                        </p:tgtEl>
                                        <p:attrNameLst>
                                          <p:attrName>ppt_x</p:attrName>
                                        </p:attrNameLst>
                                      </p:cBhvr>
                                      <p:tavLst>
                                        <p:tav tm="0">
                                          <p:val>
                                            <p:strVal val="ppt_x"/>
                                          </p:val>
                                        </p:tav>
                                        <p:tav tm="100000">
                                          <p:val>
                                            <p:strVal val="ppt_x"/>
                                          </p:val>
                                        </p:tav>
                                      </p:tavLst>
                                    </p:anim>
                                    <p:anim calcmode="lin" valueType="num">
                                      <p:cBhvr>
                                        <p:cTn id="20" dur="1000"/>
                                        <p:tgtEl>
                                          <p:spTgt spid="17"/>
                                        </p:tgtEl>
                                        <p:attrNameLst>
                                          <p:attrName>ppt_y</p:attrName>
                                        </p:attrNameLst>
                                      </p:cBhvr>
                                      <p:tavLst>
                                        <p:tav tm="0">
                                          <p:val>
                                            <p:strVal val="ppt_y"/>
                                          </p:val>
                                        </p:tav>
                                        <p:tav tm="100000">
                                          <p:val>
                                            <p:strVal val="ppt_y+.1"/>
                                          </p:val>
                                        </p:tav>
                                      </p:tavLst>
                                    </p:anim>
                                    <p:set>
                                      <p:cBhvr>
                                        <p:cTn id="21" dur="1" fill="hold">
                                          <p:stCondLst>
                                            <p:cond delay="999"/>
                                          </p:stCondLst>
                                        </p:cTn>
                                        <p:tgtEl>
                                          <p:spTgt spid="17"/>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42"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750"/>
                                        <p:tgtEl>
                                          <p:spTgt spid="15"/>
                                        </p:tgtEl>
                                      </p:cBhvr>
                                    </p:animEffect>
                                    <p:anim calcmode="lin" valueType="num">
                                      <p:cBhvr>
                                        <p:cTn id="27" dur="750" fill="hold"/>
                                        <p:tgtEl>
                                          <p:spTgt spid="15"/>
                                        </p:tgtEl>
                                        <p:attrNameLst>
                                          <p:attrName>ppt_x</p:attrName>
                                        </p:attrNameLst>
                                      </p:cBhvr>
                                      <p:tavLst>
                                        <p:tav tm="0">
                                          <p:val>
                                            <p:strVal val="#ppt_x"/>
                                          </p:val>
                                        </p:tav>
                                        <p:tav tm="100000">
                                          <p:val>
                                            <p:strVal val="#ppt_x"/>
                                          </p:val>
                                        </p:tav>
                                      </p:tavLst>
                                    </p:anim>
                                    <p:anim calcmode="lin" valueType="num">
                                      <p:cBhvr>
                                        <p:cTn id="28" dur="7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xit" presetSubtype="0" fill="hold" nodeType="clickEffect">
                                  <p:stCondLst>
                                    <p:cond delay="0"/>
                                  </p:stCondLst>
                                  <p:childTnLst>
                                    <p:animEffect transition="out" filter="fade">
                                      <p:cBhvr>
                                        <p:cTn id="32" dur="1000"/>
                                        <p:tgtEl>
                                          <p:spTgt spid="15"/>
                                        </p:tgtEl>
                                      </p:cBhvr>
                                    </p:animEffect>
                                    <p:anim calcmode="lin" valueType="num">
                                      <p:cBhvr>
                                        <p:cTn id="33" dur="1000"/>
                                        <p:tgtEl>
                                          <p:spTgt spid="15"/>
                                        </p:tgtEl>
                                        <p:attrNameLst>
                                          <p:attrName>ppt_x</p:attrName>
                                        </p:attrNameLst>
                                      </p:cBhvr>
                                      <p:tavLst>
                                        <p:tav tm="0">
                                          <p:val>
                                            <p:strVal val="ppt_x"/>
                                          </p:val>
                                        </p:tav>
                                        <p:tav tm="100000">
                                          <p:val>
                                            <p:strVal val="ppt_x"/>
                                          </p:val>
                                        </p:tav>
                                      </p:tavLst>
                                    </p:anim>
                                    <p:anim calcmode="lin" valueType="num">
                                      <p:cBhvr>
                                        <p:cTn id="34" dur="1000"/>
                                        <p:tgtEl>
                                          <p:spTgt spid="15"/>
                                        </p:tgtEl>
                                        <p:attrNameLst>
                                          <p:attrName>ppt_y</p:attrName>
                                        </p:attrNameLst>
                                      </p:cBhvr>
                                      <p:tavLst>
                                        <p:tav tm="0">
                                          <p:val>
                                            <p:strVal val="ppt_y"/>
                                          </p:val>
                                        </p:tav>
                                        <p:tav tm="100000">
                                          <p:val>
                                            <p:strVal val="ppt_y+.1"/>
                                          </p:val>
                                        </p:tav>
                                      </p:tavLst>
                                    </p:anim>
                                    <p:set>
                                      <p:cBhvr>
                                        <p:cTn id="35" dur="1" fill="hold">
                                          <p:stCondLst>
                                            <p:cond delay="999"/>
                                          </p:stCondLst>
                                        </p:cTn>
                                        <p:tgtEl>
                                          <p:spTgt spid="15"/>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childTnLst>
                                </p:cTn>
                              </p:par>
                              <p:par>
                                <p:cTn id="38" presetID="42"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750"/>
                                        <p:tgtEl>
                                          <p:spTgt spid="16"/>
                                        </p:tgtEl>
                                      </p:cBhvr>
                                    </p:animEffect>
                                    <p:anim calcmode="lin" valueType="num">
                                      <p:cBhvr>
                                        <p:cTn id="41" dur="750" fill="hold"/>
                                        <p:tgtEl>
                                          <p:spTgt spid="16"/>
                                        </p:tgtEl>
                                        <p:attrNameLst>
                                          <p:attrName>ppt_x</p:attrName>
                                        </p:attrNameLst>
                                      </p:cBhvr>
                                      <p:tavLst>
                                        <p:tav tm="0">
                                          <p:val>
                                            <p:strVal val="#ppt_x"/>
                                          </p:val>
                                        </p:tav>
                                        <p:tav tm="100000">
                                          <p:val>
                                            <p:strVal val="#ppt_x"/>
                                          </p:val>
                                        </p:tav>
                                      </p:tavLst>
                                    </p:anim>
                                    <p:anim calcmode="lin" valueType="num">
                                      <p:cBhvr>
                                        <p:cTn id="42"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10</a:t>
            </a:fld>
            <a:endParaRPr lang="en-US"/>
          </a:p>
        </p:txBody>
      </p:sp>
      <p:sp>
        <p:nvSpPr>
          <p:cNvPr id="3" name="TextBox 2"/>
          <p:cNvSpPr txBox="1"/>
          <p:nvPr/>
        </p:nvSpPr>
        <p:spPr>
          <a:xfrm>
            <a:off x="855406" y="417087"/>
            <a:ext cx="10335335" cy="646331"/>
          </a:xfrm>
          <a:prstGeom prst="rect">
            <a:avLst/>
          </a:prstGeom>
          <a:noFill/>
        </p:spPr>
        <p:txBody>
          <a:bodyPr wrap="square" rtlCol="0">
            <a:spAutoFit/>
          </a:bodyPr>
          <a:lstStyle/>
          <a:p>
            <a:pPr marL="285744" indent="-285744">
              <a:buClr>
                <a:schemeClr val="tx2">
                  <a:lumMod val="75000"/>
                </a:schemeClr>
              </a:buClr>
              <a:buSzPct val="100000"/>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HORIZONTAL PLATE ANCHORS</a:t>
            </a:r>
          </a:p>
        </p:txBody>
      </p:sp>
      <p:sp>
        <p:nvSpPr>
          <p:cNvPr id="4" name="TextBox 3"/>
          <p:cNvSpPr txBox="1"/>
          <p:nvPr/>
        </p:nvSpPr>
        <p:spPr>
          <a:xfrm>
            <a:off x="855407" y="1261754"/>
            <a:ext cx="10335334" cy="2123658"/>
          </a:xfrm>
          <a:prstGeom prst="rect">
            <a:avLst/>
          </a:prstGeom>
          <a:noFill/>
        </p:spPr>
        <p:txBody>
          <a:bodyPr wrap="square" rtlCol="0">
            <a:spAutoFit/>
          </a:bodyPr>
          <a:lstStyle/>
          <a:p>
            <a:pPr marL="342891" indent="-342891"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Horizontal anchors embedded in various types of soils, like</a:t>
            </a:r>
          </a:p>
          <a:p>
            <a:pPr algn="just">
              <a:buClr>
                <a:schemeClr val="tx2">
                  <a:lumMod val="75000"/>
                </a:schemeClr>
              </a:buClr>
            </a:pP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i</a:t>
            </a:r>
            <a:r>
              <a:rPr lang="en-US" sz="2200" dirty="0">
                <a:latin typeface="Arial" panose="020B0604020202020204" pitchFamily="34" charset="0"/>
                <a:cs typeface="Arial" panose="020B0604020202020204" pitchFamily="34" charset="0"/>
              </a:rPr>
              <a:t>) Plate anchors in sand </a:t>
            </a:r>
          </a:p>
          <a:p>
            <a:pPr algn="just">
              <a:buClr>
                <a:schemeClr val="tx2">
                  <a:lumMod val="75000"/>
                </a:schemeClr>
              </a:buClr>
            </a:pPr>
            <a:r>
              <a:rPr lang="en-US" sz="2200" dirty="0">
                <a:latin typeface="Arial" panose="020B0604020202020204" pitchFamily="34" charset="0"/>
                <a:cs typeface="Arial" panose="020B0604020202020204" pitchFamily="34" charset="0"/>
              </a:rPr>
              <a:t>    (ii) Plate anchors in clay.</a:t>
            </a:r>
          </a:p>
          <a:p>
            <a:pPr marL="342891" indent="-342891"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These anchors can be classified as either shallow or deep anchor plates, determined by the embedment ratio. The embedment ratio is the ratio of H / B (where H is the embedment depth and B is the plate width/diameter).</a:t>
            </a:r>
          </a:p>
        </p:txBody>
      </p:sp>
      <p:pic>
        <p:nvPicPr>
          <p:cNvPr id="8" name="Picture 7"/>
          <p:cNvPicPr>
            <a:picLocks noChangeAspect="1"/>
          </p:cNvPicPr>
          <p:nvPr/>
        </p:nvPicPr>
        <p:blipFill>
          <a:blip r:embed="rId3"/>
          <a:stretch>
            <a:fillRect/>
          </a:stretch>
        </p:blipFill>
        <p:spPr>
          <a:xfrm>
            <a:off x="1144194" y="3503637"/>
            <a:ext cx="4522020" cy="3354363"/>
          </a:xfrm>
          <a:prstGeom prst="rect">
            <a:avLst/>
          </a:prstGeom>
        </p:spPr>
      </p:pic>
      <p:pic>
        <p:nvPicPr>
          <p:cNvPr id="11" name="Picture 10"/>
          <p:cNvPicPr>
            <a:picLocks noChangeAspect="1"/>
          </p:cNvPicPr>
          <p:nvPr/>
        </p:nvPicPr>
        <p:blipFill>
          <a:blip r:embed="rId4"/>
          <a:stretch>
            <a:fillRect/>
          </a:stretch>
        </p:blipFill>
        <p:spPr>
          <a:xfrm>
            <a:off x="6788749" y="3385412"/>
            <a:ext cx="3563793" cy="3472588"/>
          </a:xfrm>
          <a:prstGeom prst="rect">
            <a:avLst/>
          </a:prstGeom>
        </p:spPr>
      </p:pic>
      <p:sp>
        <p:nvSpPr>
          <p:cNvPr id="5" name="TextBox 4"/>
          <p:cNvSpPr txBox="1"/>
          <p:nvPr/>
        </p:nvSpPr>
        <p:spPr>
          <a:xfrm>
            <a:off x="593241" y="4811367"/>
            <a:ext cx="524331" cy="446276"/>
          </a:xfrm>
          <a:prstGeom prst="rect">
            <a:avLst/>
          </a:prstGeom>
          <a:noFill/>
        </p:spPr>
        <p:txBody>
          <a:bodyPr wrap="square" rtlCol="0">
            <a:spAutoFit/>
          </a:bodyPr>
          <a:lstStyle/>
          <a:p>
            <a:r>
              <a:rPr lang="en-US" sz="2300" b="1" dirty="0">
                <a:latin typeface="Times New Roman" panose="02020603050405020304" pitchFamily="18" charset="0"/>
                <a:cs typeface="Times New Roman" panose="02020603050405020304" pitchFamily="18" charset="0"/>
              </a:rPr>
              <a:t>A)</a:t>
            </a:r>
          </a:p>
        </p:txBody>
      </p:sp>
      <p:sp>
        <p:nvSpPr>
          <p:cNvPr id="6" name="TextBox 5"/>
          <p:cNvSpPr txBox="1"/>
          <p:nvPr/>
        </p:nvSpPr>
        <p:spPr>
          <a:xfrm>
            <a:off x="5975233" y="4839454"/>
            <a:ext cx="504497" cy="446276"/>
          </a:xfrm>
          <a:prstGeom prst="rect">
            <a:avLst/>
          </a:prstGeom>
          <a:noFill/>
        </p:spPr>
        <p:txBody>
          <a:bodyPr wrap="square" rtlCol="0">
            <a:spAutoFit/>
          </a:bodyPr>
          <a:lstStyle/>
          <a:p>
            <a:r>
              <a:rPr lang="en-US" sz="2300" b="1" dirty="0">
                <a:latin typeface="Times New Roman" panose="02020603050405020304" pitchFamily="18" charset="0"/>
                <a:cs typeface="Times New Roman" panose="02020603050405020304" pitchFamily="18" charset="0"/>
              </a:rPr>
              <a:t>B)</a:t>
            </a:r>
          </a:p>
        </p:txBody>
      </p:sp>
    </p:spTree>
    <p:extLst>
      <p:ext uri="{BB962C8B-B14F-4D97-AF65-F5344CB8AC3E}">
        <p14:creationId xmlns:p14="http://schemas.microsoft.com/office/powerpoint/2010/main" val="328260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11</a:t>
            </a:fld>
            <a:endParaRPr lang="en-US"/>
          </a:p>
        </p:txBody>
      </p:sp>
      <p:sp>
        <p:nvSpPr>
          <p:cNvPr id="4" name="TextBox 3"/>
          <p:cNvSpPr txBox="1"/>
          <p:nvPr/>
        </p:nvSpPr>
        <p:spPr>
          <a:xfrm>
            <a:off x="870155" y="1074776"/>
            <a:ext cx="10320586" cy="1446550"/>
          </a:xfrm>
          <a:prstGeom prst="rect">
            <a:avLst/>
          </a:prstGeom>
          <a:noFill/>
        </p:spPr>
        <p:txBody>
          <a:bodyPr wrap="square" rtlCol="0">
            <a:spAutoFit/>
          </a:bodyPr>
          <a:lstStyle/>
          <a:p>
            <a:pPr marL="342891" indent="-342891"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The angle α at which the failure surface intersects the horizontal ground surface may be equal to 90° for  very loose sand &amp; for medium to very dense sand it may be vary between (45 – </a:t>
            </a:r>
            <a:r>
              <a:rPr lang="el-GR" sz="2200" dirty="0">
                <a:latin typeface="Arial" panose="020B0604020202020204" pitchFamily="34" charset="0"/>
                <a:cs typeface="Arial" panose="020B0604020202020204" pitchFamily="34" charset="0"/>
              </a:rPr>
              <a:t>Φ</a:t>
            </a:r>
            <a:r>
              <a:rPr lang="en-US" sz="2200" dirty="0">
                <a:latin typeface="Arial" panose="020B0604020202020204" pitchFamily="34" charset="0"/>
                <a:cs typeface="Arial" panose="020B0604020202020204" pitchFamily="34" charset="0"/>
              </a:rPr>
              <a:t>/4) to (45 – </a:t>
            </a:r>
            <a:r>
              <a:rPr lang="el-GR" sz="2200" dirty="0">
                <a:latin typeface="Arial" panose="020B0604020202020204" pitchFamily="34" charset="0"/>
                <a:cs typeface="Arial" panose="020B0604020202020204" pitchFamily="34" charset="0"/>
              </a:rPr>
              <a:t>Φ</a:t>
            </a:r>
            <a:r>
              <a:rPr lang="en-US" sz="2200" dirty="0">
                <a:latin typeface="Arial" panose="020B0604020202020204" pitchFamily="34" charset="0"/>
                <a:cs typeface="Arial" panose="020B0604020202020204" pitchFamily="34" charset="0"/>
              </a:rPr>
              <a:t>/2).</a:t>
            </a:r>
          </a:p>
          <a:p>
            <a:pPr marL="342891" indent="-342891"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For a given anchor, the gross ultimate uplift capacity can be defined as,</a:t>
            </a:r>
          </a:p>
        </p:txBody>
      </p:sp>
      <mc:AlternateContent xmlns:mc="http://schemas.openxmlformats.org/markup-compatibility/2006" xmlns:a14="http://schemas.microsoft.com/office/drawing/2010/main">
        <mc:Choice Requires="a14">
          <p:sp>
            <p:nvSpPr>
              <p:cNvPr id="5" name="TextBox 4"/>
              <p:cNvSpPr txBox="1"/>
              <p:nvPr/>
            </p:nvSpPr>
            <p:spPr>
              <a:xfrm>
                <a:off x="870155" y="2579393"/>
                <a:ext cx="7673344" cy="42786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200" i="1" smtClean="0">
                              <a:solidFill>
                                <a:srgbClr val="002060"/>
                              </a:solidFill>
                              <a:latin typeface="Cambria Math" panose="02040503050406030204" pitchFamily="18" charset="0"/>
                              <a:cs typeface="Times New Roman" panose="02020603050405020304" pitchFamily="18" charset="0"/>
                            </a:rPr>
                          </m:ctrlPr>
                        </m:sSubPr>
                        <m:e>
                          <m:r>
                            <a:rPr lang="en-US" sz="2200" i="1">
                              <a:solidFill>
                                <a:srgbClr val="002060"/>
                              </a:solidFill>
                              <a:latin typeface="Cambria Math" panose="02040503050406030204" pitchFamily="18" charset="0"/>
                              <a:cs typeface="Times New Roman" panose="02020603050405020304" pitchFamily="18" charset="0"/>
                            </a:rPr>
                            <m:t>𝑄</m:t>
                          </m:r>
                        </m:e>
                        <m:sub>
                          <m:r>
                            <a:rPr lang="en-US" sz="2200" i="1">
                              <a:solidFill>
                                <a:srgbClr val="002060"/>
                              </a:solidFill>
                              <a:latin typeface="Cambria Math" panose="02040503050406030204" pitchFamily="18" charset="0"/>
                              <a:cs typeface="Times New Roman" panose="02020603050405020304" pitchFamily="18" charset="0"/>
                            </a:rPr>
                            <m:t>𝑢</m:t>
                          </m:r>
                          <m:r>
                            <a:rPr lang="en-US" sz="2200" i="1">
                              <a:solidFill>
                                <a:srgbClr val="002060"/>
                              </a:solidFill>
                              <a:latin typeface="Cambria Math" panose="02040503050406030204" pitchFamily="18" charset="0"/>
                              <a:cs typeface="Times New Roman" panose="02020603050405020304" pitchFamily="18" charset="0"/>
                            </a:rPr>
                            <m:t>(</m:t>
                          </m:r>
                          <m:r>
                            <a:rPr lang="en-US" sz="2200" i="1">
                              <a:solidFill>
                                <a:srgbClr val="002060"/>
                              </a:solidFill>
                              <a:latin typeface="Cambria Math" panose="02040503050406030204" pitchFamily="18" charset="0"/>
                              <a:cs typeface="Times New Roman" panose="02020603050405020304" pitchFamily="18" charset="0"/>
                            </a:rPr>
                            <m:t>𝑔</m:t>
                          </m:r>
                          <m:r>
                            <a:rPr lang="en-US" sz="2200" i="1">
                              <a:solidFill>
                                <a:srgbClr val="002060"/>
                              </a:solidFill>
                              <a:latin typeface="Cambria Math" panose="02040503050406030204" pitchFamily="18" charset="0"/>
                              <a:cs typeface="Times New Roman" panose="02020603050405020304" pitchFamily="18" charset="0"/>
                            </a:rPr>
                            <m:t>)</m:t>
                          </m:r>
                        </m:sub>
                      </m:sSub>
                      <m:r>
                        <a:rPr lang="en-US" sz="2200">
                          <a:solidFill>
                            <a:srgbClr val="002060"/>
                          </a:solidFill>
                          <a:latin typeface="Cambria Math" panose="02040503050406030204" pitchFamily="18" charset="0"/>
                          <a:cs typeface="Times New Roman" panose="02020603050405020304" pitchFamily="18" charset="0"/>
                        </a:rPr>
                        <m:t>=</m:t>
                      </m:r>
                      <m:sSub>
                        <m:sSubPr>
                          <m:ctrlPr>
                            <a:rPr lang="en-US" sz="2200" i="1">
                              <a:solidFill>
                                <a:srgbClr val="002060"/>
                              </a:solidFill>
                              <a:latin typeface="Cambria Math" panose="02040503050406030204" pitchFamily="18" charset="0"/>
                              <a:cs typeface="Times New Roman" panose="02020603050405020304" pitchFamily="18" charset="0"/>
                            </a:rPr>
                          </m:ctrlPr>
                        </m:sSubPr>
                        <m:e>
                          <m:r>
                            <a:rPr lang="en-US" sz="2200" i="1">
                              <a:solidFill>
                                <a:srgbClr val="002060"/>
                              </a:solidFill>
                              <a:latin typeface="Cambria Math" panose="02040503050406030204" pitchFamily="18" charset="0"/>
                              <a:cs typeface="Times New Roman" panose="02020603050405020304" pitchFamily="18" charset="0"/>
                            </a:rPr>
                            <m:t>𝑄</m:t>
                          </m:r>
                        </m:e>
                        <m:sub>
                          <m:r>
                            <a:rPr lang="en-US" sz="2200" i="1">
                              <a:solidFill>
                                <a:srgbClr val="002060"/>
                              </a:solidFill>
                              <a:latin typeface="Cambria Math" panose="02040503050406030204" pitchFamily="18" charset="0"/>
                              <a:cs typeface="Times New Roman" panose="02020603050405020304" pitchFamily="18" charset="0"/>
                            </a:rPr>
                            <m:t>𝑢</m:t>
                          </m:r>
                        </m:sub>
                      </m:sSub>
                      <m:r>
                        <a:rPr lang="en-US" sz="2200">
                          <a:solidFill>
                            <a:srgbClr val="002060"/>
                          </a:solidFill>
                          <a:latin typeface="Cambria Math" panose="02040503050406030204" pitchFamily="18" charset="0"/>
                          <a:cs typeface="Times New Roman" panose="02020603050405020304" pitchFamily="18" charset="0"/>
                        </a:rPr>
                        <m:t>+</m:t>
                      </m:r>
                      <m:sSub>
                        <m:sSubPr>
                          <m:ctrlPr>
                            <a:rPr lang="en-US" sz="2200" i="1">
                              <a:solidFill>
                                <a:srgbClr val="002060"/>
                              </a:solidFill>
                              <a:latin typeface="Cambria Math" panose="02040503050406030204" pitchFamily="18" charset="0"/>
                              <a:cs typeface="Times New Roman" panose="02020603050405020304" pitchFamily="18" charset="0"/>
                            </a:rPr>
                          </m:ctrlPr>
                        </m:sSubPr>
                        <m:e>
                          <m:r>
                            <a:rPr lang="en-US" sz="2200" i="1">
                              <a:solidFill>
                                <a:srgbClr val="002060"/>
                              </a:solidFill>
                              <a:latin typeface="Cambria Math" panose="02040503050406030204" pitchFamily="18" charset="0"/>
                              <a:cs typeface="Times New Roman" panose="02020603050405020304" pitchFamily="18" charset="0"/>
                            </a:rPr>
                            <m:t>𝑤</m:t>
                          </m:r>
                        </m:e>
                        <m:sub>
                          <m:r>
                            <a:rPr lang="en-US" sz="2200" i="1">
                              <a:solidFill>
                                <a:srgbClr val="002060"/>
                              </a:solidFill>
                              <a:latin typeface="Cambria Math" panose="02040503050406030204" pitchFamily="18" charset="0"/>
                              <a:cs typeface="Times New Roman" panose="02020603050405020304" pitchFamily="18" charset="0"/>
                            </a:rPr>
                            <m:t>𝑎</m:t>
                          </m:r>
                        </m:sub>
                      </m:sSub>
                    </m:oMath>
                  </m:oMathPara>
                </a14:m>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Where,</a:t>
                </a:r>
              </a:p>
              <a:p>
                <a:r>
                  <a:rPr lang="en-US" sz="2200" dirty="0">
                    <a:latin typeface="Arial" panose="020B0604020202020204" pitchFamily="34" charset="0"/>
                    <a:cs typeface="Arial" panose="020B0604020202020204" pitchFamily="34" charset="0"/>
                  </a:rPr>
                  <a:t>	</a:t>
                </a:r>
                <a14:m>
                  <m:oMath xmlns:m="http://schemas.openxmlformats.org/officeDocument/2006/math">
                    <m:sSub>
                      <m:sSubPr>
                        <m:ctrlPr>
                          <a:rPr lang="en-US" sz="2200" i="1">
                            <a:latin typeface="Cambria Math" panose="02040503050406030204" pitchFamily="18" charset="0"/>
                            <a:cs typeface="Times New Roman" panose="02020603050405020304" pitchFamily="18" charset="0"/>
                          </a:rPr>
                        </m:ctrlPr>
                      </m:sSubPr>
                      <m:e>
                        <m:r>
                          <a:rPr lang="en-US" sz="2200" i="1">
                            <a:latin typeface="Cambria Math" panose="02040503050406030204" pitchFamily="18" charset="0"/>
                            <a:cs typeface="Times New Roman" panose="02020603050405020304" pitchFamily="18" charset="0"/>
                          </a:rPr>
                          <m:t>𝑄</m:t>
                        </m:r>
                      </m:e>
                      <m:sub>
                        <m:r>
                          <a:rPr lang="en-US" sz="2200" i="1">
                            <a:latin typeface="Cambria Math" panose="02040503050406030204" pitchFamily="18" charset="0"/>
                            <a:cs typeface="Times New Roman" panose="02020603050405020304" pitchFamily="18" charset="0"/>
                          </a:rPr>
                          <m:t>𝑢</m:t>
                        </m:r>
                        <m:r>
                          <a:rPr lang="en-US" sz="2200" i="1">
                            <a:latin typeface="Cambria Math" panose="02040503050406030204" pitchFamily="18" charset="0"/>
                            <a:cs typeface="Times New Roman" panose="02020603050405020304" pitchFamily="18" charset="0"/>
                          </a:rPr>
                          <m:t>(</m:t>
                        </m:r>
                        <m:r>
                          <a:rPr lang="en-US" sz="2200" i="1">
                            <a:latin typeface="Cambria Math" panose="02040503050406030204" pitchFamily="18" charset="0"/>
                            <a:cs typeface="Times New Roman" panose="02020603050405020304" pitchFamily="18" charset="0"/>
                          </a:rPr>
                          <m:t>𝑔</m:t>
                        </m:r>
                        <m:r>
                          <a:rPr lang="en-US" sz="2200" i="1">
                            <a:latin typeface="Cambria Math" panose="02040503050406030204" pitchFamily="18" charset="0"/>
                            <a:cs typeface="Times New Roman" panose="02020603050405020304" pitchFamily="18" charset="0"/>
                          </a:rPr>
                          <m:t>)</m:t>
                        </m:r>
                      </m:sub>
                    </m:sSub>
                  </m:oMath>
                </a14:m>
                <a:r>
                  <a:rPr lang="en-US" sz="2200" dirty="0">
                    <a:latin typeface="Arial" panose="020B0604020202020204" pitchFamily="34" charset="0"/>
                    <a:cs typeface="Arial" panose="020B0604020202020204" pitchFamily="34" charset="0"/>
                  </a:rPr>
                  <a:t>	= Gross ultimate uplift capacity</a:t>
                </a:r>
              </a:p>
              <a:p>
                <a:r>
                  <a:rPr lang="en-US" sz="2200" dirty="0">
                    <a:latin typeface="Arial" panose="020B0604020202020204" pitchFamily="34" charset="0"/>
                    <a:cs typeface="Arial" panose="020B0604020202020204" pitchFamily="34" charset="0"/>
                  </a:rPr>
                  <a:t>	</a:t>
                </a:r>
                <a14:m>
                  <m:oMath xmlns:m="http://schemas.openxmlformats.org/officeDocument/2006/math">
                    <m:sSub>
                      <m:sSubPr>
                        <m:ctrlPr>
                          <a:rPr lang="en-US" sz="2200" i="1">
                            <a:latin typeface="Cambria Math" panose="02040503050406030204" pitchFamily="18" charset="0"/>
                            <a:cs typeface="Times New Roman" panose="02020603050405020304" pitchFamily="18" charset="0"/>
                          </a:rPr>
                        </m:ctrlPr>
                      </m:sSubPr>
                      <m:e>
                        <m:r>
                          <a:rPr lang="en-US" sz="2200" i="1">
                            <a:latin typeface="Cambria Math" panose="02040503050406030204" pitchFamily="18" charset="0"/>
                            <a:cs typeface="Times New Roman" panose="02020603050405020304" pitchFamily="18" charset="0"/>
                          </a:rPr>
                          <m:t>𝑄</m:t>
                        </m:r>
                      </m:e>
                      <m:sub>
                        <m:r>
                          <a:rPr lang="en-US" sz="2200" i="1">
                            <a:latin typeface="Cambria Math" panose="02040503050406030204" pitchFamily="18" charset="0"/>
                            <a:cs typeface="Times New Roman" panose="02020603050405020304" pitchFamily="18" charset="0"/>
                          </a:rPr>
                          <m:t>𝑢</m:t>
                        </m:r>
                      </m:sub>
                    </m:sSub>
                  </m:oMath>
                </a14:m>
                <a:r>
                  <a:rPr lang="en-US" sz="2200" dirty="0">
                    <a:latin typeface="Arial" panose="020B0604020202020204" pitchFamily="34" charset="0"/>
                    <a:cs typeface="Arial" panose="020B0604020202020204" pitchFamily="34" charset="0"/>
                  </a:rPr>
                  <a:t>	= Net ultimate uplift capacity </a:t>
                </a:r>
              </a:p>
              <a:p>
                <a:r>
                  <a:rPr lang="en-US" sz="2200" dirty="0">
                    <a:latin typeface="Arial" panose="020B0604020202020204" pitchFamily="34" charset="0"/>
                    <a:cs typeface="Arial" panose="020B0604020202020204" pitchFamily="34" charset="0"/>
                  </a:rPr>
                  <a:t>	</a:t>
                </a:r>
                <a14:m>
                  <m:oMath xmlns:m="http://schemas.openxmlformats.org/officeDocument/2006/math">
                    <m:sSub>
                      <m:sSubPr>
                        <m:ctrlPr>
                          <a:rPr lang="en-US" sz="2200" i="1">
                            <a:latin typeface="Cambria Math" panose="02040503050406030204" pitchFamily="18" charset="0"/>
                            <a:cs typeface="Times New Roman" panose="02020603050405020304" pitchFamily="18" charset="0"/>
                          </a:rPr>
                        </m:ctrlPr>
                      </m:sSubPr>
                      <m:e>
                        <m:r>
                          <a:rPr lang="en-US" sz="2200" i="1">
                            <a:latin typeface="Cambria Math" panose="02040503050406030204" pitchFamily="18" charset="0"/>
                            <a:cs typeface="Times New Roman" panose="02020603050405020304" pitchFamily="18" charset="0"/>
                          </a:rPr>
                          <m:t>𝑤</m:t>
                        </m:r>
                      </m:e>
                      <m:sub>
                        <m:r>
                          <a:rPr lang="en-US" sz="2200" i="1">
                            <a:latin typeface="Cambria Math" panose="02040503050406030204" pitchFamily="18" charset="0"/>
                            <a:cs typeface="Times New Roman" panose="02020603050405020304" pitchFamily="18" charset="0"/>
                          </a:rPr>
                          <m:t>𝑎</m:t>
                        </m:r>
                      </m:sub>
                    </m:sSub>
                  </m:oMath>
                </a14:m>
                <a:r>
                  <a:rPr lang="en-US" sz="2200" dirty="0">
                    <a:latin typeface="Arial" panose="020B0604020202020204" pitchFamily="34" charset="0"/>
                    <a:cs typeface="Arial" panose="020B0604020202020204" pitchFamily="34" charset="0"/>
                  </a:rPr>
                  <a:t>	= Effective self-weight of the Plate</a:t>
                </a:r>
              </a:p>
              <a:p>
                <a:pPr marL="342891" indent="-342891">
                  <a:buClr>
                    <a:schemeClr val="accent1"/>
                  </a:buClr>
                  <a:buFont typeface="Wingdings 3" panose="05040102010807070707" pitchFamily="18" charset="2"/>
                  <a:buChar char=""/>
                </a:pPr>
                <a:endParaRPr lang="en-US" sz="2200" dirty="0">
                  <a:latin typeface="Arial" panose="020B0604020202020204" pitchFamily="34" charset="0"/>
                  <a:cs typeface="Arial" panose="020B0604020202020204" pitchFamily="34" charset="0"/>
                </a:endParaRPr>
              </a:p>
              <a:p>
                <a:pPr marL="342891" indent="-342891">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The peak pullout load</a:t>
                </a:r>
                <a14:m>
                  <m:oMath xmlns:m="http://schemas.openxmlformats.org/officeDocument/2006/math">
                    <m:sSub>
                      <m:sSubPr>
                        <m:ctrlPr>
                          <a:rPr lang="en-US" sz="2200" i="1">
                            <a:latin typeface="Cambria Math" panose="02040503050406030204" pitchFamily="18" charset="0"/>
                            <a:cs typeface="Times New Roman" panose="02020603050405020304" pitchFamily="18" charset="0"/>
                          </a:rPr>
                        </m:ctrlPr>
                      </m:sSubPr>
                      <m:e>
                        <m:r>
                          <a:rPr lang="en-US" sz="2200" i="1">
                            <a:latin typeface="Cambria Math" panose="02040503050406030204" pitchFamily="18" charset="0"/>
                            <a:cs typeface="Times New Roman" panose="02020603050405020304" pitchFamily="18" charset="0"/>
                          </a:rPr>
                          <m:t> </m:t>
                        </m:r>
                        <m:r>
                          <a:rPr lang="en-US" sz="2200" i="1">
                            <a:latin typeface="Cambria Math" panose="02040503050406030204" pitchFamily="18" charset="0"/>
                            <a:cs typeface="Times New Roman" panose="02020603050405020304" pitchFamily="18" charset="0"/>
                          </a:rPr>
                          <m:t>𝑄</m:t>
                        </m:r>
                      </m:e>
                      <m:sub>
                        <m:r>
                          <a:rPr lang="en-US" sz="2200" i="1">
                            <a:latin typeface="Cambria Math" panose="02040503050406030204" pitchFamily="18" charset="0"/>
                            <a:cs typeface="Times New Roman" panose="02020603050405020304" pitchFamily="18" charset="0"/>
                          </a:rPr>
                          <m:t>𝑢</m:t>
                        </m:r>
                        <m:r>
                          <a:rPr lang="en-US" sz="2200" i="1">
                            <a:latin typeface="Cambria Math" panose="02040503050406030204" pitchFamily="18" charset="0"/>
                            <a:cs typeface="Times New Roman" panose="02020603050405020304" pitchFamily="18" charset="0"/>
                          </a:rPr>
                          <m:t>(</m:t>
                        </m:r>
                        <m:r>
                          <a:rPr lang="en-US" sz="2200" i="1">
                            <a:latin typeface="Cambria Math" panose="02040503050406030204" pitchFamily="18" charset="0"/>
                            <a:cs typeface="Times New Roman" panose="02020603050405020304" pitchFamily="18" charset="0"/>
                          </a:rPr>
                          <m:t>𝑔</m:t>
                        </m:r>
                        <m:r>
                          <a:rPr lang="en-US" sz="2200" i="1">
                            <a:latin typeface="Cambria Math" panose="02040503050406030204" pitchFamily="18" charset="0"/>
                            <a:cs typeface="Times New Roman" panose="02020603050405020304" pitchFamily="18" charset="0"/>
                          </a:rPr>
                          <m:t>)</m:t>
                        </m:r>
                      </m:sub>
                    </m:sSub>
                  </m:oMath>
                </a14:m>
                <a:r>
                  <a:rPr lang="en-US" sz="2200" dirty="0">
                    <a:latin typeface="Arial" panose="020B0604020202020204" pitchFamily="34" charset="0"/>
                    <a:cs typeface="Arial" panose="020B0604020202020204" pitchFamily="34" charset="0"/>
                  </a:rPr>
                  <a:t> is commonly expressed as a dimensionless breakout factor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𝑞</m:t>
                        </m:r>
                      </m:sub>
                    </m:sSub>
                  </m:oMath>
                </a14:m>
                <a:r>
                  <a:rPr lang="en-US" sz="2200" dirty="0">
                    <a:latin typeface="Arial" panose="020B0604020202020204" pitchFamily="34" charset="0"/>
                    <a:cs typeface="Arial" panose="020B0604020202020204" pitchFamily="34" charset="0"/>
                  </a:rPr>
                  <a:t>, defined as follows:</a:t>
                </a:r>
              </a:p>
              <a:p>
                <a:pPr lvl="1">
                  <a:buClr>
                    <a:schemeClr val="accent1"/>
                  </a:buClr>
                </a:pPr>
                <a:endParaRPr lang="en-US" sz="2200" dirty="0">
                  <a:latin typeface="Arial" panose="020B0604020202020204" pitchFamily="34" charset="0"/>
                  <a:cs typeface="Arial" panose="020B0604020202020204" pitchFamily="34" charset="0"/>
                </a:endParaRPr>
              </a:p>
              <a:p>
                <a:pPr lvl="1">
                  <a:buClr>
                    <a:schemeClr val="accent1"/>
                  </a:buClr>
                </a:pPr>
                <a:endParaRPr lang="en-US" sz="2200" dirty="0">
                  <a:latin typeface="Arial" panose="020B0604020202020204" pitchFamily="34" charset="0"/>
                  <a:cs typeface="Arial" panose="020B0604020202020204" pitchFamily="34" charset="0"/>
                </a:endParaRPr>
              </a:p>
              <a:p>
                <a:pPr lvl="1">
                  <a:buClr>
                    <a:schemeClr val="accent1"/>
                  </a:buClr>
                </a:pPr>
                <a:endParaRPr lang="en-US" sz="2200" dirty="0">
                  <a:latin typeface="Arial" panose="020B0604020202020204" pitchFamily="34" charset="0"/>
                  <a:cs typeface="Arial" panose="020B0604020202020204" pitchFamily="34" charset="0"/>
                </a:endParaRPr>
              </a:p>
              <a:p>
                <a:pPr lvl="1">
                  <a:buClr>
                    <a:schemeClr val="accent1"/>
                  </a:buClr>
                </a:pPr>
                <a:r>
                  <a:rPr lang="en-US" sz="2200" dirty="0">
                    <a:latin typeface="Arial" panose="020B0604020202020204" pitchFamily="34" charset="0"/>
                    <a:cs typeface="Arial" panose="020B0604020202020204" pitchFamily="34" charset="0"/>
                  </a:rPr>
                  <a:t>A = Plan area of Anchor Plate</a:t>
                </a:r>
              </a:p>
            </p:txBody>
          </p:sp>
        </mc:Choice>
        <mc:Fallback xmlns="">
          <p:sp>
            <p:nvSpPr>
              <p:cNvPr id="5" name="TextBox 4"/>
              <p:cNvSpPr txBox="1">
                <a:spLocks noRot="1" noChangeAspect="1" noMove="1" noResize="1" noEditPoints="1" noAdjustHandles="1" noChangeArrowheads="1" noChangeShapeType="1" noTextEdit="1"/>
              </p:cNvSpPr>
              <p:nvPr/>
            </p:nvSpPr>
            <p:spPr>
              <a:xfrm>
                <a:off x="870155" y="2579393"/>
                <a:ext cx="7673344" cy="4278607"/>
              </a:xfrm>
              <a:prstGeom prst="rect">
                <a:avLst/>
              </a:prstGeom>
              <a:blipFill rotWithShape="0">
                <a:blip r:embed="rId5"/>
                <a:stretch>
                  <a:fillRect l="-1033" b="-2137"/>
                </a:stretch>
              </a:blipFill>
            </p:spPr>
            <p:txBody>
              <a:bodyPr/>
              <a:lstStyle/>
              <a:p>
                <a:r>
                  <a:rPr lang="en-US">
                    <a:noFill/>
                  </a:rPr>
                  <a:t> </a:t>
                </a:r>
              </a:p>
            </p:txBody>
          </p:sp>
        </mc:Fallback>
      </mc:AlternateContent>
      <p:pic>
        <p:nvPicPr>
          <p:cNvPr id="6" name="Picture 5"/>
          <p:cNvPicPr>
            <a:picLocks noChangeAspect="1"/>
          </p:cNvPicPr>
          <p:nvPr/>
        </p:nvPicPr>
        <p:blipFill>
          <a:blip r:embed="rId6"/>
          <a:stretch>
            <a:fillRect/>
          </a:stretch>
        </p:blipFill>
        <p:spPr>
          <a:xfrm>
            <a:off x="8032367" y="2882752"/>
            <a:ext cx="3996507" cy="3858219"/>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2902105" y="5513694"/>
                <a:ext cx="2215805" cy="928048"/>
              </a:xfrm>
              <a:prstGeom prst="rect">
                <a:avLst/>
              </a:prstGeom>
              <a:ln w="76200">
                <a:solidFill>
                  <a:srgbClr val="002060"/>
                </a:solidFill>
              </a:ln>
            </p:spPr>
            <p:style>
              <a:lnRef idx="2">
                <a:schemeClr val="accent4"/>
              </a:lnRef>
              <a:fillRef idx="1">
                <a:schemeClr val="lt1"/>
              </a:fillRef>
              <a:effectRef idx="0">
                <a:schemeClr val="accent4"/>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200" i="1" smtClean="0">
                              <a:solidFill>
                                <a:srgbClr val="002060"/>
                              </a:solidFill>
                              <a:latin typeface="Cambria Math" panose="02040503050406030204" pitchFamily="18" charset="0"/>
                            </a:rPr>
                          </m:ctrlPr>
                        </m:sSubPr>
                        <m:e>
                          <m:r>
                            <a:rPr lang="en-US" sz="2200" i="1">
                              <a:solidFill>
                                <a:srgbClr val="002060"/>
                              </a:solidFill>
                              <a:latin typeface="Cambria Math" panose="02040503050406030204" pitchFamily="18" charset="0"/>
                            </a:rPr>
                            <m:t>𝑁</m:t>
                          </m:r>
                        </m:e>
                        <m:sub>
                          <m:r>
                            <a:rPr lang="en-US" sz="2200" i="1">
                              <a:solidFill>
                                <a:srgbClr val="002060"/>
                              </a:solidFill>
                              <a:latin typeface="Cambria Math" panose="02040503050406030204" pitchFamily="18" charset="0"/>
                            </a:rPr>
                            <m:t>𝑞</m:t>
                          </m:r>
                        </m:sub>
                      </m:sSub>
                      <m:r>
                        <a:rPr lang="en-US" sz="2200" i="1">
                          <a:solidFill>
                            <a:srgbClr val="002060"/>
                          </a:solidFill>
                          <a:latin typeface="Cambria Math" panose="02040503050406030204" pitchFamily="18" charset="0"/>
                        </a:rPr>
                        <m:t>= </m:t>
                      </m:r>
                      <m:f>
                        <m:fPr>
                          <m:ctrlPr>
                            <a:rPr lang="en-US" sz="2200" i="1">
                              <a:solidFill>
                                <a:srgbClr val="002060"/>
                              </a:solidFill>
                              <a:latin typeface="Cambria Math" panose="02040503050406030204" pitchFamily="18" charset="0"/>
                            </a:rPr>
                          </m:ctrlPr>
                        </m:fPr>
                        <m:num>
                          <m:sSub>
                            <m:sSubPr>
                              <m:ctrlPr>
                                <a:rPr lang="en-US" sz="2200" i="1">
                                  <a:solidFill>
                                    <a:srgbClr val="002060"/>
                                  </a:solidFill>
                                  <a:latin typeface="Cambria Math" panose="02040503050406030204" pitchFamily="18" charset="0"/>
                                </a:rPr>
                              </m:ctrlPr>
                            </m:sSubPr>
                            <m:e>
                              <m:r>
                                <a:rPr lang="en-US" sz="2200" i="1">
                                  <a:solidFill>
                                    <a:srgbClr val="002060"/>
                                  </a:solidFill>
                                  <a:latin typeface="Cambria Math" panose="02040503050406030204" pitchFamily="18" charset="0"/>
                                </a:rPr>
                                <m:t>𝑄</m:t>
                              </m:r>
                            </m:e>
                            <m:sub>
                              <m:r>
                                <a:rPr lang="en-US" sz="2200" i="1">
                                  <a:solidFill>
                                    <a:srgbClr val="002060"/>
                                  </a:solidFill>
                                  <a:latin typeface="Cambria Math" panose="02040503050406030204" pitchFamily="18" charset="0"/>
                                </a:rPr>
                                <m:t>𝑢</m:t>
                              </m:r>
                              <m:r>
                                <a:rPr lang="en-US" sz="2200" i="1">
                                  <a:solidFill>
                                    <a:srgbClr val="002060"/>
                                  </a:solidFill>
                                  <a:latin typeface="Cambria Math" panose="02040503050406030204" pitchFamily="18" charset="0"/>
                                </a:rPr>
                                <m:t>(</m:t>
                              </m:r>
                              <m:r>
                                <a:rPr lang="en-US" sz="2200" i="1">
                                  <a:solidFill>
                                    <a:srgbClr val="002060"/>
                                  </a:solidFill>
                                  <a:latin typeface="Cambria Math" panose="02040503050406030204" pitchFamily="18" charset="0"/>
                                </a:rPr>
                                <m:t>𝑔</m:t>
                              </m:r>
                              <m:r>
                                <a:rPr lang="en-US" sz="2200" i="1">
                                  <a:solidFill>
                                    <a:srgbClr val="002060"/>
                                  </a:solidFill>
                                  <a:latin typeface="Cambria Math" panose="02040503050406030204" pitchFamily="18" charset="0"/>
                                </a:rPr>
                                <m:t>)</m:t>
                              </m:r>
                            </m:sub>
                          </m:sSub>
                        </m:num>
                        <m:den>
                          <m:r>
                            <a:rPr lang="en-US" sz="2200" i="1">
                              <a:solidFill>
                                <a:srgbClr val="002060"/>
                              </a:solidFill>
                              <a:latin typeface="Cambria Math" panose="02040503050406030204" pitchFamily="18" charset="0"/>
                            </a:rPr>
                            <m:t>Ƴ∗</m:t>
                          </m:r>
                          <m:r>
                            <a:rPr lang="en-US" sz="2200" i="1">
                              <a:solidFill>
                                <a:srgbClr val="002060"/>
                              </a:solidFill>
                              <a:latin typeface="Cambria Math" panose="02040503050406030204" pitchFamily="18" charset="0"/>
                            </a:rPr>
                            <m:t>𝐴</m:t>
                          </m:r>
                          <m:r>
                            <a:rPr lang="en-US" sz="2200" i="1">
                              <a:solidFill>
                                <a:srgbClr val="002060"/>
                              </a:solidFill>
                              <a:latin typeface="Cambria Math" panose="02040503050406030204" pitchFamily="18" charset="0"/>
                            </a:rPr>
                            <m:t>∗</m:t>
                          </m:r>
                          <m:r>
                            <a:rPr lang="en-US" sz="2200" i="1">
                              <a:solidFill>
                                <a:srgbClr val="002060"/>
                              </a:solidFill>
                              <a:latin typeface="Cambria Math" panose="02040503050406030204" pitchFamily="18" charset="0"/>
                            </a:rPr>
                            <m:t>𝐻</m:t>
                          </m:r>
                        </m:den>
                      </m:f>
                    </m:oMath>
                  </m:oMathPara>
                </a14:m>
                <a:endParaRPr lang="en-US" sz="2200" dirty="0">
                  <a:solidFill>
                    <a:srgbClr val="002060"/>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2902105" y="5513694"/>
                <a:ext cx="2215805" cy="928048"/>
              </a:xfrm>
              <a:prstGeom prst="rect">
                <a:avLst/>
              </a:prstGeom>
              <a:blipFill rotWithShape="0">
                <a:blip r:embed="rId7"/>
                <a:stretch>
                  <a:fillRect/>
                </a:stretch>
              </a:blipFill>
              <a:ln w="76200">
                <a:solidFill>
                  <a:srgbClr val="002060"/>
                </a:solidFill>
              </a:ln>
            </p:spPr>
            <p:txBody>
              <a:bodyPr/>
              <a:lstStyle/>
              <a:p>
                <a:r>
                  <a:rPr lang="en-US">
                    <a:noFill/>
                  </a:rPr>
                  <a:t> </a:t>
                </a:r>
              </a:p>
            </p:txBody>
          </p:sp>
        </mc:Fallback>
      </mc:AlternateContent>
    </p:spTree>
    <p:extLst>
      <p:ext uri="{BB962C8B-B14F-4D97-AF65-F5344CB8AC3E}">
        <p14:creationId xmlns:p14="http://schemas.microsoft.com/office/powerpoint/2010/main" val="6657420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914401"/>
            <a:ext cx="9599482" cy="996285"/>
          </a:xfrm>
        </p:spPr>
        <p:txBody>
          <a:bodyPr/>
          <a:lstStyle/>
          <a:p>
            <a:r>
              <a:rPr lang="en-US" b="1" dirty="0">
                <a:latin typeface="Arial" panose="020B0604020202020204" pitchFamily="34" charset="0"/>
                <a:cs typeface="Arial" panose="020B0604020202020204" pitchFamily="34" charset="0"/>
              </a:rPr>
              <a:t>VARIOUS THEORIES TO ANALYSE PULLOUT CAPACITY OF ANCHORS</a:t>
            </a:r>
            <a:endParaRPr lang="en-US" dirty="0"/>
          </a:p>
        </p:txBody>
      </p:sp>
      <p:sp>
        <p:nvSpPr>
          <p:cNvPr id="3" name="Slide Number Placeholder 2"/>
          <p:cNvSpPr>
            <a:spLocks noGrp="1"/>
          </p:cNvSpPr>
          <p:nvPr>
            <p:ph type="sldNum" sz="quarter" idx="12"/>
          </p:nvPr>
        </p:nvSpPr>
        <p:spPr/>
        <p:txBody>
          <a:bodyPr/>
          <a:lstStyle/>
          <a:p>
            <a:fld id="{81255BAE-40C5-4305-908E-0F2ECE33FC9D}" type="slidenum">
              <a:rPr lang="en-US" smtClean="0"/>
              <a:t>12</a:t>
            </a:fld>
            <a:endParaRPr lang="en-US"/>
          </a:p>
        </p:txBody>
      </p:sp>
      <p:sp>
        <p:nvSpPr>
          <p:cNvPr id="5" name="Rectangle 4"/>
          <p:cNvSpPr/>
          <p:nvPr/>
        </p:nvSpPr>
        <p:spPr>
          <a:xfrm>
            <a:off x="1154954" y="2270047"/>
            <a:ext cx="10035787" cy="3754874"/>
          </a:xfrm>
          <a:prstGeom prst="rect">
            <a:avLst/>
          </a:prstGeom>
        </p:spPr>
        <p:txBody>
          <a:bodyPr wrap="square">
            <a:spAutoFit/>
          </a:bodyPr>
          <a:lstStyle/>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Mors (1959)</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Balla’s (1961)</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Friction Cylinder Method (1963)</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Ireland (1963) </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Mariupol'skii (1965) </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Downs and Chieurzzi (1966)</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Baker and Kondner's (1966)</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Meyerhof and Adams (1968)</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Veesaert and Clemence’s (1977)</a:t>
            </a:r>
          </a:p>
          <a:p>
            <a:pPr marL="457200" indent="-457200">
              <a:buClr>
                <a:schemeClr val="tx2">
                  <a:lumMod val="75000"/>
                </a:schemeClr>
              </a:buClr>
              <a:buFont typeface="+mj-lt"/>
              <a:buAutoNum type="arabicPeriod"/>
            </a:pPr>
            <a:r>
              <a:rPr lang="en-US" sz="2200" dirty="0">
                <a:latin typeface="Arial" panose="020B0604020202020204" pitchFamily="34" charset="0"/>
                <a:cs typeface="Arial" panose="020B0604020202020204" pitchFamily="34" charset="0"/>
              </a:rPr>
              <a:t>Saeedy‘s (1987)</a:t>
            </a:r>
            <a:endParaRPr lang="en-US" dirty="0">
              <a:latin typeface="Times New Roman" panose="02020603050405020304" pitchFamily="18" charset="0"/>
              <a:cs typeface="Times New Roman" panose="02020603050405020304" pitchFamily="18" charset="0"/>
            </a:endParaRP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85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13</a:t>
            </a:fld>
            <a:endParaRPr lang="en-US"/>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665307294"/>
                  </p:ext>
                </p:extLst>
              </p:nvPr>
            </p:nvGraphicFramePr>
            <p:xfrm>
              <a:off x="136480" y="1623520"/>
              <a:ext cx="11935469" cy="5118474"/>
            </p:xfrm>
            <a:graphic>
              <a:graphicData uri="http://schemas.openxmlformats.org/drawingml/2006/table">
                <a:tbl>
                  <a:tblPr firstRow="1" bandRow="1">
                    <a:tableStyleId>{69012ECD-51FC-41F1-AA8D-1B2483CD663E}</a:tableStyleId>
                  </a:tblPr>
                  <a:tblGrid>
                    <a:gridCol w="2494924">
                      <a:extLst>
                        <a:ext uri="{9D8B030D-6E8A-4147-A177-3AD203B41FA5}">
                          <a16:colId xmlns:a16="http://schemas.microsoft.com/office/drawing/2014/main" val="3762608873"/>
                        </a:ext>
                      </a:extLst>
                    </a:gridCol>
                    <a:gridCol w="3619271">
                      <a:extLst>
                        <a:ext uri="{9D8B030D-6E8A-4147-A177-3AD203B41FA5}">
                          <a16:colId xmlns:a16="http://schemas.microsoft.com/office/drawing/2014/main" val="3101305243"/>
                        </a:ext>
                      </a:extLst>
                    </a:gridCol>
                    <a:gridCol w="5821274">
                      <a:extLst>
                        <a:ext uri="{9D8B030D-6E8A-4147-A177-3AD203B41FA5}">
                          <a16:colId xmlns:a16="http://schemas.microsoft.com/office/drawing/2014/main" val="2825313608"/>
                        </a:ext>
                      </a:extLst>
                    </a:gridCol>
                  </a:tblGrid>
                  <a:tr h="1103384">
                    <a:tc>
                      <a:txBody>
                        <a:bodyPr/>
                        <a:lstStyle/>
                        <a:p>
                          <a:pPr algn="ctr"/>
                          <a:r>
                            <a:rPr lang="en-US" sz="2200" b="1" dirty="0">
                              <a:solidFill>
                                <a:schemeClr val="tx1"/>
                              </a:solidFill>
                              <a:latin typeface="Arial" panose="020B0604020202020204" pitchFamily="34" charset="0"/>
                              <a:cs typeface="Arial" panose="020B0604020202020204" pitchFamily="34" charset="0"/>
                            </a:rPr>
                            <a:t>Researcher/ Method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val="1783792488"/>
                      </a:ext>
                    </a:extLst>
                  </a:tr>
                  <a:tr h="1581632">
                    <a:tc>
                      <a:txBody>
                        <a:bodyPr/>
                        <a:lstStyle/>
                        <a:p>
                          <a:pPr algn="ctr"/>
                          <a:r>
                            <a:rPr lang="en-US" sz="2200" dirty="0">
                              <a:latin typeface="Arial" panose="020B0604020202020204" pitchFamily="34" charset="0"/>
                              <a:cs typeface="Arial" panose="020B0604020202020204" pitchFamily="34" charset="0"/>
                            </a:rPr>
                            <a:t>Balla’s (1961)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Tangential-curve </a:t>
                          </a:r>
                        </a:p>
                        <a:p>
                          <a:pPr marL="0" algn="ctr" defTabSz="457200" rtl="0" eaLnBrk="1" latinLnBrk="0" hangingPunct="1"/>
                          <a:r>
                            <a:rPr lang="en-US" sz="2200" dirty="0">
                              <a:latin typeface="Arial" panose="020B0604020202020204" pitchFamily="34" charset="0"/>
                              <a:cs typeface="Arial" panose="020B0604020202020204" pitchFamily="34" charset="0"/>
                            </a:rPr>
                            <a:t>slip surface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𝑔</m:t>
                                        </m:r>
                                      </m:e>
                                    </m:d>
                                  </m:sub>
                                </m:sSub>
                                <m:r>
                                  <a:rPr lang="en-US" sz="2200" i="1" kern="1200">
                                    <a:solidFill>
                                      <a:schemeClr val="tx1"/>
                                    </a:solidFill>
                                    <a:effectLst/>
                                    <a:latin typeface="Cambria Math" panose="02040503050406030204" pitchFamily="18" charset="0"/>
                                    <a:ea typeface="+mn-ea"/>
                                    <a:cs typeface="+mn-cs"/>
                                  </a:rPr>
                                  <m:t>=Ƴ </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𝐻</m:t>
                                    </m:r>
                                  </m:e>
                                  <m:sup>
                                    <m:r>
                                      <a:rPr lang="en-US" sz="2200" i="1" kern="1200">
                                        <a:solidFill>
                                          <a:schemeClr val="tx1"/>
                                        </a:solidFill>
                                        <a:effectLst/>
                                        <a:latin typeface="Cambria Math" panose="02040503050406030204" pitchFamily="18" charset="0"/>
                                        <a:ea typeface="+mn-ea"/>
                                        <a:cs typeface="+mn-cs"/>
                                      </a:rPr>
                                      <m:t>3</m:t>
                                    </m:r>
                                  </m:sup>
                                </m:sSup>
                                <m:r>
                                  <a:rPr lang="en-US" sz="2200" i="1" kern="1200">
                                    <a:solidFill>
                                      <a:schemeClr val="tx1"/>
                                    </a:solidFill>
                                    <a:effectLst/>
                                    <a:latin typeface="Cambria Math" panose="02040503050406030204" pitchFamily="18" charset="0"/>
                                    <a:ea typeface="+mn-ea"/>
                                    <a:cs typeface="+mn-cs"/>
                                  </a:rPr>
                                  <m:t>(</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𝐹</m:t>
                                    </m:r>
                                  </m:e>
                                  <m:sub>
                                    <m:r>
                                      <a:rPr lang="en-US" sz="2200" i="1" kern="1200">
                                        <a:solidFill>
                                          <a:schemeClr val="tx1"/>
                                        </a:solidFill>
                                        <a:effectLst/>
                                        <a:latin typeface="Cambria Math" panose="02040503050406030204" pitchFamily="18" charset="0"/>
                                        <a:ea typeface="+mn-ea"/>
                                        <a:cs typeface="+mn-cs"/>
                                      </a:rPr>
                                      <m:t>1</m:t>
                                    </m:r>
                                  </m:sub>
                                </m:sSub>
                                <m:r>
                                  <a:rPr lang="en-US" sz="2200" i="1" kern="1200">
                                    <a:solidFill>
                                      <a:schemeClr val="tx1"/>
                                    </a:solidFill>
                                    <a:effectLst/>
                                    <a:latin typeface="Cambria Math" panose="02040503050406030204" pitchFamily="18" charset="0"/>
                                    <a:ea typeface="+mn-ea"/>
                                    <a:cs typeface="+mn-cs"/>
                                  </a:rPr>
                                  <m:t>+</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𝐹</m:t>
                                    </m:r>
                                  </m:e>
                                  <m:sub>
                                    <m:r>
                                      <a:rPr lang="en-US" sz="2200" i="1" kern="1200">
                                        <a:solidFill>
                                          <a:schemeClr val="tx1"/>
                                        </a:solidFill>
                                        <a:effectLst/>
                                        <a:latin typeface="Cambria Math" panose="02040503050406030204" pitchFamily="18" charset="0"/>
                                        <a:ea typeface="+mn-ea"/>
                                        <a:cs typeface="+mn-cs"/>
                                      </a:rPr>
                                      <m:t>3</m:t>
                                    </m:r>
                                  </m:sub>
                                </m:sSub>
                                <m:r>
                                  <a:rPr lang="en-US" sz="2200" i="1" kern="1200">
                                    <a:solidFill>
                                      <a:schemeClr val="tx1"/>
                                    </a:solidFill>
                                    <a:effectLst/>
                                    <a:latin typeface="Cambria Math" panose="02040503050406030204" pitchFamily="18" charset="0"/>
                                    <a:ea typeface="+mn-ea"/>
                                    <a:cs typeface="+mn-cs"/>
                                  </a:rPr>
                                  <m:t>)</m:t>
                                </m:r>
                              </m:oMath>
                            </m:oMathPara>
                          </a14:m>
                          <a:endParaRPr lang="en-US" sz="2200" kern="1200" dirty="0">
                            <a:solidFill>
                              <a:schemeClr val="tx1"/>
                            </a:solidFill>
                            <a:effectLst/>
                            <a:latin typeface="Arial" panose="020B0604020202020204" pitchFamily="34" charset="0"/>
                            <a:ea typeface="+mn-ea"/>
                            <a:cs typeface="Arial" panose="020B0604020202020204" pitchFamily="34" charset="0"/>
                          </a:endParaRPr>
                        </a:p>
                        <a:p>
                          <a:pPr algn="ctr"/>
                          <a:r>
                            <a:rPr lang="en-US" sz="2200" dirty="0">
                              <a:latin typeface="Arial" panose="020B0604020202020204" pitchFamily="34" charset="0"/>
                              <a:cs typeface="Arial" panose="020B0604020202020204" pitchFamily="34" charset="0"/>
                            </a:rPr>
                            <a:t>where F1 and F3 are dependent on </a:t>
                          </a:r>
                          <a:r>
                            <a:rPr lang="el-GR" sz="2200" dirty="0">
                              <a:latin typeface="Arial" panose="020B0604020202020204" pitchFamily="34" charset="0"/>
                              <a:cs typeface="Arial" panose="020B0604020202020204" pitchFamily="34" charset="0"/>
                            </a:rPr>
                            <a:t>Φ</a:t>
                          </a:r>
                          <a:r>
                            <a:rPr lang="en-US" sz="2200" dirty="0">
                              <a:latin typeface="Arial" panose="020B0604020202020204" pitchFamily="34" charset="0"/>
                              <a:cs typeface="Arial" panose="020B0604020202020204" pitchFamily="34" charset="0"/>
                            </a:rPr>
                            <a:t> and H/D and obtained from chart provided by the Author.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extLst>
                      <a:ext uri="{0D108BD9-81ED-4DB2-BD59-A6C34878D82A}">
                        <a16:rowId xmlns:a16="http://schemas.microsoft.com/office/drawing/2014/main" val="65814444"/>
                      </a:ext>
                    </a:extLst>
                  </a:tr>
                  <a:tr h="1128203">
                    <a:tc>
                      <a:txBody>
                        <a:bodyPr/>
                        <a:lstStyle/>
                        <a:p>
                          <a:pPr algn="ctr"/>
                          <a:r>
                            <a:rPr lang="en-US" sz="2200" dirty="0">
                              <a:latin typeface="Arial" panose="020B0604020202020204" pitchFamily="34" charset="0"/>
                              <a:cs typeface="Arial" panose="020B0604020202020204" pitchFamily="34" charset="0"/>
                            </a:rPr>
                            <a:t> Downs and Chieurzzi (1966)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 Failure</a:t>
                          </a:r>
                          <a:r>
                            <a:rPr lang="en-US" sz="2200" baseline="0" dirty="0">
                              <a:latin typeface="Arial" panose="020B0604020202020204" pitchFamily="34" charset="0"/>
                              <a:cs typeface="Arial" panose="020B0604020202020204" pitchFamily="34" charset="0"/>
                            </a:rPr>
                            <a:t> angle with Vertical = 30°.</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𝑔</m:t>
                                        </m:r>
                                      </m:e>
                                    </m:d>
                                  </m:sub>
                                </m:sSub>
                                <m:r>
                                  <a:rPr lang="en-US" sz="2200" i="1" kern="1200">
                                    <a:solidFill>
                                      <a:schemeClr val="tx1"/>
                                    </a:solidFill>
                                    <a:effectLst/>
                                    <a:latin typeface="Cambria Math" panose="02040503050406030204" pitchFamily="18" charset="0"/>
                                    <a:ea typeface="+mn-ea"/>
                                    <a:cs typeface="+mn-cs"/>
                                  </a:rPr>
                                  <m:t>= </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Ƴ ᴨ </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𝐻</m:t>
                                        </m:r>
                                      </m:e>
                                      <m:sup>
                                        <m:r>
                                          <a:rPr lang="en-US" sz="2200" i="1" kern="1200">
                                            <a:solidFill>
                                              <a:schemeClr val="tx1"/>
                                            </a:solidFill>
                                            <a:effectLst/>
                                            <a:latin typeface="Cambria Math" panose="02040503050406030204" pitchFamily="18" charset="0"/>
                                            <a:ea typeface="+mn-ea"/>
                                            <a:cs typeface="+mn-cs"/>
                                          </a:rPr>
                                          <m:t>3</m:t>
                                        </m:r>
                                      </m:sup>
                                    </m:sSup>
                                  </m:num>
                                  <m:den>
                                    <m:r>
                                      <a:rPr lang="en-US" sz="2200" i="1" kern="1200">
                                        <a:solidFill>
                                          <a:schemeClr val="tx1"/>
                                        </a:solidFill>
                                        <a:effectLst/>
                                        <a:latin typeface="Cambria Math" panose="02040503050406030204" pitchFamily="18" charset="0"/>
                                        <a:ea typeface="+mn-ea"/>
                                        <a:cs typeface="+mn-cs"/>
                                      </a:rPr>
                                      <m:t>3</m:t>
                                    </m:r>
                                  </m:den>
                                </m:f>
                                <m:r>
                                  <a:rPr lang="en-US" sz="2200" i="1" kern="1200">
                                    <a:solidFill>
                                      <a:schemeClr val="tx1"/>
                                    </a:solidFill>
                                    <a:effectLst/>
                                    <a:latin typeface="Cambria Math" panose="02040503050406030204" pitchFamily="18" charset="0"/>
                                    <a:ea typeface="+mn-ea"/>
                                    <a:cs typeface="+mn-cs"/>
                                  </a:rPr>
                                  <m:t>(3</m:t>
                                </m:r>
                                <m:sSup>
                                  <m:sSupPr>
                                    <m:ctrlPr>
                                      <a:rPr lang="en-US" sz="2200" i="1" kern="1200">
                                        <a:solidFill>
                                          <a:schemeClr val="tx1"/>
                                        </a:solidFill>
                                        <a:effectLst/>
                                        <a:latin typeface="Cambria Math" panose="02040503050406030204" pitchFamily="18" charset="0"/>
                                        <a:ea typeface="+mn-ea"/>
                                        <a:cs typeface="+mn-cs"/>
                                      </a:rPr>
                                    </m:ctrlPr>
                                  </m:sSupPr>
                                  <m:e>
                                    <m:r>
                                      <a:rPr lang="en-US" sz="2200" b="0" i="1" kern="1200" smtClean="0">
                                        <a:solidFill>
                                          <a:schemeClr val="tx1"/>
                                        </a:solidFill>
                                        <a:effectLst/>
                                        <a:latin typeface="Cambria Math" panose="02040503050406030204" pitchFamily="18" charset="0"/>
                                        <a:ea typeface="+mn-ea"/>
                                        <a:cs typeface="+mn-cs"/>
                                      </a:rPr>
                                      <m:t>𝐷</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+1.333</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𝐻</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+3.464</m:t>
                                </m:r>
                                <m:r>
                                  <a:rPr lang="en-US" sz="2200" i="1" kern="1200">
                                    <a:solidFill>
                                      <a:schemeClr val="tx1"/>
                                    </a:solidFill>
                                    <a:effectLst/>
                                    <a:latin typeface="Cambria Math" panose="02040503050406030204" pitchFamily="18" charset="0"/>
                                    <a:ea typeface="+mn-ea"/>
                                    <a:cs typeface="+mn-cs"/>
                                  </a:rPr>
                                  <m:t>𝐻</m:t>
                                </m:r>
                                <m:r>
                                  <a:rPr lang="en-US" sz="2200" i="1" kern="1200">
                                    <a:solidFill>
                                      <a:schemeClr val="tx1"/>
                                    </a:solidFill>
                                    <a:effectLst/>
                                    <a:latin typeface="Cambria Math" panose="02040503050406030204" pitchFamily="18" charset="0"/>
                                    <a:ea typeface="+mn-ea"/>
                                    <a:cs typeface="+mn-cs"/>
                                  </a:rPr>
                                  <m:t>)</m:t>
                                </m:r>
                              </m:oMath>
                            </m:oMathPara>
                          </a14:m>
                          <a:endParaRPr lang="en-US" sz="220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extLst>
                      <a:ext uri="{0D108BD9-81ED-4DB2-BD59-A6C34878D82A}">
                        <a16:rowId xmlns:a16="http://schemas.microsoft.com/office/drawing/2014/main" val="1999412917"/>
                      </a:ext>
                    </a:extLst>
                  </a:tr>
                  <a:tr h="1305255">
                    <a:tc>
                      <a:txBody>
                        <a:bodyPr/>
                        <a:lstStyle/>
                        <a:p>
                          <a:pPr algn="ctr"/>
                          <a:r>
                            <a:rPr lang="en-US" sz="2200" u="none" dirty="0">
                              <a:latin typeface="Arial" panose="020B0604020202020204" pitchFamily="34" charset="0"/>
                              <a:cs typeface="Arial" panose="020B0604020202020204" pitchFamily="34" charset="0"/>
                            </a:rPr>
                            <a:t>Meyerhof and Adams (1968)</a:t>
                          </a:r>
                          <a:r>
                            <a:rPr lang="en-US" sz="2200" u="sng" dirty="0">
                              <a:latin typeface="Arial" panose="020B0604020202020204" pitchFamily="34" charset="0"/>
                              <a:cs typeface="Arial" panose="020B06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Pyramidal – shaped </a:t>
                          </a:r>
                        </a:p>
                        <a:p>
                          <a:pPr marL="0" algn="ctr" defTabSz="457200" rtl="0" eaLnBrk="1" latinLnBrk="0" hangingPunct="1"/>
                          <a:r>
                            <a:rPr lang="en-US" sz="2200" dirty="0">
                              <a:latin typeface="Arial" panose="020B0604020202020204" pitchFamily="34" charset="0"/>
                              <a:cs typeface="Arial" panose="020B0604020202020204" pitchFamily="34" charset="0"/>
                            </a:rPr>
                            <a:t>slip surface.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𝑔</m:t>
                                      </m:r>
                                    </m:e>
                                  </m:d>
                                </m:sub>
                              </m:sSub>
                              <m:r>
                                <a:rPr lang="en-US" sz="2200" b="0" i="1" kern="1200" smtClean="0">
                                  <a:solidFill>
                                    <a:schemeClr val="tx1"/>
                                  </a:solidFill>
                                  <a:effectLst/>
                                  <a:latin typeface="Cambria Math" panose="02040503050406030204" pitchFamily="18" charset="0"/>
                                  <a:ea typeface="+mn-ea"/>
                                  <a:cs typeface="+mn-cs"/>
                                </a:rPr>
                                <m:t>=</m:t>
                              </m:r>
                            </m:oMath>
                          </a14:m>
                          <a:r>
                            <a:rPr lang="en-US" sz="2200" kern="1200" dirty="0">
                              <a:solidFill>
                                <a:schemeClr val="tx1"/>
                              </a:solidFill>
                              <a:effectLst/>
                              <a:latin typeface="Arial" panose="020B0604020202020204" pitchFamily="34" charset="0"/>
                              <a:ea typeface="+mn-ea"/>
                              <a:cs typeface="Arial" panose="020B0604020202020204" pitchFamily="34" charset="0"/>
                            </a:rPr>
                            <a:t> </a:t>
                          </a:r>
                          <a14:m>
                            <m:oMath xmlns:m="http://schemas.openxmlformats.org/officeDocument/2006/math">
                              <m:r>
                                <a:rPr lang="en-US" sz="2200" i="1" kern="1200">
                                  <a:solidFill>
                                    <a:schemeClr val="tx1"/>
                                  </a:solidFill>
                                  <a:effectLst/>
                                  <a:latin typeface="Cambria Math" panose="02040503050406030204" pitchFamily="18" charset="0"/>
                                  <a:ea typeface="+mn-ea"/>
                                  <a:cs typeface="+mn-cs"/>
                                </a:rPr>
                                <m:t>1</m:t>
                              </m:r>
                              <m:r>
                                <a:rPr lang="en-US" sz="2200" i="1" kern="1200" smtClean="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2</m:t>
                              </m:r>
                              <m:d>
                                <m:dPr>
                                  <m:begChr m:val="["/>
                                  <m:endChr m:val="]"/>
                                  <m:ctrlPr>
                                    <a:rPr lang="en-US" sz="2200" i="1" kern="1200" smtClean="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1+</m:t>
                                  </m:r>
                                  <m:r>
                                    <a:rPr lang="en-US" sz="2200" i="1" kern="1200">
                                      <a:solidFill>
                                        <a:schemeClr val="tx1"/>
                                      </a:solidFill>
                                      <a:effectLst/>
                                      <a:latin typeface="Cambria Math" panose="02040503050406030204" pitchFamily="18" charset="0"/>
                                      <a:ea typeface="+mn-ea"/>
                                      <a:cs typeface="+mn-cs"/>
                                    </a:rPr>
                                    <m:t>𝑚</m:t>
                                  </m:r>
                                  <m:d>
                                    <m:dPr>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𝐷</m:t>
                                          </m:r>
                                        </m:den>
                                      </m:f>
                                    </m:e>
                                  </m:d>
                                </m:e>
                              </m:d>
                              <m:d>
                                <m:dPr>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𝐷</m:t>
                                      </m:r>
                                    </m:den>
                                  </m:f>
                                </m:e>
                              </m:d>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𝐾</m:t>
                                  </m:r>
                                </m:e>
                                <m:sub>
                                  <m:r>
                                    <a:rPr lang="en-US" sz="2200" i="1" kern="1200">
                                      <a:solidFill>
                                        <a:schemeClr val="tx1"/>
                                      </a:solidFill>
                                      <a:effectLst/>
                                      <a:latin typeface="Cambria Math" panose="02040503050406030204" pitchFamily="18" charset="0"/>
                                      <a:ea typeface="+mn-ea"/>
                                      <a:cs typeface="+mn-cs"/>
                                    </a:rPr>
                                    <m:t>𝑢</m:t>
                                  </m:r>
                                </m:sub>
                              </m:sSub>
                              <m:func>
                                <m:funcPr>
                                  <m:ctrlPr>
                                    <a:rPr lang="en-US" sz="2200" i="1" kern="1200">
                                      <a:solidFill>
                                        <a:schemeClr val="tx1"/>
                                      </a:solidFill>
                                      <a:effectLst/>
                                      <a:latin typeface="Cambria Math" panose="02040503050406030204" pitchFamily="18" charset="0"/>
                                      <a:ea typeface="+mn-ea"/>
                                      <a:cs typeface="+mn-cs"/>
                                    </a:rPr>
                                  </m:ctrlPr>
                                </m:funcPr>
                                <m:fName>
                                  <m:r>
                                    <m:rPr>
                                      <m:sty m:val="p"/>
                                    </m:rPr>
                                    <a:rPr lang="en-US" sz="2200" kern="1200">
                                      <a:solidFill>
                                        <a:schemeClr val="tx1"/>
                                      </a:solidFill>
                                      <a:effectLst/>
                                      <a:latin typeface="Cambria Math" panose="02040503050406030204" pitchFamily="18" charset="0"/>
                                      <a:ea typeface="+mn-ea"/>
                                      <a:cs typeface="+mn-cs"/>
                                    </a:rPr>
                                    <m:t>tan</m:t>
                                  </m:r>
                                </m:fName>
                                <m:e>
                                  <m:r>
                                    <a:rPr lang="en-US" sz="2200" i="1" kern="1200">
                                      <a:solidFill>
                                        <a:schemeClr val="tx1"/>
                                      </a:solidFill>
                                      <a:effectLst/>
                                      <a:latin typeface="Cambria Math" panose="02040503050406030204" pitchFamily="18" charset="0"/>
                                      <a:ea typeface="+mn-ea"/>
                                      <a:cs typeface="+mn-cs"/>
                                    </a:rPr>
                                    <m:t>𝛷</m:t>
                                  </m:r>
                                  <m:r>
                                    <a:rPr lang="en-US" sz="2200" b="0" i="1" kern="1200" smtClean="0">
                                      <a:solidFill>
                                        <a:schemeClr val="tx1"/>
                                      </a:solidFill>
                                      <a:effectLst/>
                                      <a:latin typeface="Cambria Math" panose="02040503050406030204" pitchFamily="18" charset="0"/>
                                      <a:ea typeface="+mn-ea"/>
                                      <a:cs typeface="+mn-cs"/>
                                    </a:rPr>
                                    <m:t>∗</m:t>
                                  </m:r>
                                </m:e>
                              </m:func>
                            </m:oMath>
                          </a14:m>
                          <a:r>
                            <a:rPr lang="en-US" sz="2200" kern="1200" dirty="0">
                              <a:solidFill>
                                <a:schemeClr val="tx1"/>
                              </a:solidFill>
                              <a:effectLst/>
                              <a:latin typeface="Arial" panose="020B0604020202020204" pitchFamily="34" charset="0"/>
                              <a:ea typeface="+mn-ea"/>
                              <a:cs typeface="Arial" panose="020B0604020202020204" pitchFamily="34" charset="0"/>
                            </a:rPr>
                            <a:t>ƳAH]</a:t>
                          </a:r>
                        </a:p>
                        <a:p>
                          <a:pPr algn="ctr"/>
                          <a:r>
                            <a:rPr lang="en-US" sz="2200" dirty="0">
                              <a:latin typeface="Arial" panose="020B0604020202020204" pitchFamily="34" charset="0"/>
                              <a:cs typeface="Arial" panose="020B0604020202020204" pitchFamily="34" charset="0"/>
                            </a:rPr>
                            <a:t>Where</a:t>
                          </a:r>
                          <a:r>
                            <a:rPr lang="en-US" sz="2200" baseline="0" dirty="0">
                              <a:latin typeface="Arial" panose="020B0604020202020204" pitchFamily="34" charset="0"/>
                              <a:cs typeface="Arial" panose="020B0604020202020204" pitchFamily="34" charset="0"/>
                            </a:rPr>
                            <a:t> value of m and </a:t>
                          </a:r>
                          <a14:m>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𝐾</m:t>
                                  </m:r>
                                </m:e>
                                <m:sub>
                                  <m:r>
                                    <a:rPr lang="en-US" sz="2200" i="1" kern="1200">
                                      <a:solidFill>
                                        <a:schemeClr val="tx1"/>
                                      </a:solidFill>
                                      <a:effectLst/>
                                      <a:latin typeface="Cambria Math" panose="02040503050406030204" pitchFamily="18" charset="0"/>
                                      <a:ea typeface="+mn-ea"/>
                                      <a:cs typeface="+mn-cs"/>
                                    </a:rPr>
                                    <m:t>𝑢</m:t>
                                  </m:r>
                                </m:sub>
                              </m:sSub>
                            </m:oMath>
                          </a14:m>
                          <a:r>
                            <a:rPr lang="en-US" sz="2200" dirty="0">
                              <a:latin typeface="Arial" panose="020B0604020202020204" pitchFamily="34" charset="0"/>
                              <a:cs typeface="Arial" panose="020B0604020202020204" pitchFamily="34" charset="0"/>
                            </a:rPr>
                            <a:t> are given in chart provided by</a:t>
                          </a:r>
                          <a:r>
                            <a:rPr lang="en-US" sz="2200" baseline="0" dirty="0">
                              <a:latin typeface="Arial" panose="020B0604020202020204" pitchFamily="34" charset="0"/>
                              <a:cs typeface="Arial" panose="020B0604020202020204" pitchFamily="34" charset="0"/>
                            </a:rPr>
                            <a:t> Author</a:t>
                          </a:r>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extLst>
                      <a:ext uri="{0D108BD9-81ED-4DB2-BD59-A6C34878D82A}">
                        <a16:rowId xmlns:a16="http://schemas.microsoft.com/office/drawing/2014/main" val="659121615"/>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665307294"/>
                  </p:ext>
                </p:extLst>
              </p:nvPr>
            </p:nvGraphicFramePr>
            <p:xfrm>
              <a:off x="136480" y="1623520"/>
              <a:ext cx="11935469" cy="5118474"/>
            </p:xfrm>
            <a:graphic>
              <a:graphicData uri="http://schemas.openxmlformats.org/drawingml/2006/table">
                <a:tbl>
                  <a:tblPr firstRow="1" bandRow="1">
                    <a:tableStyleId>{69012ECD-51FC-41F1-AA8D-1B2483CD663E}</a:tableStyleId>
                  </a:tblPr>
                  <a:tblGrid>
                    <a:gridCol w="2494924">
                      <a:extLst>
                        <a:ext uri="{9D8B030D-6E8A-4147-A177-3AD203B41FA5}">
                          <a16:colId xmlns:a16="http://schemas.microsoft.com/office/drawing/2014/main" xmlns="" xmlns:a14="http://schemas.microsoft.com/office/drawing/2010/main" val="3762608873"/>
                        </a:ext>
                      </a:extLst>
                    </a:gridCol>
                    <a:gridCol w="3619271">
                      <a:extLst>
                        <a:ext uri="{9D8B030D-6E8A-4147-A177-3AD203B41FA5}">
                          <a16:colId xmlns:a16="http://schemas.microsoft.com/office/drawing/2014/main" xmlns="" xmlns:a14="http://schemas.microsoft.com/office/drawing/2010/main" val="3101305243"/>
                        </a:ext>
                      </a:extLst>
                    </a:gridCol>
                    <a:gridCol w="5821274">
                      <a:extLst>
                        <a:ext uri="{9D8B030D-6E8A-4147-A177-3AD203B41FA5}">
                          <a16:colId xmlns:a16="http://schemas.microsoft.com/office/drawing/2014/main" xmlns="" xmlns:a14="http://schemas.microsoft.com/office/drawing/2010/main" val="2825313608"/>
                        </a:ext>
                      </a:extLst>
                    </a:gridCol>
                  </a:tblGrid>
                  <a:tr h="1103384">
                    <a:tc>
                      <a:txBody>
                        <a:bodyPr/>
                        <a:lstStyle/>
                        <a:p>
                          <a:pPr algn="ctr"/>
                          <a:r>
                            <a:rPr lang="en-US" sz="2200" b="1" dirty="0" smtClean="0">
                              <a:solidFill>
                                <a:schemeClr val="tx1"/>
                              </a:solidFill>
                              <a:latin typeface="Arial" panose="020B0604020202020204" pitchFamily="34" charset="0"/>
                              <a:cs typeface="Arial" panose="020B0604020202020204" pitchFamily="34" charset="0"/>
                            </a:rPr>
                            <a:t>Researcher/ Method</a:t>
                          </a:r>
                          <a:endParaRPr lang="en-US" sz="22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xmlns="" xmlns:a14="http://schemas.microsoft.com/office/drawing/2010/main" val="1783792488"/>
                      </a:ext>
                    </a:extLst>
                  </a:tr>
                  <a:tr h="1581632">
                    <a:tc>
                      <a:txBody>
                        <a:bodyPr/>
                        <a:lstStyle/>
                        <a:p>
                          <a:pPr algn="ctr"/>
                          <a:r>
                            <a:rPr lang="en-US" sz="2200" dirty="0" smtClean="0">
                              <a:latin typeface="Arial" panose="020B0604020202020204" pitchFamily="34" charset="0"/>
                              <a:cs typeface="Arial" panose="020B0604020202020204" pitchFamily="34" charset="0"/>
                            </a:rPr>
                            <a:t>Balla’s </a:t>
                          </a:r>
                          <a:r>
                            <a:rPr lang="en-US" sz="2200" dirty="0">
                              <a:latin typeface="Arial" panose="020B0604020202020204" pitchFamily="34" charset="0"/>
                              <a:cs typeface="Arial" panose="020B0604020202020204" pitchFamily="34" charset="0"/>
                            </a:rPr>
                            <a:t>(1961)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Tangential-curve </a:t>
                          </a:r>
                        </a:p>
                        <a:p>
                          <a:pPr marL="0" algn="ctr" defTabSz="457200" rtl="0" eaLnBrk="1" latinLnBrk="0" hangingPunct="1"/>
                          <a:r>
                            <a:rPr lang="en-US" sz="2200" dirty="0">
                              <a:latin typeface="Arial" panose="020B0604020202020204" pitchFamily="34" charset="0"/>
                              <a:cs typeface="Arial" panose="020B0604020202020204" pitchFamily="34" charset="0"/>
                            </a:rPr>
                            <a:t>slip surface </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blipFill rotWithShape="0">
                          <a:blip r:embed="rId9"/>
                          <a:stretch>
                            <a:fillRect l="-105445" t="-70769" r="-209" b="-158846"/>
                          </a:stretch>
                        </a:blipFill>
                      </a:tcPr>
                    </a:tc>
                    <a:extLst>
                      <a:ext uri="{0D108BD9-81ED-4DB2-BD59-A6C34878D82A}">
                        <a16:rowId xmlns:a16="http://schemas.microsoft.com/office/drawing/2014/main" xmlns="" xmlns:a14="http://schemas.microsoft.com/office/drawing/2010/main" val="65814444"/>
                      </a:ext>
                    </a:extLst>
                  </a:tr>
                  <a:tr h="1128203">
                    <a:tc>
                      <a:txBody>
                        <a:bodyPr/>
                        <a:lstStyle/>
                        <a:p>
                          <a:pPr algn="ctr"/>
                          <a:r>
                            <a:rPr lang="en-US" sz="2200" dirty="0">
                              <a:latin typeface="Arial" panose="020B0604020202020204" pitchFamily="34" charset="0"/>
                              <a:cs typeface="Arial" panose="020B0604020202020204" pitchFamily="34" charset="0"/>
                            </a:rPr>
                            <a:t> Downs and Chieurzzi (1966)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 Failure</a:t>
                          </a:r>
                          <a:r>
                            <a:rPr lang="en-US" sz="2200" baseline="0" dirty="0">
                              <a:latin typeface="Arial" panose="020B0604020202020204" pitchFamily="34" charset="0"/>
                              <a:cs typeface="Arial" panose="020B0604020202020204" pitchFamily="34" charset="0"/>
                            </a:rPr>
                            <a:t> angle with Vertical = 30</a:t>
                          </a:r>
                          <a:r>
                            <a:rPr lang="en-US" sz="2200" baseline="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blipFill rotWithShape="0">
                          <a:blip r:embed="rId9"/>
                          <a:stretch>
                            <a:fillRect l="-105445" t="-240000" r="-209" b="-123243"/>
                          </a:stretch>
                        </a:blipFill>
                      </a:tcPr>
                    </a:tc>
                    <a:extLst>
                      <a:ext uri="{0D108BD9-81ED-4DB2-BD59-A6C34878D82A}">
                        <a16:rowId xmlns:a16="http://schemas.microsoft.com/office/drawing/2014/main" xmlns="" xmlns:a14="http://schemas.microsoft.com/office/drawing/2010/main" val="1999412917"/>
                      </a:ext>
                    </a:extLst>
                  </a:tr>
                  <a:tr h="1305255">
                    <a:tc>
                      <a:txBody>
                        <a:bodyPr/>
                        <a:lstStyle/>
                        <a:p>
                          <a:pPr algn="ctr"/>
                          <a:r>
                            <a:rPr lang="en-US" sz="2200" u="none" dirty="0">
                              <a:latin typeface="Arial" panose="020B0604020202020204" pitchFamily="34" charset="0"/>
                              <a:cs typeface="Arial" panose="020B0604020202020204" pitchFamily="34" charset="0"/>
                            </a:rPr>
                            <a:t>Meyerhof and Adams (1968)</a:t>
                          </a:r>
                          <a:r>
                            <a:rPr lang="en-US" sz="2200" u="sng" dirty="0">
                              <a:latin typeface="Arial" panose="020B0604020202020204" pitchFamily="34" charset="0"/>
                              <a:cs typeface="Arial" panose="020B06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Pyramidal – shaped </a:t>
                          </a:r>
                        </a:p>
                        <a:p>
                          <a:pPr marL="0" algn="ctr" defTabSz="457200" rtl="0" eaLnBrk="1" latinLnBrk="0" hangingPunct="1"/>
                          <a:r>
                            <a:rPr lang="en-US" sz="2200" dirty="0">
                              <a:latin typeface="Arial" panose="020B0604020202020204" pitchFamily="34" charset="0"/>
                              <a:cs typeface="Arial" panose="020B0604020202020204" pitchFamily="34" charset="0"/>
                            </a:rPr>
                            <a:t>slip </a:t>
                          </a:r>
                          <a:r>
                            <a:rPr lang="en-US" sz="2200" dirty="0" smtClean="0">
                              <a:latin typeface="Arial" panose="020B0604020202020204" pitchFamily="34" charset="0"/>
                              <a:cs typeface="Arial" panose="020B0604020202020204" pitchFamily="34" charset="0"/>
                            </a:rPr>
                            <a:t>surface. </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blipFill rotWithShape="0">
                          <a:blip r:embed="rId9"/>
                          <a:stretch>
                            <a:fillRect l="-105445" t="-293925" r="-209" b="-6542"/>
                          </a:stretch>
                        </a:blipFill>
                      </a:tcPr>
                    </a:tc>
                    <a:extLst>
                      <a:ext uri="{0D108BD9-81ED-4DB2-BD59-A6C34878D82A}">
                        <a16:rowId xmlns:a16="http://schemas.microsoft.com/office/drawing/2014/main" xmlns="" xmlns:a14="http://schemas.microsoft.com/office/drawing/2010/main" val="659121615"/>
                      </a:ext>
                    </a:extLst>
                  </a:tr>
                </a:tbl>
              </a:graphicData>
            </a:graphic>
          </p:graphicFrame>
        </mc:Fallback>
      </mc:AlternateContent>
      <p:sp>
        <p:nvSpPr>
          <p:cNvPr id="4" name="Content Placeholder 2"/>
          <p:cNvSpPr txBox="1">
            <a:spLocks/>
          </p:cNvSpPr>
          <p:nvPr/>
        </p:nvSpPr>
        <p:spPr>
          <a:xfrm>
            <a:off x="177422" y="447733"/>
            <a:ext cx="10663121" cy="911415"/>
          </a:xfrm>
          <a:prstGeom prst="rect">
            <a:avLst/>
          </a:prstGeom>
        </p:spPr>
        <p:txBody>
          <a:bodyPr>
            <a:normAutofit fontScale="62500" lnSpcReduction="20000"/>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Font typeface="Wingdings 3" charset="2"/>
              <a:buNone/>
            </a:pPr>
            <a:endParaRPr lang="en-US" sz="1300" dirty="0">
              <a:latin typeface="Times New Roman" panose="02020603050405020304" pitchFamily="18" charset="0"/>
              <a:cs typeface="Times New Roman" panose="02020603050405020304" pitchFamily="18" charset="0"/>
            </a:endParaRPr>
          </a:p>
          <a:p>
            <a:pPr>
              <a:buClr>
                <a:schemeClr val="tx2">
                  <a:lumMod val="75000"/>
                </a:schemeClr>
              </a:buClr>
              <a:buSzPct val="100000"/>
              <a:buFont typeface="Times New Roman" panose="02020603050405020304" pitchFamily="18" charset="0"/>
              <a:buChar char="⁕"/>
            </a:pPr>
            <a:r>
              <a:rPr lang="en-US" sz="3600" b="1" dirty="0">
                <a:solidFill>
                  <a:srgbClr val="002060"/>
                </a:solidFill>
                <a:latin typeface="Arial" panose="020B0604020202020204" pitchFamily="34" charset="0"/>
                <a:cs typeface="Arial" panose="020B0604020202020204" pitchFamily="34" charset="0"/>
              </a:rPr>
              <a:t>Recent Theories used for Analytical Calculations for Anchor Plate in Sand. </a:t>
            </a:r>
          </a:p>
        </p:txBody>
      </p:sp>
      <p:pic>
        <p:nvPicPr>
          <p:cNvPr id="10" name="Picture 9" descr="C:\Users\PCD\Documents\Capture.PNG"/>
          <p:cNvPicPr/>
          <p:nvPr/>
        </p:nvPicPr>
        <p:blipFill>
          <a:blip r:embed="rId10">
            <a:extLst>
              <a:ext uri="{28A0092B-C50C-407E-A947-70E740481C1C}">
                <a14:useLocalDpi xmlns:a14="http://schemas.microsoft.com/office/drawing/2010/main" val="0"/>
              </a:ext>
            </a:extLst>
          </a:blip>
          <a:srcRect/>
          <a:stretch>
            <a:fillRect/>
          </a:stretch>
        </p:blipFill>
        <p:spPr bwMode="auto">
          <a:xfrm>
            <a:off x="2698479" y="2887711"/>
            <a:ext cx="3497606" cy="3771677"/>
          </a:xfrm>
          <a:prstGeom prst="rect">
            <a:avLst/>
          </a:prstGeom>
          <a:noFill/>
          <a:ln>
            <a:noFill/>
          </a:ln>
        </p:spPr>
      </p:pic>
      <p:sp>
        <p:nvSpPr>
          <p:cNvPr id="11" name="Rectangle 10"/>
          <p:cNvSpPr/>
          <p:nvPr/>
        </p:nvSpPr>
        <p:spPr>
          <a:xfrm>
            <a:off x="309489" y="4411064"/>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12" name="Rectangle 2"/>
          <p:cNvSpPr>
            <a:spLocks noChangeArrowheads="1"/>
          </p:cNvSpPr>
          <p:nvPr/>
        </p:nvSpPr>
        <p:spPr bwMode="auto">
          <a:xfrm>
            <a:off x="2757268" y="2715065"/>
            <a:ext cx="80832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1250106439"/>
              </p:ext>
            </p:extLst>
          </p:nvPr>
        </p:nvGraphicFramePr>
        <p:xfrm>
          <a:off x="2681466" y="2887711"/>
          <a:ext cx="3445843" cy="3619500"/>
        </p:xfrm>
        <a:graphic>
          <a:graphicData uri="http://schemas.openxmlformats.org/presentationml/2006/ole">
            <mc:AlternateContent xmlns:mc="http://schemas.openxmlformats.org/markup-compatibility/2006">
              <mc:Choice xmlns:v="urn:schemas-microsoft-com:vml" Requires="v">
                <p:oleObj name="Bitmap Image" r:id="rId11" imgW="6314286" imgH="4580952" progId="Paint.Picture">
                  <p:embed/>
                </p:oleObj>
              </mc:Choice>
              <mc:Fallback>
                <p:oleObj name="Bitmap Image" r:id="rId11" imgW="6314286" imgH="4580952" progId="Paint.Picture">
                  <p:embed/>
                  <p:pic>
                    <p:nvPicPr>
                      <p:cNvPr id="0" name="Object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81466" y="2887711"/>
                        <a:ext cx="3445843" cy="3619500"/>
                      </a:xfrm>
                      <a:prstGeom prst="rect">
                        <a:avLst/>
                      </a:prstGeom>
                      <a:noFill/>
                    </p:spPr>
                  </p:pic>
                </p:oleObj>
              </mc:Fallback>
            </mc:AlternateContent>
          </a:graphicData>
        </a:graphic>
      </p:graphicFrame>
      <p:sp>
        <p:nvSpPr>
          <p:cNvPr id="14" name="Rectangle 13"/>
          <p:cNvSpPr/>
          <p:nvPr/>
        </p:nvSpPr>
        <p:spPr>
          <a:xfrm>
            <a:off x="309489" y="3100424"/>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15" name="Rectangle 5"/>
          <p:cNvSpPr>
            <a:spLocks noChangeArrowheads="1"/>
          </p:cNvSpPr>
          <p:nvPr/>
        </p:nvSpPr>
        <p:spPr bwMode="auto">
          <a:xfrm>
            <a:off x="2839472" y="1601576"/>
            <a:ext cx="864307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523627862"/>
              </p:ext>
            </p:extLst>
          </p:nvPr>
        </p:nvGraphicFramePr>
        <p:xfrm>
          <a:off x="2715492" y="2887710"/>
          <a:ext cx="3480594" cy="3771677"/>
        </p:xfrm>
        <a:graphic>
          <a:graphicData uri="http://schemas.openxmlformats.org/presentationml/2006/ole">
            <mc:AlternateContent xmlns:mc="http://schemas.openxmlformats.org/markup-compatibility/2006">
              <mc:Choice xmlns:v="urn:schemas-microsoft-com:vml" Requires="v">
                <p:oleObj name="Bitmap Image" r:id="rId13" imgW="4590476" imgH="4695238" progId="Paint.Picture">
                  <p:embed/>
                </p:oleObj>
              </mc:Choice>
              <mc:Fallback>
                <p:oleObj name="Bitmap Image" r:id="rId13" imgW="4590476" imgH="4695238" progId="Paint.Picture">
                  <p:embed/>
                  <p:pic>
                    <p:nvPicPr>
                      <p:cNvPr id="0"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15492" y="2887710"/>
                        <a:ext cx="3480594" cy="3771677"/>
                      </a:xfrm>
                      <a:prstGeom prst="rect">
                        <a:avLst/>
                      </a:prstGeom>
                      <a:noFill/>
                    </p:spPr>
                  </p:pic>
                </p:oleObj>
              </mc:Fallback>
            </mc:AlternateContent>
          </a:graphicData>
        </a:graphic>
      </p:graphicFrame>
      <p:sp>
        <p:nvSpPr>
          <p:cNvPr id="17" name="Rectangle 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19"/>
          <p:cNvSpPr/>
          <p:nvPr/>
        </p:nvSpPr>
        <p:spPr>
          <a:xfrm>
            <a:off x="309488" y="5536540"/>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Rounded Rectangle 4"/>
          <p:cNvSpPr/>
          <p:nvPr/>
        </p:nvSpPr>
        <p:spPr>
          <a:xfrm>
            <a:off x="6373504" y="2735535"/>
            <a:ext cx="5612170" cy="1569180"/>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ounded Rectangle 18"/>
          <p:cNvSpPr/>
          <p:nvPr/>
        </p:nvSpPr>
        <p:spPr>
          <a:xfrm>
            <a:off x="6373503" y="4304714"/>
            <a:ext cx="5612171" cy="1144823"/>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Rounded Rectangle 20"/>
          <p:cNvSpPr/>
          <p:nvPr/>
        </p:nvSpPr>
        <p:spPr>
          <a:xfrm>
            <a:off x="6373502" y="5449537"/>
            <a:ext cx="5612172" cy="1274820"/>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2758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grpId="1" nodeType="clickEffect">
                                  <p:stCondLst>
                                    <p:cond delay="0"/>
                                  </p:stCondLst>
                                  <p:childTnLst>
                                    <p:anim calcmode="lin" valueType="num">
                                      <p:cBhvr additive="base">
                                        <p:cTn id="25" dur="500"/>
                                        <p:tgtEl>
                                          <p:spTgt spid="14"/>
                                        </p:tgtEl>
                                        <p:attrNameLst>
                                          <p:attrName>ppt_x</p:attrName>
                                        </p:attrNameLst>
                                      </p:cBhvr>
                                      <p:tavLst>
                                        <p:tav tm="0">
                                          <p:val>
                                            <p:strVal val="ppt_x"/>
                                          </p:val>
                                        </p:tav>
                                        <p:tav tm="100000">
                                          <p:val>
                                            <p:strVal val="ppt_x"/>
                                          </p:val>
                                        </p:tav>
                                      </p:tavLst>
                                    </p:anim>
                                    <p:anim calcmode="lin" valueType="num">
                                      <p:cBhvr additive="base">
                                        <p:cTn id="26" dur="500"/>
                                        <p:tgtEl>
                                          <p:spTgt spid="14"/>
                                        </p:tgtEl>
                                        <p:attrNameLst>
                                          <p:attrName>ppt_y</p:attrName>
                                        </p:attrNameLst>
                                      </p:cBhvr>
                                      <p:tavLst>
                                        <p:tav tm="0">
                                          <p:val>
                                            <p:strVal val="ppt_y"/>
                                          </p:val>
                                        </p:tav>
                                        <p:tav tm="100000">
                                          <p:val>
                                            <p:strVal val="1+ppt_h/2"/>
                                          </p:val>
                                        </p:tav>
                                      </p:tavLst>
                                    </p:anim>
                                    <p:set>
                                      <p:cBhvr>
                                        <p:cTn id="27" dur="1" fill="hold">
                                          <p:stCondLst>
                                            <p:cond delay="499"/>
                                          </p:stCondLst>
                                        </p:cTn>
                                        <p:tgtEl>
                                          <p:spTgt spid="14"/>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5"/>
                                        </p:tgtEl>
                                        <p:attrNameLst>
                                          <p:attrName>ppt_x</p:attrName>
                                        </p:attrNameLst>
                                      </p:cBhvr>
                                      <p:tavLst>
                                        <p:tav tm="0">
                                          <p:val>
                                            <p:strVal val="ppt_x"/>
                                          </p:val>
                                        </p:tav>
                                        <p:tav tm="100000">
                                          <p:val>
                                            <p:strVal val="ppt_x"/>
                                          </p:val>
                                        </p:tav>
                                      </p:tavLst>
                                    </p:anim>
                                    <p:anim calcmode="lin" valueType="num">
                                      <p:cBhvr additive="base">
                                        <p:cTn id="33" dur="500"/>
                                        <p:tgtEl>
                                          <p:spTgt spid="5"/>
                                        </p:tgtEl>
                                        <p:attrNameLst>
                                          <p:attrName>ppt_y</p:attrName>
                                        </p:attrNameLst>
                                      </p:cBhvr>
                                      <p:tavLst>
                                        <p:tav tm="0">
                                          <p:val>
                                            <p:strVal val="ppt_y"/>
                                          </p:val>
                                        </p:tav>
                                        <p:tav tm="100000">
                                          <p:val>
                                            <p:strVal val="1+ppt_h/2"/>
                                          </p:val>
                                        </p:tav>
                                      </p:tavLst>
                                    </p:anim>
                                    <p:set>
                                      <p:cBhvr>
                                        <p:cTn id="34" dur="1" fill="hold">
                                          <p:stCondLst>
                                            <p:cond delay="499"/>
                                          </p:stCondLst>
                                        </p:cTn>
                                        <p:tgtEl>
                                          <p:spTgt spid="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xit" presetSubtype="4" fill="hold" grpId="1" nodeType="clickEffect">
                                  <p:stCondLst>
                                    <p:cond delay="0"/>
                                  </p:stCondLst>
                                  <p:childTnLst>
                                    <p:anim calcmode="lin" valueType="num">
                                      <p:cBhvr additive="base">
                                        <p:cTn id="51" dur="500"/>
                                        <p:tgtEl>
                                          <p:spTgt spid="19"/>
                                        </p:tgtEl>
                                        <p:attrNameLst>
                                          <p:attrName>ppt_x</p:attrName>
                                        </p:attrNameLst>
                                      </p:cBhvr>
                                      <p:tavLst>
                                        <p:tav tm="0">
                                          <p:val>
                                            <p:strVal val="ppt_x"/>
                                          </p:val>
                                        </p:tav>
                                        <p:tav tm="100000">
                                          <p:val>
                                            <p:strVal val="ppt_x"/>
                                          </p:val>
                                        </p:tav>
                                      </p:tavLst>
                                    </p:anim>
                                    <p:anim calcmode="lin" valueType="num">
                                      <p:cBhvr additive="base">
                                        <p:cTn id="52" dur="500"/>
                                        <p:tgtEl>
                                          <p:spTgt spid="19"/>
                                        </p:tgtEl>
                                        <p:attrNameLst>
                                          <p:attrName>ppt_y</p:attrName>
                                        </p:attrNameLst>
                                      </p:cBhvr>
                                      <p:tavLst>
                                        <p:tav tm="0">
                                          <p:val>
                                            <p:strVal val="ppt_y"/>
                                          </p:val>
                                        </p:tav>
                                        <p:tav tm="100000">
                                          <p:val>
                                            <p:strVal val="1+ppt_h/2"/>
                                          </p:val>
                                        </p:tav>
                                      </p:tavLst>
                                    </p:anim>
                                    <p:set>
                                      <p:cBhvr>
                                        <p:cTn id="53" dur="1" fill="hold">
                                          <p:stCondLst>
                                            <p:cond delay="499"/>
                                          </p:stCondLst>
                                        </p:cTn>
                                        <p:tgtEl>
                                          <p:spTgt spid="19"/>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0"/>
                                        </p:tgtEl>
                                      </p:cBhvr>
                                    </p:animEffect>
                                    <p:set>
                                      <p:cBhvr>
                                        <p:cTn id="56" dur="1" fill="hold">
                                          <p:stCondLst>
                                            <p:cond delay="499"/>
                                          </p:stCondLst>
                                        </p:cTn>
                                        <p:tgtEl>
                                          <p:spTgt spid="10"/>
                                        </p:tgtEl>
                                        <p:attrNameLst>
                                          <p:attrName>style.visibility</p:attrName>
                                        </p:attrNameLst>
                                      </p:cBhvr>
                                      <p:to>
                                        <p:strVal val="hidden"/>
                                      </p:to>
                                    </p:set>
                                  </p:childTnLst>
                                </p:cTn>
                              </p:par>
                              <p:par>
                                <p:cTn id="57" presetID="2" presetClass="exit" presetSubtype="4" fill="hold" grpId="1" nodeType="withEffect">
                                  <p:stCondLst>
                                    <p:cond delay="0"/>
                                  </p:stCondLst>
                                  <p:childTnLst>
                                    <p:anim calcmode="lin" valueType="num">
                                      <p:cBhvr additive="base">
                                        <p:cTn id="58" dur="500"/>
                                        <p:tgtEl>
                                          <p:spTgt spid="11"/>
                                        </p:tgtEl>
                                        <p:attrNameLst>
                                          <p:attrName>ppt_x</p:attrName>
                                        </p:attrNameLst>
                                      </p:cBhvr>
                                      <p:tavLst>
                                        <p:tav tm="0">
                                          <p:val>
                                            <p:strVal val="ppt_x"/>
                                          </p:val>
                                        </p:tav>
                                        <p:tav tm="100000">
                                          <p:val>
                                            <p:strVal val="ppt_x"/>
                                          </p:val>
                                        </p:tav>
                                      </p:tavLst>
                                    </p:anim>
                                    <p:anim calcmode="lin" valueType="num">
                                      <p:cBhvr additive="base">
                                        <p:cTn id="59" dur="500"/>
                                        <p:tgtEl>
                                          <p:spTgt spid="11"/>
                                        </p:tgtEl>
                                        <p:attrNameLst>
                                          <p:attrName>ppt_y</p:attrName>
                                        </p:attrNameLst>
                                      </p:cBhvr>
                                      <p:tavLst>
                                        <p:tav tm="0">
                                          <p:val>
                                            <p:strVal val="ppt_y"/>
                                          </p:val>
                                        </p:tav>
                                        <p:tav tm="100000">
                                          <p:val>
                                            <p:strVal val="1+ppt_h/2"/>
                                          </p:val>
                                        </p:tav>
                                      </p:tavLst>
                                    </p:anim>
                                    <p:set>
                                      <p:cBhvr>
                                        <p:cTn id="60" dur="1" fill="hold">
                                          <p:stCondLst>
                                            <p:cond delay="499"/>
                                          </p:stCondLst>
                                        </p:cTn>
                                        <p:tgtEl>
                                          <p:spTgt spid="11"/>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10"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par>
                                <p:cTn id="70" presetID="2" presetClass="entr" presetSubtype="4"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14" grpId="1" animBg="1"/>
      <p:bldP spid="20" grpId="0" animBg="1"/>
      <p:bldP spid="5" grpId="0" animBg="1"/>
      <p:bldP spid="5" grpId="1" animBg="1"/>
      <p:bldP spid="19" grpId="0" animBg="1"/>
      <p:bldP spid="19" grpId="1"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14</a:t>
            </a:fld>
            <a:endParaRPr lang="en-US"/>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501114308"/>
                  </p:ext>
                </p:extLst>
              </p:nvPr>
            </p:nvGraphicFramePr>
            <p:xfrm>
              <a:off x="114442" y="1187354"/>
              <a:ext cx="11935469" cy="5486401"/>
            </p:xfrm>
            <a:graphic>
              <a:graphicData uri="http://schemas.openxmlformats.org/drawingml/2006/table">
                <a:tbl>
                  <a:tblPr firstRow="1" bandRow="1">
                    <a:tableStyleId>{69012ECD-51FC-41F1-AA8D-1B2483CD663E}</a:tableStyleId>
                  </a:tblPr>
                  <a:tblGrid>
                    <a:gridCol w="2494924">
                      <a:extLst>
                        <a:ext uri="{9D8B030D-6E8A-4147-A177-3AD203B41FA5}">
                          <a16:colId xmlns:a16="http://schemas.microsoft.com/office/drawing/2014/main" val="3762608873"/>
                        </a:ext>
                      </a:extLst>
                    </a:gridCol>
                    <a:gridCol w="3699363">
                      <a:extLst>
                        <a:ext uri="{9D8B030D-6E8A-4147-A177-3AD203B41FA5}">
                          <a16:colId xmlns:a16="http://schemas.microsoft.com/office/drawing/2014/main" val="3101305243"/>
                        </a:ext>
                      </a:extLst>
                    </a:gridCol>
                    <a:gridCol w="5741182">
                      <a:extLst>
                        <a:ext uri="{9D8B030D-6E8A-4147-A177-3AD203B41FA5}">
                          <a16:colId xmlns:a16="http://schemas.microsoft.com/office/drawing/2014/main" val="2825313608"/>
                        </a:ext>
                      </a:extLst>
                    </a:gridCol>
                  </a:tblGrid>
                  <a:tr h="912017">
                    <a:tc>
                      <a:txBody>
                        <a:bodyPr/>
                        <a:lstStyle/>
                        <a:p>
                          <a:pPr algn="ctr"/>
                          <a:r>
                            <a:rPr lang="en-US" sz="2200" b="1" dirty="0">
                              <a:solidFill>
                                <a:schemeClr val="tx1"/>
                              </a:solidFill>
                              <a:latin typeface="Arial" panose="020B0604020202020204" pitchFamily="34" charset="0"/>
                              <a:cs typeface="Arial" panose="020B0604020202020204" pitchFamily="34" charset="0"/>
                            </a:rPr>
                            <a:t>Researcher/ Method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val="1783792488"/>
                      </a:ext>
                    </a:extLst>
                  </a:tr>
                  <a:tr h="2227417">
                    <a:tc>
                      <a:txBody>
                        <a:bodyPr/>
                        <a:lstStyle/>
                        <a:p>
                          <a:pPr algn="ctr"/>
                          <a:r>
                            <a:rPr lang="en-US" sz="2200" dirty="0">
                              <a:latin typeface="Arial" panose="020B0604020202020204" pitchFamily="34" charset="0"/>
                              <a:cs typeface="Arial" panose="020B0604020202020204" pitchFamily="34" charset="0"/>
                            </a:rPr>
                            <a:t> Clemence and Veesaert (1977)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a:t>
                          </a:r>
                          <a:r>
                            <a:rPr lang="en-US" sz="2200" baseline="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Failure</a:t>
                          </a:r>
                          <a:r>
                            <a:rPr lang="en-US" sz="2200" baseline="0" dirty="0">
                              <a:latin typeface="Arial" panose="020B0604020202020204" pitchFamily="34" charset="0"/>
                              <a:cs typeface="Arial" panose="020B0604020202020204" pitchFamily="34" charset="0"/>
                            </a:rPr>
                            <a:t> angle with vertical = </a:t>
                          </a:r>
                          <a:r>
                            <a:rPr lang="el-GR" sz="2200" baseline="0" dirty="0">
                              <a:latin typeface="Arial" panose="020B0604020202020204" pitchFamily="34" charset="0"/>
                              <a:cs typeface="Arial" panose="020B0604020202020204" pitchFamily="34" charset="0"/>
                            </a:rPr>
                            <a:t>Φ</a:t>
                          </a:r>
                          <a:r>
                            <a:rPr lang="en-US" sz="2200" baseline="0" dirty="0">
                              <a:latin typeface="Arial" panose="020B0604020202020204" pitchFamily="34" charset="0"/>
                              <a:cs typeface="Arial" panose="020B0604020202020204" pitchFamily="34" charset="0"/>
                            </a:rPr>
                            <a:t>/2.</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b="0" i="1" kern="1200" smtClean="0">
                                        <a:solidFill>
                                          <a:schemeClr val="tx1"/>
                                        </a:solidFill>
                                        <a:effectLst/>
                                        <a:latin typeface="Cambria Math" panose="02040503050406030204" pitchFamily="18" charset="0"/>
                                        <a:ea typeface="+mn-ea"/>
                                        <a:cs typeface="+mn-cs"/>
                                      </a:rPr>
                                      <m:t>𝑄</m:t>
                                    </m:r>
                                  </m:e>
                                  <m:sub>
                                    <m:r>
                                      <a:rPr lang="en-US" sz="2200" b="0" i="1" kern="1200" smtClean="0">
                                        <a:solidFill>
                                          <a:schemeClr val="tx1"/>
                                        </a:solidFill>
                                        <a:effectLst/>
                                        <a:latin typeface="Cambria Math" panose="02040503050406030204" pitchFamily="18" charset="0"/>
                                        <a:ea typeface="+mn-ea"/>
                                        <a:cs typeface="+mn-cs"/>
                                      </a:rPr>
                                      <m:t>𝑢</m:t>
                                    </m:r>
                                  </m:sub>
                                </m:sSub>
                                <m:r>
                                  <a:rPr lang="en-US" sz="2200" i="1" kern="1200">
                                    <a:solidFill>
                                      <a:schemeClr val="tx1"/>
                                    </a:solidFill>
                                    <a:effectLst/>
                                    <a:latin typeface="Cambria Math" panose="02040503050406030204" pitchFamily="18" charset="0"/>
                                    <a:ea typeface="+mn-ea"/>
                                    <a:cs typeface="+mn-cs"/>
                                  </a:rPr>
                                  <m:t>=</m:t>
                                </m:r>
                                <m:d>
                                  <m:dPr>
                                    <m:begChr m:val="{"/>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4</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𝐾</m:t>
                                        </m:r>
                                      </m:e>
                                      <m:sub>
                                        <m:r>
                                          <a:rPr lang="en-US" sz="2200" i="1" kern="1200">
                                            <a:solidFill>
                                              <a:schemeClr val="tx1"/>
                                            </a:solidFill>
                                            <a:effectLst/>
                                            <a:latin typeface="Cambria Math" panose="02040503050406030204" pitchFamily="18" charset="0"/>
                                            <a:ea typeface="+mn-ea"/>
                                            <a:cs typeface="+mn-cs"/>
                                          </a:rPr>
                                          <m:t>0</m:t>
                                        </m:r>
                                      </m:sub>
                                    </m:sSub>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𝑡𝑎𝑛</m:t>
                                        </m:r>
                                        <m:r>
                                          <a:rPr lang="en-US" sz="2200" i="1" kern="1200">
                                            <a:solidFill>
                                              <a:schemeClr val="tx1"/>
                                            </a:solidFill>
                                            <a:effectLst/>
                                            <a:latin typeface="Cambria Math" panose="02040503050406030204" pitchFamily="18" charset="0"/>
                                            <a:ea typeface="+mn-ea"/>
                                            <a:cs typeface="+mn-cs"/>
                                          </a:rPr>
                                          <m:t>𝜙</m:t>
                                        </m:r>
                                      </m:e>
                                    </m:d>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𝑐𝑜𝑠</m:t>
                                        </m:r>
                                      </m:e>
                                      <m:sup>
                                        <m:r>
                                          <a:rPr lang="en-US" sz="2200" i="1" kern="1200">
                                            <a:solidFill>
                                              <a:schemeClr val="tx1"/>
                                            </a:solidFill>
                                            <a:effectLst/>
                                            <a:latin typeface="Cambria Math" panose="02040503050406030204" pitchFamily="18" charset="0"/>
                                            <a:ea typeface="+mn-ea"/>
                                            <a:cs typeface="+mn-cs"/>
                                          </a:rPr>
                                          <m:t>2</m:t>
                                        </m:r>
                                      </m:sup>
                                    </m:sSup>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𝜙</m:t>
                                        </m:r>
                                      </m:num>
                                      <m:den>
                                        <m:r>
                                          <a:rPr lang="en-US" sz="2200" i="1" kern="1200">
                                            <a:solidFill>
                                              <a:schemeClr val="tx1"/>
                                            </a:solidFill>
                                            <a:effectLst/>
                                            <a:latin typeface="Cambria Math" panose="02040503050406030204" pitchFamily="18" charset="0"/>
                                            <a:ea typeface="+mn-ea"/>
                                            <a:cs typeface="+mn-cs"/>
                                          </a:rPr>
                                          <m:t>2</m:t>
                                        </m:r>
                                      </m:den>
                                    </m:f>
                                  </m:e>
                                </m:d>
                                <m:sSup>
                                  <m:sSupPr>
                                    <m:ctrlPr>
                                      <a:rPr lang="en-US" sz="2200" i="1" kern="1200">
                                        <a:solidFill>
                                          <a:schemeClr val="tx1"/>
                                        </a:solidFill>
                                        <a:effectLst/>
                                        <a:latin typeface="Cambria Math" panose="02040503050406030204" pitchFamily="18" charset="0"/>
                                        <a:ea typeface="+mn-ea"/>
                                        <a:cs typeface="+mn-cs"/>
                                      </a:rPr>
                                    </m:ctrlPr>
                                  </m:sSupPr>
                                  <m:e>
                                    <m:d>
                                      <m:dPr>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h</m:t>
                                            </m:r>
                                          </m:den>
                                        </m:f>
                                      </m:e>
                                    </m:d>
                                  </m:e>
                                  <m:sup>
                                    <m:r>
                                      <a:rPr lang="en-US" sz="2200" i="1" kern="1200">
                                        <a:solidFill>
                                          <a:schemeClr val="tx1"/>
                                        </a:solidFill>
                                        <a:effectLst/>
                                        <a:latin typeface="Cambria Math" panose="02040503050406030204" pitchFamily="18" charset="0"/>
                                        <a:ea typeface="+mn-ea"/>
                                        <a:cs typeface="+mn-cs"/>
                                      </a:rPr>
                                      <m:t>2</m:t>
                                    </m:r>
                                  </m:sup>
                                </m:sSup>
                                <m:d>
                                  <m:dPr>
                                    <m:begChr m:val="["/>
                                    <m:endChr m:val="]"/>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0.5</m:t>
                                        </m:r>
                                      </m:num>
                                      <m:den>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h</m:t>
                                            </m:r>
                                          </m:den>
                                        </m:f>
                                      </m:den>
                                    </m:f>
                                    <m:r>
                                      <a:rPr lang="en-US" sz="2200" i="1" kern="1200">
                                        <a:solidFill>
                                          <a:schemeClr val="tx1"/>
                                        </a:solidFill>
                                        <a:effectLst/>
                                        <a:latin typeface="Cambria Math" panose="02040503050406030204" pitchFamily="18" charset="0"/>
                                        <a:ea typeface="+mn-ea"/>
                                        <a:cs typeface="+mn-cs"/>
                                      </a:rPr>
                                      <m:t>+ </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𝑡𝑎𝑛</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𝜙</m:t>
                                            </m:r>
                                          </m:num>
                                          <m:den>
                                            <m:r>
                                              <a:rPr lang="en-US" sz="2200" i="1" kern="1200">
                                                <a:solidFill>
                                                  <a:schemeClr val="tx1"/>
                                                </a:solidFill>
                                                <a:effectLst/>
                                                <a:latin typeface="Cambria Math" panose="02040503050406030204" pitchFamily="18" charset="0"/>
                                                <a:ea typeface="+mn-ea"/>
                                                <a:cs typeface="+mn-cs"/>
                                              </a:rPr>
                                              <m:t>2</m:t>
                                            </m:r>
                                          </m:den>
                                        </m:f>
                                      </m:num>
                                      <m:den>
                                        <m:r>
                                          <a:rPr lang="en-US" sz="2200" i="1" kern="1200">
                                            <a:solidFill>
                                              <a:schemeClr val="tx1"/>
                                            </a:solidFill>
                                            <a:effectLst/>
                                            <a:latin typeface="Cambria Math" panose="02040503050406030204" pitchFamily="18" charset="0"/>
                                            <a:ea typeface="+mn-ea"/>
                                            <a:cs typeface="+mn-cs"/>
                                          </a:rPr>
                                          <m:t>3</m:t>
                                        </m:r>
                                      </m:den>
                                    </m:f>
                                  </m:e>
                                </m:d>
                                <m:r>
                                  <a:rPr lang="en-US" sz="2200" i="1" kern="1200">
                                    <a:solidFill>
                                      <a:schemeClr val="tx1"/>
                                    </a:solidFill>
                                    <a:effectLst/>
                                    <a:latin typeface="Cambria Math" panose="02040503050406030204" pitchFamily="18" charset="0"/>
                                    <a:ea typeface="+mn-ea"/>
                                    <a:cs typeface="+mn-cs"/>
                                  </a:rPr>
                                  <m:t>}</m:t>
                                </m:r>
                              </m:oMath>
                            </m:oMathPara>
                          </a14:m>
                          <a:endParaRPr lang="en-US" sz="2200" kern="1200" dirty="0">
                            <a:solidFill>
                              <a:schemeClr val="tx1"/>
                            </a:solidFill>
                            <a:effectLst/>
                            <a:latin typeface="Arial" panose="020B0604020202020204" pitchFamily="34" charset="0"/>
                            <a:ea typeface="+mn-ea"/>
                            <a:cs typeface="Arial" panose="020B0604020202020204" pitchFamily="34" charset="0"/>
                          </a:endParaRPr>
                        </a:p>
                        <a:p>
                          <a:pPr algn="ctr"/>
                          <a14:m>
                            <m:oMath xmlns:m="http://schemas.openxmlformats.org/officeDocument/2006/math">
                              <m:r>
                                <a:rPr lang="en-US" sz="2200" i="1" kern="1200">
                                  <a:solidFill>
                                    <a:schemeClr val="tx1"/>
                                  </a:solidFill>
                                  <a:effectLst/>
                                  <a:latin typeface="Cambria Math" panose="02040503050406030204" pitchFamily="18" charset="0"/>
                                  <a:ea typeface="+mn-ea"/>
                                  <a:cs typeface="+mn-cs"/>
                                </a:rPr>
                                <m:t>[4+8</m:t>
                              </m:r>
                              <m:d>
                                <m:dPr>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h</m:t>
                                      </m:r>
                                    </m:den>
                                  </m:f>
                                </m:e>
                              </m:d>
                              <m:r>
                                <a:rPr lang="en-US" sz="2200" i="1" kern="1200">
                                  <a:solidFill>
                                    <a:schemeClr val="tx1"/>
                                  </a:solidFill>
                                  <a:effectLst/>
                                  <a:latin typeface="Cambria Math" panose="02040503050406030204" pitchFamily="18" charset="0"/>
                                  <a:ea typeface="+mn-ea"/>
                                  <a:cs typeface="+mn-cs"/>
                                </a:rPr>
                                <m:t>𝑡𝑎𝑛</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𝜙</m:t>
                                  </m:r>
                                </m:num>
                                <m:den>
                                  <m:r>
                                    <a:rPr lang="en-US" sz="2200" i="1" kern="1200">
                                      <a:solidFill>
                                        <a:schemeClr val="tx1"/>
                                      </a:solidFill>
                                      <a:effectLst/>
                                      <a:latin typeface="Cambria Math" panose="02040503050406030204" pitchFamily="18" charset="0"/>
                                      <a:ea typeface="+mn-ea"/>
                                      <a:cs typeface="+mn-cs"/>
                                    </a:rPr>
                                    <m:t>2</m:t>
                                  </m:r>
                                </m:den>
                              </m:f>
                              <m:r>
                                <a:rPr lang="en-US" sz="2200" i="1" kern="1200">
                                  <a:solidFill>
                                    <a:schemeClr val="tx1"/>
                                  </a:solidFill>
                                  <a:effectLst/>
                                  <a:latin typeface="Cambria Math" panose="02040503050406030204" pitchFamily="18" charset="0"/>
                                  <a:ea typeface="+mn-ea"/>
                                  <a:cs typeface="+mn-cs"/>
                                </a:rPr>
                                <m:t>+5.333</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h</m:t>
                                      </m:r>
                                    </m:den>
                                  </m:f>
                                  <m:r>
                                    <a:rPr lang="en-US" sz="2200" i="1" kern="1200">
                                      <a:solidFill>
                                        <a:schemeClr val="tx1"/>
                                      </a:solidFill>
                                      <a:effectLst/>
                                      <a:latin typeface="Cambria Math" panose="02040503050406030204" pitchFamily="18" charset="0"/>
                                      <a:ea typeface="+mn-ea"/>
                                      <a:cs typeface="+mn-cs"/>
                                    </a:rPr>
                                    <m:t>)</m:t>
                                  </m:r>
                                </m:e>
                                <m:sup>
                                  <m:r>
                                    <a:rPr lang="en-US" sz="2200" i="1" kern="1200">
                                      <a:solidFill>
                                        <a:schemeClr val="tx1"/>
                                      </a:solidFill>
                                      <a:effectLst/>
                                      <a:latin typeface="Cambria Math" panose="02040503050406030204" pitchFamily="18" charset="0"/>
                                      <a:ea typeface="+mn-ea"/>
                                      <a:cs typeface="+mn-cs"/>
                                    </a:rPr>
                                    <m:t>2</m:t>
                                  </m:r>
                                </m:sup>
                              </m:sSup>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𝑡𝑎𝑛</m:t>
                                  </m:r>
                                </m:e>
                                <m:sup>
                                  <m:r>
                                    <a:rPr lang="en-US" sz="2200" i="1" kern="1200">
                                      <a:solidFill>
                                        <a:schemeClr val="tx1"/>
                                      </a:solidFill>
                                      <a:effectLst/>
                                      <a:latin typeface="Cambria Math" panose="02040503050406030204" pitchFamily="18" charset="0"/>
                                      <a:ea typeface="+mn-ea"/>
                                      <a:cs typeface="+mn-cs"/>
                                    </a:rPr>
                                    <m:t>2</m:t>
                                  </m:r>
                                </m:sup>
                              </m:sSup>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𝜙</m:t>
                                  </m:r>
                                </m:num>
                                <m:den>
                                  <m:r>
                                    <a:rPr lang="en-US" sz="2200" i="1" kern="1200">
                                      <a:solidFill>
                                        <a:schemeClr val="tx1"/>
                                      </a:solidFill>
                                      <a:effectLst/>
                                      <a:latin typeface="Cambria Math" panose="02040503050406030204" pitchFamily="18" charset="0"/>
                                      <a:ea typeface="+mn-ea"/>
                                      <a:cs typeface="+mn-cs"/>
                                    </a:rPr>
                                    <m:t>2</m:t>
                                  </m:r>
                                </m:den>
                              </m:f>
                            </m:oMath>
                          </a14:m>
                          <a:r>
                            <a:rPr lang="en-US" sz="2200" kern="1200" dirty="0">
                              <a:solidFill>
                                <a:schemeClr val="tx1"/>
                              </a:solidFill>
                              <a:effectLst/>
                              <a:latin typeface="Arial" panose="020B0604020202020204" pitchFamily="34" charset="0"/>
                              <a:ea typeface="+mn-ea"/>
                              <a:cs typeface="Arial" panose="020B0604020202020204" pitchFamily="34" charset="0"/>
                            </a:rPr>
                            <a:t>]</a:t>
                          </a:r>
                          <a:r>
                            <a:rPr lang="en-US" sz="2200" i="1" kern="1200" dirty="0">
                              <a:solidFill>
                                <a:schemeClr val="tx1"/>
                              </a:solidFill>
                              <a:effectLst/>
                              <a:latin typeface="Arial" panose="020B0604020202020204" pitchFamily="34" charset="0"/>
                              <a:ea typeface="+mn-ea"/>
                              <a:cs typeface="Arial" panose="020B0604020202020204" pitchFamily="34" charset="0"/>
                            </a:rPr>
                            <a:t>*ƳAH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999412917"/>
                      </a:ext>
                    </a:extLst>
                  </a:tr>
                  <a:tr h="1196300">
                    <a:tc>
                      <a:txBody>
                        <a:bodyPr/>
                        <a:lstStyle/>
                        <a:p>
                          <a:pPr algn="ctr"/>
                          <a:r>
                            <a:rPr lang="en-US" sz="2200" b="0" kern="1200" dirty="0">
                              <a:solidFill>
                                <a:schemeClr val="tx1"/>
                              </a:solidFill>
                              <a:effectLst/>
                              <a:latin typeface="Arial" panose="020B0604020202020204" pitchFamily="34" charset="0"/>
                              <a:ea typeface="+mn-ea"/>
                              <a:cs typeface="Arial" panose="020B0604020202020204" pitchFamily="34" charset="0"/>
                            </a:rPr>
                            <a:t>Saeedy‘s</a:t>
                          </a:r>
                        </a:p>
                        <a:p>
                          <a:pPr algn="ctr"/>
                          <a:r>
                            <a:rPr lang="en-US" sz="2200" b="0" kern="1200" dirty="0">
                              <a:solidFill>
                                <a:schemeClr val="tx1"/>
                              </a:solidFill>
                              <a:effectLst/>
                              <a:latin typeface="Arial" panose="020B0604020202020204" pitchFamily="34" charset="0"/>
                              <a:ea typeface="+mn-ea"/>
                              <a:cs typeface="Arial" panose="020B0604020202020204" pitchFamily="34" charset="0"/>
                            </a:rPr>
                            <a:t>(1987)</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Arial" panose="020B0604020202020204" pitchFamily="34" charset="0"/>
                              <a:ea typeface="+mn-ea"/>
                              <a:cs typeface="Arial" panose="020B0604020202020204" pitchFamily="34" charset="0"/>
                            </a:rPr>
                            <a:t>Trace of the failure surface was assumed to be an arc of a logarithmic spiral.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r>
                                      <a:rPr lang="en-US" sz="2200" i="1" kern="120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𝑎𝑐𝑡𝑢𝑎𝑙</m:t>
                                    </m:r>
                                    <m:r>
                                      <a:rPr lang="en-US" sz="2200" i="1" kern="1200">
                                        <a:solidFill>
                                          <a:schemeClr val="tx1"/>
                                        </a:solidFill>
                                        <a:effectLst/>
                                        <a:latin typeface="Cambria Math" panose="02040503050406030204" pitchFamily="18" charset="0"/>
                                        <a:ea typeface="+mn-ea"/>
                                        <a:cs typeface="+mn-cs"/>
                                      </a:rPr>
                                      <m:t>)</m:t>
                                    </m:r>
                                  </m:sub>
                                </m:sSub>
                                <m:r>
                                  <a:rPr lang="en-US" sz="2200" i="1" kern="1200">
                                    <a:solidFill>
                                      <a:schemeClr val="tx1"/>
                                    </a:solidFill>
                                    <a:effectLst/>
                                    <a:latin typeface="Cambria Math" panose="02040503050406030204" pitchFamily="18" charset="0"/>
                                    <a:ea typeface="+mn-ea"/>
                                    <a:cs typeface="+mn-cs"/>
                                  </a:rPr>
                                  <m:t>=(</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𝐹</m:t>
                                    </m:r>
                                  </m:e>
                                  <m:sub>
                                    <m:r>
                                      <a:rPr lang="en-US" sz="2200" i="1" kern="1200">
                                        <a:solidFill>
                                          <a:schemeClr val="tx1"/>
                                        </a:solidFill>
                                        <a:effectLst/>
                                        <a:latin typeface="Cambria Math" panose="02040503050406030204" pitchFamily="18" charset="0"/>
                                        <a:ea typeface="+mn-ea"/>
                                        <a:cs typeface="+mn-cs"/>
                                      </a:rPr>
                                      <m:t>𝑞</m:t>
                                    </m:r>
                                  </m:sub>
                                </m:sSub>
                                <m:r>
                                  <a:rPr lang="en-US" sz="2200" i="1" kern="1200">
                                    <a:solidFill>
                                      <a:schemeClr val="tx1"/>
                                    </a:solidFill>
                                    <a:effectLst/>
                                    <a:latin typeface="Cambria Math" panose="02040503050406030204" pitchFamily="18" charset="0"/>
                                    <a:ea typeface="+mn-ea"/>
                                    <a:cs typeface="+mn-cs"/>
                                  </a:rPr>
                                  <m:t>𝛾</m:t>
                                </m:r>
                                <m:r>
                                  <a:rPr lang="en-US" sz="2200" i="1" kern="1200">
                                    <a:solidFill>
                                      <a:schemeClr val="tx1"/>
                                    </a:solidFill>
                                    <a:effectLst/>
                                    <a:latin typeface="Cambria Math" panose="02040503050406030204" pitchFamily="18" charset="0"/>
                                    <a:ea typeface="+mn-ea"/>
                                    <a:cs typeface="+mn-cs"/>
                                  </a:rPr>
                                  <m:t>𝐴𝐻</m:t>
                                </m:r>
                                <m:r>
                                  <a:rPr lang="en-US" sz="2200" i="1" kern="1200">
                                    <a:solidFill>
                                      <a:schemeClr val="tx1"/>
                                    </a:solidFill>
                                    <a:effectLst/>
                                    <a:latin typeface="Cambria Math" panose="02040503050406030204" pitchFamily="18" charset="0"/>
                                    <a:ea typeface="+mn-ea"/>
                                    <a:cs typeface="+mn-cs"/>
                                  </a:rPr>
                                  <m:t>)</m:t>
                                </m:r>
                                <m:r>
                                  <a:rPr lang="en-US" sz="2200" kern="1200">
                                    <a:solidFill>
                                      <a:schemeClr val="tx1"/>
                                    </a:solidFill>
                                    <a:effectLst/>
                                    <a:latin typeface="Cambria Math" panose="02040503050406030204" pitchFamily="18" charset="0"/>
                                    <a:ea typeface="+mn-ea"/>
                                    <a:cs typeface="+mn-cs"/>
                                  </a:rPr>
                                  <m:t>µ</m:t>
                                </m:r>
                              </m:oMath>
                            </m:oMathPara>
                          </a14:m>
                          <a:endParaRPr lang="en-US" sz="2200" kern="1200" dirty="0">
                            <a:solidFill>
                              <a:schemeClr val="tx1"/>
                            </a:solidFill>
                            <a:effectLst/>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i="1" kern="1200" dirty="0">
                              <a:solidFill>
                                <a:schemeClr val="tx1"/>
                              </a:solidFill>
                              <a:effectLst/>
                              <a:latin typeface="Arial" panose="020B0604020202020204" pitchFamily="34" charset="0"/>
                              <a:ea typeface="+mn-ea"/>
                              <a:cs typeface="Arial" panose="020B0604020202020204" pitchFamily="34" charset="0"/>
                            </a:rPr>
                            <a:t>Where, </a:t>
                          </a:r>
                          <a14:m>
                            <m:oMath xmlns:m="http://schemas.openxmlformats.org/officeDocument/2006/math">
                              <m:r>
                                <a:rPr lang="en-US" sz="2200" kern="1200" smtClean="0">
                                  <a:solidFill>
                                    <a:schemeClr val="tx1"/>
                                  </a:solidFill>
                                  <a:effectLst/>
                                  <a:latin typeface="Cambria Math" panose="02040503050406030204" pitchFamily="18" charset="0"/>
                                  <a:ea typeface="+mn-ea"/>
                                  <a:cs typeface="+mn-cs"/>
                                </a:rPr>
                                <m:t>µ=1.044</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𝐷</m:t>
                                  </m:r>
                                </m:e>
                                <m:sub>
                                  <m:r>
                                    <a:rPr lang="en-US" sz="2200" i="1" kern="1200">
                                      <a:solidFill>
                                        <a:schemeClr val="tx1"/>
                                      </a:solidFill>
                                      <a:effectLst/>
                                      <a:latin typeface="Cambria Math" panose="02040503050406030204" pitchFamily="18" charset="0"/>
                                      <a:ea typeface="+mn-ea"/>
                                      <a:cs typeface="+mn-cs"/>
                                    </a:rPr>
                                    <m:t>𝑟</m:t>
                                  </m:r>
                                </m:sub>
                              </m:sSub>
                              <m:r>
                                <a:rPr lang="en-US" sz="2200" i="1" kern="1200">
                                  <a:solidFill>
                                    <a:schemeClr val="tx1"/>
                                  </a:solidFill>
                                  <a:effectLst/>
                                  <a:latin typeface="Cambria Math" panose="02040503050406030204" pitchFamily="18" charset="0"/>
                                  <a:ea typeface="+mn-ea"/>
                                  <a:cs typeface="+mn-cs"/>
                                </a:rPr>
                                <m:t>+0.44</m:t>
                              </m:r>
                            </m:oMath>
                          </a14:m>
                          <a:endParaRPr lang="en-US" sz="220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0002"/>
                      </a:ext>
                    </a:extLst>
                  </a:tr>
                  <a:tr h="1150667">
                    <a:tc>
                      <a:txBody>
                        <a:bodyPr/>
                        <a:lstStyle/>
                        <a:p>
                          <a:pPr algn="ctr"/>
                          <a:r>
                            <a:rPr lang="en-US" sz="2200" b="1" kern="1200" dirty="0">
                              <a:solidFill>
                                <a:schemeClr val="tx1"/>
                              </a:solidFill>
                              <a:effectLst/>
                              <a:latin typeface="Arial" panose="020B0604020202020204" pitchFamily="34" charset="0"/>
                              <a:ea typeface="+mn-ea"/>
                              <a:cs typeface="Arial" panose="020B0604020202020204" pitchFamily="34" charset="0"/>
                            </a:rPr>
                            <a:t> </a:t>
                          </a:r>
                          <a:r>
                            <a:rPr lang="en-US" sz="2200" b="0" kern="1200" dirty="0">
                              <a:solidFill>
                                <a:schemeClr val="tx1"/>
                              </a:solidFill>
                              <a:effectLst/>
                              <a:latin typeface="Arial" panose="020B0604020202020204" pitchFamily="34" charset="0"/>
                              <a:ea typeface="+mn-ea"/>
                              <a:cs typeface="Arial" panose="020B0604020202020204" pitchFamily="34" charset="0"/>
                            </a:rPr>
                            <a:t>Friction Cylinder Method</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algn="ctr" defTabSz="457200" rtl="0" eaLnBrk="1" latinLnBrk="0" hangingPunct="1"/>
                          <a14:m>
                            <m:oMath xmlns:m="http://schemas.openxmlformats.org/officeDocument/2006/math">
                              <m:sSubSup>
                                <m:sSubSupPr>
                                  <m:ctrlPr>
                                    <a:rPr lang="en-US" sz="2200" i="1" kern="1200" smtClean="0">
                                      <a:solidFill>
                                        <a:schemeClr val="tx1"/>
                                      </a:solidFill>
                                      <a:effectLst/>
                                      <a:latin typeface="Cambria Math" panose="02040503050406030204" pitchFamily="18" charset="0"/>
                                      <a:ea typeface="+mn-ea"/>
                                      <a:cs typeface="+mn-cs"/>
                                    </a:rPr>
                                  </m:ctrlPr>
                                </m:sSubSupPr>
                                <m:e>
                                  <m:r>
                                    <a:rPr lang="en-US" sz="2200" i="1" kern="1200">
                                      <a:solidFill>
                                        <a:schemeClr val="tx1"/>
                                      </a:solidFill>
                                      <a:effectLst/>
                                      <a:latin typeface="Cambria Math" panose="02040503050406030204" pitchFamily="18" charset="0"/>
                                      <a:ea typeface="+mn-ea"/>
                                      <a:cs typeface="+mn-cs"/>
                                    </a:rPr>
                                    <m:t>𝜎</m:t>
                                  </m:r>
                                </m:e>
                                <m:sub>
                                  <m:r>
                                    <a:rPr lang="en-US" sz="2200" i="1" kern="1200">
                                      <a:solidFill>
                                        <a:schemeClr val="tx1"/>
                                      </a:solidFill>
                                      <a:effectLst/>
                                      <a:latin typeface="Cambria Math" panose="02040503050406030204" pitchFamily="18" charset="0"/>
                                      <a:ea typeface="+mn-ea"/>
                                      <a:cs typeface="+mn-cs"/>
                                    </a:rPr>
                                    <m:t>0</m:t>
                                  </m:r>
                                </m:sub>
                                <m:sup>
                                  <m:r>
                                    <a:rPr lang="en-US" sz="2200" i="1" kern="1200">
                                      <a:solidFill>
                                        <a:schemeClr val="tx1"/>
                                      </a:solidFill>
                                      <a:effectLst/>
                                      <a:latin typeface="Cambria Math" panose="02040503050406030204" pitchFamily="18" charset="0"/>
                                      <a:ea typeface="+mn-ea"/>
                                      <a:cs typeface="+mn-cs"/>
                                    </a:rPr>
                                    <m:t>′</m:t>
                                  </m:r>
                                </m:sup>
                              </m:sSubSup>
                            </m:oMath>
                          </a14:m>
                          <a:r>
                            <a:rPr lang="en-US" sz="2200" dirty="0">
                              <a:latin typeface="Arial" panose="020B0604020202020204" pitchFamily="34" charset="0"/>
                              <a:cs typeface="Arial" panose="020B0604020202020204" pitchFamily="34" charset="0"/>
                            </a:rPr>
                            <a:t> = Effective Overburden Pressure.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Arial" panose="020B0604020202020204" pitchFamily="34" charset="0"/>
                              <a:ea typeface="+mn-ea"/>
                              <a:cs typeface="Arial" panose="020B0604020202020204" pitchFamily="34" charset="0"/>
                            </a:rPr>
                            <a:t>Q</a:t>
                          </a:r>
                          <a:r>
                            <a:rPr lang="en-US" sz="2200" kern="1200" baseline="-25000" dirty="0">
                              <a:solidFill>
                                <a:schemeClr val="tx1"/>
                              </a:solidFill>
                              <a:effectLst/>
                              <a:latin typeface="Arial" panose="020B0604020202020204" pitchFamily="34" charset="0"/>
                              <a:ea typeface="+mn-ea"/>
                              <a:cs typeface="Arial" panose="020B0604020202020204" pitchFamily="34" charset="0"/>
                            </a:rPr>
                            <a:t>u</a:t>
                          </a:r>
                          <a:r>
                            <a:rPr lang="en-US" sz="2200" kern="1200" baseline="0" dirty="0">
                              <a:solidFill>
                                <a:schemeClr val="tx1"/>
                              </a:solidFill>
                              <a:effectLst/>
                              <a:latin typeface="Arial" panose="020B0604020202020204" pitchFamily="34" charset="0"/>
                              <a:ea typeface="+mn-ea"/>
                              <a:cs typeface="Arial" panose="020B0604020202020204" pitchFamily="34" charset="0"/>
                            </a:rPr>
                            <a:t> </a:t>
                          </a:r>
                          <a:r>
                            <a:rPr lang="en-US" sz="2200" kern="1200" dirty="0">
                              <a:solidFill>
                                <a:schemeClr val="tx1"/>
                              </a:solidFill>
                              <a:effectLst/>
                              <a:latin typeface="Arial" panose="020B0604020202020204" pitchFamily="34" charset="0"/>
                              <a:ea typeface="+mn-ea"/>
                              <a:cs typeface="Arial" panose="020B0604020202020204" pitchFamily="34" charset="0"/>
                            </a:rPr>
                            <a:t>=  </a:t>
                          </a:r>
                          <a14:m>
                            <m:oMath xmlns:m="http://schemas.openxmlformats.org/officeDocument/2006/math">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𝜋</m:t>
                                  </m:r>
                                  <m:sSup>
                                    <m:sSupPr>
                                      <m:ctrlPr>
                                        <a:rPr lang="en-US" sz="2200" i="1" kern="1200">
                                          <a:solidFill>
                                            <a:schemeClr val="tx1"/>
                                          </a:solidFill>
                                          <a:effectLst/>
                                          <a:latin typeface="Cambria Math" panose="02040503050406030204" pitchFamily="18" charset="0"/>
                                          <a:ea typeface="+mn-ea"/>
                                          <a:cs typeface="+mn-cs"/>
                                        </a:rPr>
                                      </m:ctrlPr>
                                    </m:sSupPr>
                                    <m:e>
                                      <m:r>
                                        <a:rPr lang="en-US" sz="2200" b="0" i="1" kern="1200" smtClean="0">
                                          <a:solidFill>
                                            <a:schemeClr val="tx1"/>
                                          </a:solidFill>
                                          <a:effectLst/>
                                          <a:latin typeface="Cambria Math" panose="02040503050406030204" pitchFamily="18" charset="0"/>
                                          <a:ea typeface="+mn-ea"/>
                                          <a:cs typeface="+mn-cs"/>
                                        </a:rPr>
                                        <m:t>𝐷</m:t>
                                      </m:r>
                                    </m:e>
                                    <m:sup>
                                      <m:r>
                                        <a:rPr lang="en-US" sz="2200" i="1" kern="1200">
                                          <a:solidFill>
                                            <a:schemeClr val="tx1"/>
                                          </a:solidFill>
                                          <a:effectLst/>
                                          <a:latin typeface="Cambria Math" panose="02040503050406030204" pitchFamily="18" charset="0"/>
                                          <a:ea typeface="+mn-ea"/>
                                          <a:cs typeface="+mn-cs"/>
                                        </a:rPr>
                                        <m:t>2</m:t>
                                      </m:r>
                                    </m:sup>
                                  </m:sSup>
                                </m:num>
                                <m:den>
                                  <m:r>
                                    <a:rPr lang="en-US" sz="2200" i="1" kern="1200">
                                      <a:solidFill>
                                        <a:schemeClr val="tx1"/>
                                      </a:solidFill>
                                      <a:effectLst/>
                                      <a:latin typeface="Cambria Math" panose="02040503050406030204" pitchFamily="18" charset="0"/>
                                      <a:ea typeface="+mn-ea"/>
                                      <a:cs typeface="+mn-cs"/>
                                    </a:rPr>
                                    <m:t>4</m:t>
                                  </m:r>
                                </m:den>
                              </m:f>
                              <m:r>
                                <a:rPr lang="en-US" sz="2200" i="1" kern="1200">
                                  <a:solidFill>
                                    <a:schemeClr val="tx1"/>
                                  </a:solidFill>
                                  <a:effectLst/>
                                  <a:latin typeface="Cambria Math" panose="02040503050406030204" pitchFamily="18" charset="0"/>
                                  <a:ea typeface="+mn-ea"/>
                                  <a:cs typeface="+mn-cs"/>
                                </a:rPr>
                                <m:t>𝐻</m:t>
                              </m:r>
                              <m:r>
                                <a:rPr lang="en-US" sz="2200" i="1" kern="1200">
                                  <a:solidFill>
                                    <a:schemeClr val="tx1"/>
                                  </a:solidFill>
                                  <a:effectLst/>
                                  <a:latin typeface="Cambria Math" panose="02040503050406030204" pitchFamily="18" charset="0"/>
                                  <a:ea typeface="+mn-ea"/>
                                  <a:cs typeface="+mn-cs"/>
                                </a:rPr>
                                <m:t>𝛾</m:t>
                              </m:r>
                              <m:r>
                                <a:rPr lang="en-US" sz="2200" i="1" kern="1200">
                                  <a:solidFill>
                                    <a:schemeClr val="tx1"/>
                                  </a:solidFill>
                                  <a:effectLst/>
                                  <a:latin typeface="Cambria Math" panose="02040503050406030204" pitchFamily="18" charset="0"/>
                                  <a:ea typeface="+mn-ea"/>
                                  <a:cs typeface="+mn-cs"/>
                                </a:rPr>
                                <m:t>+</m:t>
                              </m:r>
                              <m:nary>
                                <m:naryPr>
                                  <m:limLoc m:val="subSup"/>
                                  <m:ctrlPr>
                                    <a:rPr lang="en-US" sz="2200" i="1" kern="1200">
                                      <a:solidFill>
                                        <a:schemeClr val="tx1"/>
                                      </a:solidFill>
                                      <a:effectLst/>
                                      <a:latin typeface="Cambria Math" panose="02040503050406030204" pitchFamily="18" charset="0"/>
                                      <a:ea typeface="+mn-ea"/>
                                      <a:cs typeface="+mn-cs"/>
                                    </a:rPr>
                                  </m:ctrlPr>
                                </m:naryPr>
                                <m:sub>
                                  <m:r>
                                    <a:rPr lang="en-US" sz="2200" i="1" kern="1200">
                                      <a:solidFill>
                                        <a:schemeClr val="tx1"/>
                                      </a:solidFill>
                                      <a:effectLst/>
                                      <a:latin typeface="Cambria Math" panose="02040503050406030204" pitchFamily="18" charset="0"/>
                                      <a:ea typeface="+mn-ea"/>
                                      <a:cs typeface="+mn-cs"/>
                                    </a:rPr>
                                    <m:t>0</m:t>
                                  </m:r>
                                </m:sub>
                                <m:sup>
                                  <m:r>
                                    <a:rPr lang="en-US" sz="2200" i="1" kern="1200">
                                      <a:solidFill>
                                        <a:schemeClr val="tx1"/>
                                      </a:solidFill>
                                      <a:effectLst/>
                                      <a:latin typeface="Cambria Math" panose="02040503050406030204" pitchFamily="18" charset="0"/>
                                      <a:ea typeface="+mn-ea"/>
                                      <a:cs typeface="+mn-cs"/>
                                    </a:rPr>
                                    <m:t>𝐻</m:t>
                                  </m:r>
                                </m:sup>
                                <m:e>
                                  <m:d>
                                    <m:dPr>
                                      <m:ctrlPr>
                                        <a:rPr lang="en-US" sz="2200" i="1" kern="1200">
                                          <a:solidFill>
                                            <a:schemeClr val="tx1"/>
                                          </a:solidFill>
                                          <a:effectLst/>
                                          <a:latin typeface="Cambria Math" panose="02040503050406030204" pitchFamily="18" charset="0"/>
                                          <a:ea typeface="+mn-ea"/>
                                          <a:cs typeface="+mn-cs"/>
                                        </a:rPr>
                                      </m:ctrlPr>
                                    </m:dPr>
                                    <m:e>
                                      <m:sSubSup>
                                        <m:sSubSupPr>
                                          <m:ctrlPr>
                                            <a:rPr lang="en-US" sz="2200" i="1" kern="1200">
                                              <a:solidFill>
                                                <a:schemeClr val="tx1"/>
                                              </a:solidFill>
                                              <a:effectLst/>
                                              <a:latin typeface="Cambria Math" panose="02040503050406030204" pitchFamily="18" charset="0"/>
                                              <a:ea typeface="+mn-ea"/>
                                              <a:cs typeface="+mn-cs"/>
                                            </a:rPr>
                                          </m:ctrlPr>
                                        </m:sSubSupPr>
                                        <m:e>
                                          <m:r>
                                            <a:rPr lang="en-US" sz="2200" i="1" kern="1200">
                                              <a:solidFill>
                                                <a:schemeClr val="tx1"/>
                                              </a:solidFill>
                                              <a:effectLst/>
                                              <a:latin typeface="Cambria Math" panose="02040503050406030204" pitchFamily="18" charset="0"/>
                                              <a:ea typeface="+mn-ea"/>
                                              <a:cs typeface="+mn-cs"/>
                                            </a:rPr>
                                            <m:t>𝜎</m:t>
                                          </m:r>
                                        </m:e>
                                        <m:sub>
                                          <m:r>
                                            <a:rPr lang="en-US" sz="2200" i="1" kern="1200">
                                              <a:solidFill>
                                                <a:schemeClr val="tx1"/>
                                              </a:solidFill>
                                              <a:effectLst/>
                                              <a:latin typeface="Cambria Math" panose="02040503050406030204" pitchFamily="18" charset="0"/>
                                              <a:ea typeface="+mn-ea"/>
                                              <a:cs typeface="+mn-cs"/>
                                            </a:rPr>
                                            <m:t>0</m:t>
                                          </m:r>
                                        </m:sub>
                                        <m:sup>
                                          <m:r>
                                            <a:rPr lang="en-US" sz="2200" i="1" kern="1200">
                                              <a:solidFill>
                                                <a:schemeClr val="tx1"/>
                                              </a:solidFill>
                                              <a:effectLst/>
                                              <a:latin typeface="Cambria Math" panose="02040503050406030204" pitchFamily="18" charset="0"/>
                                              <a:ea typeface="+mn-ea"/>
                                              <a:cs typeface="+mn-cs"/>
                                            </a:rPr>
                                            <m:t>′</m:t>
                                          </m:r>
                                        </m:sup>
                                      </m:sSubSup>
                                      <m:func>
                                        <m:funcPr>
                                          <m:ctrlPr>
                                            <a:rPr lang="en-US" sz="2200" i="1" kern="1200">
                                              <a:solidFill>
                                                <a:schemeClr val="tx1"/>
                                              </a:solidFill>
                                              <a:effectLst/>
                                              <a:latin typeface="Cambria Math" panose="02040503050406030204" pitchFamily="18" charset="0"/>
                                              <a:ea typeface="+mn-ea"/>
                                              <a:cs typeface="+mn-cs"/>
                                            </a:rPr>
                                          </m:ctrlPr>
                                        </m:funcPr>
                                        <m:fName>
                                          <m:r>
                                            <m:rPr>
                                              <m:sty m:val="p"/>
                                            </m:rPr>
                                            <a:rPr lang="en-US" sz="2200" kern="1200">
                                              <a:solidFill>
                                                <a:schemeClr val="tx1"/>
                                              </a:solidFill>
                                              <a:effectLst/>
                                              <a:latin typeface="Cambria Math" panose="02040503050406030204" pitchFamily="18" charset="0"/>
                                              <a:ea typeface="+mn-ea"/>
                                              <a:cs typeface="+mn-cs"/>
                                            </a:rPr>
                                            <m:t>tan</m:t>
                                          </m:r>
                                        </m:fName>
                                        <m:e>
                                          <m:r>
                                            <a:rPr lang="en-US" sz="2200" i="1" kern="1200">
                                              <a:solidFill>
                                                <a:schemeClr val="tx1"/>
                                              </a:solidFill>
                                              <a:effectLst/>
                                              <a:latin typeface="Cambria Math" panose="02040503050406030204" pitchFamily="18" charset="0"/>
                                              <a:ea typeface="+mn-ea"/>
                                              <a:cs typeface="+mn-cs"/>
                                            </a:rPr>
                                            <m:t>𝛷</m:t>
                                          </m:r>
                                        </m:e>
                                      </m:func>
                                    </m:e>
                                  </m:d>
                                  <m:r>
                                    <a:rPr lang="en-US" sz="2200" i="1" kern="1200">
                                      <a:solidFill>
                                        <a:schemeClr val="tx1"/>
                                      </a:solidFill>
                                      <a:effectLst/>
                                      <a:latin typeface="Cambria Math" panose="02040503050406030204" pitchFamily="18" charset="0"/>
                                      <a:ea typeface="+mn-ea"/>
                                      <a:cs typeface="+mn-cs"/>
                                    </a:rPr>
                                    <m:t>𝑑𝑧</m:t>
                                  </m:r>
                                </m:e>
                              </m:nary>
                            </m:oMath>
                          </a14:m>
                          <a:endParaRPr lang="en-US" sz="220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0003"/>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501114308"/>
                  </p:ext>
                </p:extLst>
              </p:nvPr>
            </p:nvGraphicFramePr>
            <p:xfrm>
              <a:off x="114442" y="1187354"/>
              <a:ext cx="11935469" cy="5486401"/>
            </p:xfrm>
            <a:graphic>
              <a:graphicData uri="http://schemas.openxmlformats.org/drawingml/2006/table">
                <a:tbl>
                  <a:tblPr firstRow="1" bandRow="1">
                    <a:tableStyleId>{69012ECD-51FC-41F1-AA8D-1B2483CD663E}</a:tableStyleId>
                  </a:tblPr>
                  <a:tblGrid>
                    <a:gridCol w="2494924">
                      <a:extLst>
                        <a:ext uri="{9D8B030D-6E8A-4147-A177-3AD203B41FA5}">
                          <a16:colId xmlns:a16="http://schemas.microsoft.com/office/drawing/2014/main" xmlns="" xmlns:a14="http://schemas.microsoft.com/office/drawing/2010/main" val="3762608873"/>
                        </a:ext>
                      </a:extLst>
                    </a:gridCol>
                    <a:gridCol w="3699363">
                      <a:extLst>
                        <a:ext uri="{9D8B030D-6E8A-4147-A177-3AD203B41FA5}">
                          <a16:colId xmlns:a16="http://schemas.microsoft.com/office/drawing/2014/main" xmlns="" xmlns:a14="http://schemas.microsoft.com/office/drawing/2010/main" val="3101305243"/>
                        </a:ext>
                      </a:extLst>
                    </a:gridCol>
                    <a:gridCol w="5741182">
                      <a:extLst>
                        <a:ext uri="{9D8B030D-6E8A-4147-A177-3AD203B41FA5}">
                          <a16:colId xmlns:a16="http://schemas.microsoft.com/office/drawing/2014/main" xmlns="" xmlns:a14="http://schemas.microsoft.com/office/drawing/2010/main" val="2825313608"/>
                        </a:ext>
                      </a:extLst>
                    </a:gridCol>
                  </a:tblGrid>
                  <a:tr h="912017">
                    <a:tc>
                      <a:txBody>
                        <a:bodyPr/>
                        <a:lstStyle/>
                        <a:p>
                          <a:pPr algn="ctr"/>
                          <a:r>
                            <a:rPr lang="en-US" sz="2200" b="1" dirty="0" smtClean="0">
                              <a:solidFill>
                                <a:schemeClr val="tx1"/>
                              </a:solidFill>
                              <a:latin typeface="Arial" panose="020B0604020202020204" pitchFamily="34" charset="0"/>
                              <a:cs typeface="Arial" panose="020B0604020202020204" pitchFamily="34" charset="0"/>
                            </a:rPr>
                            <a:t>Researcher/ Method</a:t>
                          </a:r>
                          <a:endParaRPr lang="en-US" sz="22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xmlns="" xmlns:a14="http://schemas.microsoft.com/office/drawing/2010/main" val="1783792488"/>
                      </a:ext>
                    </a:extLst>
                  </a:tr>
                  <a:tr h="2227417">
                    <a:tc>
                      <a:txBody>
                        <a:bodyPr/>
                        <a:lstStyle/>
                        <a:p>
                          <a:pPr algn="ctr"/>
                          <a:r>
                            <a:rPr lang="en-US" sz="2200" dirty="0">
                              <a:latin typeface="Arial" panose="020B0604020202020204" pitchFamily="34" charset="0"/>
                              <a:cs typeface="Arial" panose="020B0604020202020204" pitchFamily="34" charset="0"/>
                            </a:rPr>
                            <a:t> Clemence and Veesaert (1977)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a:t>
                          </a:r>
                          <a:r>
                            <a:rPr lang="en-US" sz="2200" baseline="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Failure</a:t>
                          </a:r>
                          <a:r>
                            <a:rPr lang="en-US" sz="2200" baseline="0" dirty="0">
                              <a:latin typeface="Arial" panose="020B0604020202020204" pitchFamily="34" charset="0"/>
                              <a:cs typeface="Arial" panose="020B0604020202020204" pitchFamily="34" charset="0"/>
                            </a:rPr>
                            <a:t> angle with vertical = </a:t>
                          </a:r>
                          <a:r>
                            <a:rPr lang="el-GR" sz="2200" baseline="0" dirty="0">
                              <a:latin typeface="Arial" panose="020B0604020202020204" pitchFamily="34" charset="0"/>
                              <a:cs typeface="Arial" panose="020B0604020202020204" pitchFamily="34" charset="0"/>
                            </a:rPr>
                            <a:t>Φ</a:t>
                          </a:r>
                          <a:r>
                            <a:rPr lang="en-US" sz="2200" baseline="0" dirty="0" smtClean="0">
                              <a:latin typeface="Arial" panose="020B0604020202020204" pitchFamily="34" charset="0"/>
                              <a:cs typeface="Arial" panose="020B0604020202020204" pitchFamily="34" charset="0"/>
                            </a:rPr>
                            <a:t>/2.</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280" t="-41803" r="-212" b="-105738"/>
                          </a:stretch>
                        </a:blipFill>
                      </a:tcPr>
                    </a:tc>
                    <a:extLst>
                      <a:ext uri="{0D108BD9-81ED-4DB2-BD59-A6C34878D82A}">
                        <a16:rowId xmlns:a16="http://schemas.microsoft.com/office/drawing/2014/main" xmlns="" xmlns:a14="http://schemas.microsoft.com/office/drawing/2010/main" val="1999412917"/>
                      </a:ext>
                    </a:extLst>
                  </a:tr>
                  <a:tr h="1196300">
                    <a:tc>
                      <a:txBody>
                        <a:bodyPr/>
                        <a:lstStyle/>
                        <a:p>
                          <a:pPr algn="ctr"/>
                          <a:r>
                            <a:rPr lang="en-US" sz="2200" b="0" kern="1200" dirty="0" smtClean="0">
                              <a:solidFill>
                                <a:schemeClr val="tx1"/>
                              </a:solidFill>
                              <a:effectLst/>
                              <a:latin typeface="Arial" panose="020B0604020202020204" pitchFamily="34" charset="0"/>
                              <a:ea typeface="+mn-ea"/>
                              <a:cs typeface="Arial" panose="020B0604020202020204" pitchFamily="34" charset="0"/>
                            </a:rPr>
                            <a:t>Saeedy‘s</a:t>
                          </a:r>
                        </a:p>
                        <a:p>
                          <a:pPr algn="ctr"/>
                          <a:r>
                            <a:rPr lang="en-US" sz="2200" b="0" kern="1200" dirty="0" smtClean="0">
                              <a:solidFill>
                                <a:schemeClr val="tx1"/>
                              </a:solidFill>
                              <a:effectLst/>
                              <a:latin typeface="Arial" panose="020B0604020202020204" pitchFamily="34" charset="0"/>
                              <a:ea typeface="+mn-ea"/>
                              <a:cs typeface="Arial" panose="020B0604020202020204" pitchFamily="34" charset="0"/>
                            </a:rPr>
                            <a:t>(1987)</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Arial" panose="020B0604020202020204" pitchFamily="34" charset="0"/>
                              <a:ea typeface="+mn-ea"/>
                              <a:cs typeface="Arial" panose="020B0604020202020204" pitchFamily="34" charset="0"/>
                            </a:rPr>
                            <a:t>Trace of the failure surface was assumed to be an arc of a logarithmic spiral.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280" t="-264796" r="-212" b="-97449"/>
                          </a:stretch>
                        </a:blipFill>
                      </a:tcPr>
                    </a:tc>
                  </a:tr>
                  <a:tr h="1150667">
                    <a:tc>
                      <a:txBody>
                        <a:bodyPr/>
                        <a:lstStyle/>
                        <a:p>
                          <a:pPr algn="ctr"/>
                          <a:r>
                            <a:rPr lang="en-US" sz="2200" b="1" kern="1200" dirty="0" smtClean="0">
                              <a:solidFill>
                                <a:schemeClr val="tx1"/>
                              </a:solidFill>
                              <a:effectLst/>
                              <a:latin typeface="Arial" panose="020B0604020202020204" pitchFamily="34" charset="0"/>
                              <a:ea typeface="+mn-ea"/>
                              <a:cs typeface="Arial" panose="020B0604020202020204" pitchFamily="34" charset="0"/>
                            </a:rPr>
                            <a:t> </a:t>
                          </a:r>
                          <a:r>
                            <a:rPr lang="en-US" sz="2200" b="0" kern="1200" dirty="0" smtClean="0">
                              <a:solidFill>
                                <a:schemeClr val="tx1"/>
                              </a:solidFill>
                              <a:effectLst/>
                              <a:latin typeface="Arial" panose="020B0604020202020204" pitchFamily="34" charset="0"/>
                              <a:ea typeface="+mn-ea"/>
                              <a:cs typeface="Arial" panose="020B0604020202020204" pitchFamily="34" charset="0"/>
                            </a:rPr>
                            <a:t>Friction Cylinder Method</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67763" t="-378307" r="-155263" b="-105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280" t="-378307" r="-212" b="-1058"/>
                          </a:stretch>
                        </a:blipFill>
                      </a:tcPr>
                    </a:tc>
                  </a:tr>
                </a:tbl>
              </a:graphicData>
            </a:graphic>
          </p:graphicFrame>
        </mc:Fallback>
      </mc:AlternateContent>
      <p:pic>
        <p:nvPicPr>
          <p:cNvPr id="5" name="Picture 4" descr="C:\Users\PCD\Documents\f.PNG"/>
          <p:cNvPicPr/>
          <p:nvPr/>
        </p:nvPicPr>
        <p:blipFill>
          <a:blip r:embed="rId3">
            <a:extLst>
              <a:ext uri="{28A0092B-C50C-407E-A947-70E740481C1C}">
                <a14:useLocalDpi xmlns:a14="http://schemas.microsoft.com/office/drawing/2010/main" val="0"/>
              </a:ext>
            </a:extLst>
          </a:blip>
          <a:srcRect/>
          <a:stretch>
            <a:fillRect/>
          </a:stretch>
        </p:blipFill>
        <p:spPr bwMode="auto">
          <a:xfrm>
            <a:off x="2641962" y="2715063"/>
            <a:ext cx="3577971" cy="3785843"/>
          </a:xfrm>
          <a:prstGeom prst="rect">
            <a:avLst/>
          </a:prstGeom>
          <a:noFill/>
          <a:ln>
            <a:noFill/>
          </a:ln>
        </p:spPr>
      </p:pic>
      <p:sp>
        <p:nvSpPr>
          <p:cNvPr id="6" name="Rectangle 5"/>
          <p:cNvSpPr/>
          <p:nvPr/>
        </p:nvSpPr>
        <p:spPr>
          <a:xfrm>
            <a:off x="225083" y="5625684"/>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descr="C:\Users\PCD\Documents\Capkkkture.PNG"/>
          <p:cNvPicPr/>
          <p:nvPr/>
        </p:nvPicPr>
        <p:blipFill>
          <a:blip r:embed="rId4">
            <a:extLst>
              <a:ext uri="{28A0092B-C50C-407E-A947-70E740481C1C}">
                <a14:useLocalDpi xmlns:a14="http://schemas.microsoft.com/office/drawing/2010/main" val="0"/>
              </a:ext>
            </a:extLst>
          </a:blip>
          <a:srcRect/>
          <a:stretch>
            <a:fillRect/>
          </a:stretch>
        </p:blipFill>
        <p:spPr bwMode="auto">
          <a:xfrm>
            <a:off x="2659219" y="2750928"/>
            <a:ext cx="3543456" cy="3714112"/>
          </a:xfrm>
          <a:prstGeom prst="rect">
            <a:avLst/>
          </a:prstGeom>
          <a:noFill/>
          <a:ln>
            <a:noFill/>
          </a:ln>
        </p:spPr>
      </p:pic>
      <p:sp>
        <p:nvSpPr>
          <p:cNvPr id="8" name="Rectangle 7"/>
          <p:cNvSpPr/>
          <p:nvPr/>
        </p:nvSpPr>
        <p:spPr>
          <a:xfrm>
            <a:off x="225083" y="4448906"/>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9" name="Picture 8" descr="C:\Users\PCD\Documents\Capwtwwtwtture.PNG"/>
          <p:cNvPicPr/>
          <p:nvPr/>
        </p:nvPicPr>
        <p:blipFill>
          <a:blip r:embed="rId5">
            <a:extLst>
              <a:ext uri="{28A0092B-C50C-407E-A947-70E740481C1C}">
                <a14:useLocalDpi xmlns:a14="http://schemas.microsoft.com/office/drawing/2010/main" val="0"/>
              </a:ext>
            </a:extLst>
          </a:blip>
          <a:srcRect/>
          <a:stretch>
            <a:fillRect/>
          </a:stretch>
        </p:blipFill>
        <p:spPr bwMode="auto">
          <a:xfrm>
            <a:off x="2641962" y="2428651"/>
            <a:ext cx="3593640" cy="4072255"/>
          </a:xfrm>
          <a:prstGeom prst="rect">
            <a:avLst/>
          </a:prstGeom>
          <a:noFill/>
          <a:ln>
            <a:noFill/>
          </a:ln>
        </p:spPr>
      </p:pic>
      <p:sp>
        <p:nvSpPr>
          <p:cNvPr id="10" name="Rectangle 9"/>
          <p:cNvSpPr/>
          <p:nvPr/>
        </p:nvSpPr>
        <p:spPr>
          <a:xfrm>
            <a:off x="241713" y="2786794"/>
            <a:ext cx="2194561"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Rounded Rectangle 3"/>
          <p:cNvSpPr/>
          <p:nvPr/>
        </p:nvSpPr>
        <p:spPr>
          <a:xfrm>
            <a:off x="6428935" y="2138289"/>
            <a:ext cx="5514536" cy="2180494"/>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ounded Rectangle 10"/>
          <p:cNvSpPr/>
          <p:nvPr/>
        </p:nvSpPr>
        <p:spPr>
          <a:xfrm>
            <a:off x="6445565" y="4318782"/>
            <a:ext cx="5514536" cy="1176778"/>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ounded Rectangle 11"/>
          <p:cNvSpPr/>
          <p:nvPr/>
        </p:nvSpPr>
        <p:spPr>
          <a:xfrm>
            <a:off x="6496709" y="5495560"/>
            <a:ext cx="5480022" cy="1100795"/>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1878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0" grpId="0" animBg="1"/>
      <p:bldP spid="10" grpId="1" animBg="1"/>
      <p:bldP spid="4" grpId="0" animBg="1"/>
      <p:bldP spid="4" grpId="1" animBg="1"/>
      <p:bldP spid="11" grpId="0" animBg="1"/>
      <p:bldP spid="11" grpId="1" animBg="1"/>
      <p:bldP spid="12" grpId="0"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15</a:t>
            </a:fld>
            <a:endParaRPr lang="en-US" dirty="0"/>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3117259323"/>
                  </p:ext>
                </p:extLst>
              </p:nvPr>
            </p:nvGraphicFramePr>
            <p:xfrm>
              <a:off x="138479" y="1001902"/>
              <a:ext cx="11910890" cy="5749711"/>
            </p:xfrm>
            <a:graphic>
              <a:graphicData uri="http://schemas.openxmlformats.org/drawingml/2006/table">
                <a:tbl>
                  <a:tblPr firstRow="1" bandRow="1">
                    <a:tableStyleId>{69012ECD-51FC-41F1-AA8D-1B2483CD663E}</a:tableStyleId>
                  </a:tblPr>
                  <a:tblGrid>
                    <a:gridCol w="2489787">
                      <a:extLst>
                        <a:ext uri="{9D8B030D-6E8A-4147-A177-3AD203B41FA5}">
                          <a16:colId xmlns:a16="http://schemas.microsoft.com/office/drawing/2014/main" val="3762608873"/>
                        </a:ext>
                      </a:extLst>
                    </a:gridCol>
                    <a:gridCol w="3691744">
                      <a:extLst>
                        <a:ext uri="{9D8B030D-6E8A-4147-A177-3AD203B41FA5}">
                          <a16:colId xmlns:a16="http://schemas.microsoft.com/office/drawing/2014/main" val="3101305243"/>
                        </a:ext>
                      </a:extLst>
                    </a:gridCol>
                    <a:gridCol w="5729359">
                      <a:extLst>
                        <a:ext uri="{9D8B030D-6E8A-4147-A177-3AD203B41FA5}">
                          <a16:colId xmlns:a16="http://schemas.microsoft.com/office/drawing/2014/main" val="2825313608"/>
                        </a:ext>
                      </a:extLst>
                    </a:gridCol>
                  </a:tblGrid>
                  <a:tr h="752380">
                    <a:tc>
                      <a:txBody>
                        <a:bodyPr/>
                        <a:lstStyle/>
                        <a:p>
                          <a:pPr algn="ctr"/>
                          <a:r>
                            <a:rPr lang="en-US" sz="2200" dirty="0">
                              <a:solidFill>
                                <a:schemeClr val="tx1"/>
                              </a:solidFill>
                              <a:latin typeface="Arial" panose="020B0604020202020204" pitchFamily="34" charset="0"/>
                              <a:cs typeface="Arial" panose="020B0604020202020204" pitchFamily="34" charset="0"/>
                            </a:rPr>
                            <a:t>Researcher/ Method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val="1783792488"/>
                      </a:ext>
                    </a:extLst>
                  </a:tr>
                  <a:tr h="1166199">
                    <a:tc>
                      <a:txBody>
                        <a:bodyPr/>
                        <a:lstStyle/>
                        <a:p>
                          <a:pPr algn="ctr"/>
                          <a:r>
                            <a:rPr lang="en-US" sz="2200" dirty="0">
                              <a:latin typeface="Arial" panose="020B0604020202020204" pitchFamily="34" charset="0"/>
                              <a:cs typeface="Arial" panose="020B0604020202020204" pitchFamily="34" charset="0"/>
                            </a:rPr>
                            <a:t>Mors (1959)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 Failure</a:t>
                          </a:r>
                          <a:r>
                            <a:rPr lang="en-US" sz="2200" baseline="0" dirty="0">
                              <a:latin typeface="Arial" panose="020B0604020202020204" pitchFamily="34" charset="0"/>
                              <a:cs typeface="Arial" panose="020B0604020202020204" pitchFamily="34" charset="0"/>
                            </a:rPr>
                            <a:t> angle with Vertical  = 45°+ </a:t>
                          </a:r>
                          <a:r>
                            <a:rPr lang="el-GR" sz="2200" baseline="0" dirty="0">
                              <a:latin typeface="Arial" panose="020B0604020202020204" pitchFamily="34" charset="0"/>
                              <a:cs typeface="Arial" panose="020B0604020202020204" pitchFamily="34" charset="0"/>
                            </a:rPr>
                            <a:t>Φ</a:t>
                          </a:r>
                          <a:r>
                            <a:rPr lang="en-US" sz="2200" baseline="0" dirty="0">
                              <a:latin typeface="Arial" panose="020B0604020202020204" pitchFamily="34" charset="0"/>
                              <a:cs typeface="Arial" panose="020B0604020202020204" pitchFamily="34" charset="0"/>
                            </a:rPr>
                            <a:t>/4.</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algn="ctr"/>
                          <a14:m>
                            <m:oMathPara xmlns:m="http://schemas.openxmlformats.org/officeDocument/2006/math">
                              <m:oMathParaPr>
                                <m:jc m:val="center"/>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𝑔</m:t>
                                        </m:r>
                                      </m:e>
                                    </m:d>
                                    <m:r>
                                      <a:rPr lang="en-US" sz="2200" b="0" i="1" kern="1200" smtClean="0">
                                        <a:solidFill>
                                          <a:schemeClr val="tx1"/>
                                        </a:solidFill>
                                        <a:effectLst/>
                                        <a:latin typeface="Cambria Math" panose="02040503050406030204" pitchFamily="18" charset="0"/>
                                        <a:ea typeface="+mn-ea"/>
                                        <a:cs typeface="+mn-cs"/>
                                      </a:rPr>
                                      <m:t> </m:t>
                                    </m:r>
                                    <m:r>
                                      <a:rPr lang="en-US" sz="2200" i="1" kern="1200" smtClean="0">
                                        <a:solidFill>
                                          <a:schemeClr val="tx1"/>
                                        </a:solidFill>
                                        <a:effectLst/>
                                        <a:latin typeface="Cambria Math" panose="02040503050406030204" pitchFamily="18" charset="0"/>
                                        <a:ea typeface="+mn-ea"/>
                                        <a:cs typeface="+mn-cs"/>
                                      </a:rPr>
                                      <m:t>= </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Ƴ ᴨ </m:t>
                                        </m:r>
                                        <m:r>
                                          <a:rPr lang="en-US" sz="2200" i="1" kern="1200">
                                            <a:solidFill>
                                              <a:schemeClr val="tx1"/>
                                            </a:solidFill>
                                            <a:effectLst/>
                                            <a:latin typeface="Cambria Math" panose="02040503050406030204" pitchFamily="18" charset="0"/>
                                            <a:ea typeface="+mn-ea"/>
                                            <a:cs typeface="+mn-cs"/>
                                          </a:rPr>
                                          <m:t>𝐻</m:t>
                                        </m:r>
                                      </m:num>
                                      <m:den>
                                        <m:r>
                                          <a:rPr lang="en-US" sz="2200" i="1" kern="1200">
                                            <a:solidFill>
                                              <a:schemeClr val="tx1"/>
                                            </a:solidFill>
                                            <a:effectLst/>
                                            <a:latin typeface="Cambria Math" panose="02040503050406030204" pitchFamily="18" charset="0"/>
                                            <a:ea typeface="+mn-ea"/>
                                            <a:cs typeface="+mn-cs"/>
                                          </a:rPr>
                                          <m:t>3</m:t>
                                        </m:r>
                                      </m:den>
                                    </m:f>
                                    <m:r>
                                      <a:rPr lang="en-US" sz="2200" i="1" kern="1200">
                                        <a:solidFill>
                                          <a:schemeClr val="tx1"/>
                                        </a:solidFill>
                                        <a:effectLst/>
                                        <a:latin typeface="Cambria Math" panose="02040503050406030204" pitchFamily="18" charset="0"/>
                                        <a:ea typeface="+mn-ea"/>
                                        <a:cs typeface="+mn-cs"/>
                                      </a:rPr>
                                      <m:t>(3</m:t>
                                    </m:r>
                                    <m:sSup>
                                      <m:sSupPr>
                                        <m:ctrlPr>
                                          <a:rPr lang="en-US" sz="2200" i="1" kern="1200">
                                            <a:solidFill>
                                              <a:schemeClr val="tx1"/>
                                            </a:solidFill>
                                            <a:effectLst/>
                                            <a:latin typeface="Cambria Math" panose="02040503050406030204" pitchFamily="18" charset="0"/>
                                            <a:ea typeface="+mn-ea"/>
                                            <a:cs typeface="+mn-cs"/>
                                          </a:rPr>
                                        </m:ctrlPr>
                                      </m:sSupPr>
                                      <m:e>
                                        <m:r>
                                          <a:rPr lang="en-US" sz="2200" b="0" i="1" kern="1200" smtClean="0">
                                            <a:solidFill>
                                              <a:schemeClr val="tx1"/>
                                            </a:solidFill>
                                            <a:effectLst/>
                                            <a:latin typeface="Cambria Math" panose="02040503050406030204" pitchFamily="18" charset="0"/>
                                            <a:ea typeface="+mn-ea"/>
                                            <a:cs typeface="+mn-cs"/>
                                          </a:rPr>
                                          <m:t>𝐷</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+4</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𝐻</m:t>
                                        </m:r>
                                      </m:e>
                                      <m:sup>
                                        <m:r>
                                          <a:rPr lang="en-US" sz="2200" i="1" kern="1200">
                                            <a:solidFill>
                                              <a:schemeClr val="tx1"/>
                                            </a:solidFill>
                                            <a:effectLst/>
                                            <a:latin typeface="Cambria Math" panose="02040503050406030204" pitchFamily="18" charset="0"/>
                                            <a:ea typeface="+mn-ea"/>
                                            <a:cs typeface="+mn-cs"/>
                                          </a:rPr>
                                          <m:t>2</m:t>
                                        </m:r>
                                      </m:sup>
                                    </m:sSup>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𝑐𝑜𝑡</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 </m:t>
                                    </m:r>
                                    <m:d>
                                      <m:dPr>
                                        <m:ctrlPr>
                                          <a:rPr lang="en-US" sz="2200" i="1" kern="1200" smtClean="0">
                                            <a:solidFill>
                                              <a:schemeClr val="tx1"/>
                                            </a:solidFill>
                                            <a:effectLst/>
                                            <a:latin typeface="Cambria Math" panose="02040503050406030204" pitchFamily="18" charset="0"/>
                                            <a:ea typeface="+mn-ea"/>
                                            <a:cs typeface="+mn-cs"/>
                                          </a:rPr>
                                        </m:ctrlPr>
                                      </m:dPr>
                                      <m:e>
                                        <m:r>
                                          <a:rPr lang="en-US" sz="2200" i="1" kern="1200" smtClean="0">
                                            <a:solidFill>
                                              <a:schemeClr val="tx1"/>
                                            </a:solidFill>
                                            <a:effectLst/>
                                            <a:latin typeface="Cambria Math" panose="02040503050406030204" pitchFamily="18" charset="0"/>
                                            <a:ea typeface="+mn-ea"/>
                                            <a:cs typeface="+mn-cs"/>
                                          </a:rPr>
                                          <m:t>45−</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𝛷</m:t>
                                            </m:r>
                                          </m:num>
                                          <m:den>
                                            <m:r>
                                              <a:rPr lang="en-US" sz="2200" i="1" kern="1200">
                                                <a:solidFill>
                                                  <a:schemeClr val="tx1"/>
                                                </a:solidFill>
                                                <a:effectLst/>
                                                <a:latin typeface="Cambria Math" panose="02040503050406030204" pitchFamily="18" charset="0"/>
                                                <a:ea typeface="+mn-ea"/>
                                                <a:cs typeface="+mn-cs"/>
                                              </a:rPr>
                                              <m:t>4</m:t>
                                            </m:r>
                                          </m:den>
                                        </m:f>
                                      </m:e>
                                    </m:d>
                                    <m:r>
                                      <a:rPr lang="en-US" sz="2200" i="1" kern="1200" smtClean="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6</m:t>
                                    </m:r>
                                    <m:r>
                                      <a:rPr lang="en-US" sz="2200" i="1" kern="1200">
                                        <a:solidFill>
                                          <a:schemeClr val="tx1"/>
                                        </a:solidFill>
                                        <a:effectLst/>
                                        <a:latin typeface="Cambria Math" panose="02040503050406030204" pitchFamily="18" charset="0"/>
                                        <a:ea typeface="+mn-ea"/>
                                        <a:cs typeface="+mn-cs"/>
                                      </a:rPr>
                                      <m:t>𝐻𝐷</m:t>
                                    </m:r>
                                    <m:r>
                                      <a:rPr lang="en-US" sz="2200" i="1" kern="1200">
                                        <a:solidFill>
                                          <a:schemeClr val="tx1"/>
                                        </a:solidFill>
                                        <a:effectLst/>
                                        <a:latin typeface="Cambria Math" panose="02040503050406030204" pitchFamily="18" charset="0"/>
                                        <a:ea typeface="+mn-ea"/>
                                        <a:cs typeface="+mn-cs"/>
                                      </a:rPr>
                                      <m:t> </m:t>
                                    </m:r>
                                    <m:r>
                                      <m:rPr>
                                        <m:sty m:val="p"/>
                                      </m:rPr>
                                      <a:rPr lang="en-US" sz="2200" kern="1200">
                                        <a:solidFill>
                                          <a:schemeClr val="tx1"/>
                                        </a:solidFill>
                                        <a:effectLst/>
                                        <a:latin typeface="Cambria Math" panose="02040503050406030204" pitchFamily="18" charset="0"/>
                                        <a:ea typeface="+mn-ea"/>
                                        <a:cs typeface="+mn-cs"/>
                                      </a:rPr>
                                      <m:t>cot</m:t>
                                    </m:r>
                                    <m:r>
                                      <a:rPr lang="en-US" sz="2200" kern="120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(45−</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𝛷</m:t>
                                        </m:r>
                                      </m:num>
                                      <m:den>
                                        <m:r>
                                          <a:rPr lang="en-US" sz="2200" i="1" kern="1200">
                                            <a:solidFill>
                                              <a:schemeClr val="tx1"/>
                                            </a:solidFill>
                                            <a:effectLst/>
                                            <a:latin typeface="Cambria Math" panose="02040503050406030204" pitchFamily="18" charset="0"/>
                                            <a:ea typeface="+mn-ea"/>
                                            <a:cs typeface="+mn-cs"/>
                                          </a:rPr>
                                          <m:t>4</m:t>
                                        </m:r>
                                      </m:den>
                                    </m:f>
                                    <m:r>
                                      <a:rPr lang="en-US" sz="2200" i="1" kern="1200">
                                        <a:solidFill>
                                          <a:schemeClr val="tx1"/>
                                        </a:solidFill>
                                        <a:effectLst/>
                                        <a:latin typeface="Cambria Math" panose="02040503050406030204" pitchFamily="18" charset="0"/>
                                        <a:ea typeface="+mn-ea"/>
                                        <a:cs typeface="+mn-cs"/>
                                      </a:rPr>
                                      <m:t>)</m:t>
                                    </m:r>
                                    <m:r>
                                      <m:rPr>
                                        <m:nor/>
                                      </m:rPr>
                                      <a:rPr lang="en-US" sz="2200" b="0" i="0" kern="1200" smtClean="0">
                                        <a:solidFill>
                                          <a:schemeClr val="tx1"/>
                                        </a:solidFill>
                                        <a:effectLst/>
                                        <a:latin typeface="Arial" panose="020B0604020202020204" pitchFamily="34" charset="0"/>
                                        <a:ea typeface="+mn-ea"/>
                                        <a:cs typeface="Arial" panose="020B0604020202020204" pitchFamily="34" charset="0"/>
                                      </a:rPr>
                                      <m:t>)</m:t>
                                    </m:r>
                                    <m:r>
                                      <m:rPr>
                                        <m:nor/>
                                      </m:rPr>
                                      <a:rPr lang="en-US" sz="2200" dirty="0">
                                        <a:latin typeface="Arial" panose="020B0604020202020204" pitchFamily="34" charset="0"/>
                                        <a:cs typeface="Arial" panose="020B0604020202020204" pitchFamily="34" charset="0"/>
                                      </a:rPr>
                                      <m:t> </m:t>
                                    </m:r>
                                  </m:sub>
                                </m:sSub>
                              </m:oMath>
                            </m:oMathPara>
                          </a14:m>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0001"/>
                      </a:ext>
                    </a:extLst>
                  </a:tr>
                  <a:tr h="1230721">
                    <a:tc>
                      <a:txBody>
                        <a:bodyPr/>
                        <a:lstStyle/>
                        <a:p>
                          <a:pPr algn="ctr"/>
                          <a:r>
                            <a:rPr lang="en-US" sz="2200" kern="1200" dirty="0">
                              <a:solidFill>
                                <a:schemeClr val="tx1"/>
                              </a:solidFill>
                              <a:effectLst/>
                              <a:latin typeface="Arial" panose="020B0604020202020204" pitchFamily="34" charset="0"/>
                              <a:ea typeface="+mn-ea"/>
                              <a:cs typeface="Arial" panose="020B0604020202020204" pitchFamily="34" charset="0"/>
                            </a:rPr>
                            <a:t>Ireland (1963) </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Arial" panose="020B0604020202020204" pitchFamily="34" charset="0"/>
                              <a:ea typeface="+mn-ea"/>
                              <a:cs typeface="Arial" panose="020B0604020202020204" pitchFamily="34" charset="0"/>
                            </a:rPr>
                            <a:t> For shallow anchors embedded in sand as well as silts and clay.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200" i="1" kern="1200" smtClean="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𝑄</m:t>
                                    </m:r>
                                  </m:e>
                                  <m:sub>
                                    <m:r>
                                      <a:rPr lang="en-US" sz="2200" i="1" kern="1200">
                                        <a:solidFill>
                                          <a:schemeClr val="tx1"/>
                                        </a:solidFill>
                                        <a:effectLst/>
                                        <a:latin typeface="Cambria Math" panose="02040503050406030204" pitchFamily="18" charset="0"/>
                                        <a:ea typeface="+mn-ea"/>
                                        <a:cs typeface="+mn-cs"/>
                                      </a:rPr>
                                      <m:t>𝑢</m:t>
                                    </m:r>
                                  </m:sub>
                                </m:sSub>
                                <m:r>
                                  <a:rPr lang="en-US" sz="2200" i="1" kern="1200">
                                    <a:solidFill>
                                      <a:schemeClr val="tx1"/>
                                    </a:solidFill>
                                    <a:effectLst/>
                                    <a:latin typeface="Cambria Math" panose="02040503050406030204" pitchFamily="18" charset="0"/>
                                    <a:ea typeface="+mn-ea"/>
                                    <a:cs typeface="+mn-cs"/>
                                  </a:rPr>
                                  <m:t>=</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𝜋</m:t>
                                    </m:r>
                                    <m:r>
                                      <a:rPr lang="en-US" sz="2200" i="1" kern="1200">
                                        <a:solidFill>
                                          <a:schemeClr val="tx1"/>
                                        </a:solidFill>
                                        <a:effectLst/>
                                        <a:latin typeface="Cambria Math" panose="02040503050406030204" pitchFamily="18" charset="0"/>
                                        <a:ea typeface="+mn-ea"/>
                                        <a:cs typeface="+mn-cs"/>
                                      </a:rPr>
                                      <m:t>𝐻</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h</m:t>
                                        </m:r>
                                      </m:e>
                                      <m:sup>
                                        <m:r>
                                          <a:rPr lang="en-US" sz="2200" i="1" kern="1200">
                                            <a:solidFill>
                                              <a:schemeClr val="tx1"/>
                                            </a:solidFill>
                                            <a:effectLst/>
                                            <a:latin typeface="Cambria Math" panose="02040503050406030204" pitchFamily="18" charset="0"/>
                                            <a:ea typeface="+mn-ea"/>
                                            <a:cs typeface="+mn-cs"/>
                                          </a:rPr>
                                          <m:t>2</m:t>
                                        </m:r>
                                      </m:sup>
                                    </m:sSup>
                                  </m:num>
                                  <m:den>
                                    <m:r>
                                      <a:rPr lang="en-US" sz="2200" i="1" kern="1200">
                                        <a:solidFill>
                                          <a:schemeClr val="tx1"/>
                                        </a:solidFill>
                                        <a:effectLst/>
                                        <a:latin typeface="Cambria Math" panose="02040503050406030204" pitchFamily="18" charset="0"/>
                                        <a:ea typeface="+mn-ea"/>
                                        <a:cs typeface="+mn-cs"/>
                                      </a:rPr>
                                      <m:t>4</m:t>
                                    </m:r>
                                  </m:den>
                                </m:f>
                                <m:r>
                                  <a:rPr lang="en-US" sz="2200" i="1" kern="1200">
                                    <a:solidFill>
                                      <a:schemeClr val="tx1"/>
                                    </a:solidFill>
                                    <a:effectLst/>
                                    <a:latin typeface="Cambria Math" panose="02040503050406030204" pitchFamily="18" charset="0"/>
                                    <a:ea typeface="+mn-ea"/>
                                    <a:cs typeface="+mn-cs"/>
                                  </a:rPr>
                                  <m:t>𝛾</m:t>
                                </m:r>
                                <m:r>
                                  <a:rPr lang="en-US" sz="2200" i="1" kern="1200">
                                    <a:solidFill>
                                      <a:schemeClr val="tx1"/>
                                    </a:solidFill>
                                    <a:effectLst/>
                                    <a:latin typeface="Cambria Math" panose="02040503050406030204" pitchFamily="18" charset="0"/>
                                    <a:ea typeface="+mn-ea"/>
                                    <a:cs typeface="+mn-cs"/>
                                  </a:rPr>
                                  <m:t>+</m:t>
                                </m:r>
                                <m:r>
                                  <a:rPr lang="en-US" sz="2200" kern="1200">
                                    <a:solidFill>
                                      <a:schemeClr val="tx1"/>
                                    </a:solidFill>
                                    <a:effectLst/>
                                    <a:latin typeface="Cambria Math" panose="02040503050406030204" pitchFamily="18" charset="0"/>
                                    <a:ea typeface="+mn-ea"/>
                                    <a:cs typeface="+mn-cs"/>
                                  </a:rPr>
                                  <m:t> </m:t>
                                </m:r>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𝜋</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𝐻</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h</m:t>
                                    </m:r>
                                  </m:num>
                                  <m:den>
                                    <m:r>
                                      <a:rPr lang="en-US" sz="2200" i="1" kern="1200">
                                        <a:solidFill>
                                          <a:schemeClr val="tx1"/>
                                        </a:solidFill>
                                        <a:effectLst/>
                                        <a:latin typeface="Cambria Math" panose="02040503050406030204" pitchFamily="18" charset="0"/>
                                        <a:ea typeface="+mn-ea"/>
                                        <a:cs typeface="+mn-cs"/>
                                      </a:rPr>
                                      <m:t>2</m:t>
                                    </m:r>
                                  </m:den>
                                </m:f>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𝐾</m:t>
                                    </m:r>
                                  </m:e>
                                  <m:sub>
                                    <m:r>
                                      <a:rPr lang="en-US" sz="2200" i="1" kern="1200">
                                        <a:solidFill>
                                          <a:schemeClr val="tx1"/>
                                        </a:solidFill>
                                        <a:effectLst/>
                                        <a:latin typeface="Cambria Math" panose="02040503050406030204" pitchFamily="18" charset="0"/>
                                        <a:ea typeface="+mn-ea"/>
                                        <a:cs typeface="+mn-cs"/>
                                      </a:rPr>
                                      <m:t>0</m:t>
                                    </m:r>
                                  </m:sub>
                                </m:sSub>
                                <m:r>
                                  <a:rPr lang="en-US" sz="2200" i="1" kern="1200">
                                    <a:solidFill>
                                      <a:schemeClr val="tx1"/>
                                    </a:solidFill>
                                    <a:effectLst/>
                                    <a:latin typeface="Cambria Math" panose="02040503050406030204" pitchFamily="18" charset="0"/>
                                    <a:ea typeface="+mn-ea"/>
                                    <a:cs typeface="+mn-cs"/>
                                  </a:rPr>
                                  <m:t>𝑡𝑎𝑛</m:t>
                                </m:r>
                                <m:r>
                                  <a:rPr lang="en-US" sz="2200" i="1" kern="1200">
                                    <a:solidFill>
                                      <a:schemeClr val="tx1"/>
                                    </a:solidFill>
                                    <a:effectLst/>
                                    <a:latin typeface="Cambria Math" panose="02040503050406030204" pitchFamily="18" charset="0"/>
                                    <a:ea typeface="+mn-ea"/>
                                    <a:cs typeface="+mn-cs"/>
                                  </a:rPr>
                                  <m:t>∅</m:t>
                                </m:r>
                              </m:oMath>
                            </m:oMathPara>
                          </a14:m>
                          <a:endParaRPr lang="en-US" sz="220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999412917"/>
                      </a:ext>
                    </a:extLst>
                  </a:tr>
                  <a:tr h="1230721">
                    <a:tc>
                      <a:txBody>
                        <a:bodyPr/>
                        <a:lstStyle/>
                        <a:p>
                          <a:pPr algn="ctr"/>
                          <a:r>
                            <a:rPr lang="en-US" sz="2200" kern="1200" dirty="0">
                              <a:solidFill>
                                <a:schemeClr val="tx1"/>
                              </a:solidFill>
                              <a:effectLst/>
                              <a:latin typeface="Arial" panose="020B0604020202020204" pitchFamily="34" charset="0"/>
                              <a:ea typeface="+mn-ea"/>
                              <a:cs typeface="Arial" panose="020B0604020202020204" pitchFamily="34" charset="0"/>
                            </a:rPr>
                            <a:t>Mariupol'skii (1965) </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algn="ctr"/>
                          <a:r>
                            <a:rPr lang="en-US" sz="2200" kern="1200" dirty="0">
                              <a:solidFill>
                                <a:schemeClr val="tx1"/>
                              </a:solidFill>
                              <a:effectLst/>
                              <a:latin typeface="Arial" panose="020B0604020202020204" pitchFamily="34" charset="0"/>
                              <a:ea typeface="+mn-ea"/>
                              <a:cs typeface="Arial" panose="020B0604020202020204" pitchFamily="34" charset="0"/>
                            </a:rPr>
                            <a:t>Separation of soil in the form of a cone with a </a:t>
                          </a:r>
                        </a:p>
                        <a:p>
                          <a:pPr algn="ctr"/>
                          <a:r>
                            <a:rPr lang="en-US" sz="2200" kern="1200" dirty="0">
                              <a:solidFill>
                                <a:schemeClr val="tx1"/>
                              </a:solidFill>
                              <a:effectLst/>
                              <a:latin typeface="Arial" panose="020B0604020202020204" pitchFamily="34" charset="0"/>
                              <a:ea typeface="+mn-ea"/>
                              <a:cs typeface="Arial" panose="020B0604020202020204" pitchFamily="34" charset="0"/>
                            </a:rPr>
                            <a:t>curvilinear </a:t>
                          </a:r>
                          <a:r>
                            <a:rPr lang="en-US" sz="2200" kern="1200" dirty="0" err="1">
                              <a:solidFill>
                                <a:schemeClr val="tx1"/>
                              </a:solidFill>
                              <a:effectLst/>
                              <a:latin typeface="Arial" panose="020B0604020202020204" pitchFamily="34" charset="0"/>
                              <a:ea typeface="+mn-ea"/>
                              <a:cs typeface="Arial" panose="020B0604020202020204" pitchFamily="34" charset="0"/>
                            </a:rPr>
                            <a:t>generatrix</a:t>
                          </a:r>
                          <a:r>
                            <a:rPr lang="en-US" sz="2200" kern="1200" dirty="0">
                              <a:solidFill>
                                <a:schemeClr val="tx1"/>
                              </a:solidFill>
                              <a:effectLst/>
                              <a:latin typeface="Arial" panose="020B0604020202020204" pitchFamily="34" charset="0"/>
                              <a:ea typeface="+mn-ea"/>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Arial" panose="020B0604020202020204" pitchFamily="34" charset="0"/>
                              <a:ea typeface="+mn-ea"/>
                              <a:cs typeface="Arial" panose="020B0604020202020204" pitchFamily="34" charset="0"/>
                            </a:rPr>
                            <a:t>Q</a:t>
                          </a:r>
                          <a:r>
                            <a:rPr lang="en-US" sz="2200" kern="1200" baseline="-25000" dirty="0">
                              <a:solidFill>
                                <a:schemeClr val="tx1"/>
                              </a:solidFill>
                              <a:effectLst/>
                              <a:latin typeface="Arial" panose="020B0604020202020204" pitchFamily="34" charset="0"/>
                              <a:ea typeface="+mn-ea"/>
                              <a:cs typeface="Arial" panose="020B0604020202020204" pitchFamily="34" charset="0"/>
                            </a:rPr>
                            <a:t>u</a:t>
                          </a:r>
                          <a:r>
                            <a:rPr lang="en-US" sz="2200" kern="1200" dirty="0">
                              <a:solidFill>
                                <a:schemeClr val="tx1"/>
                              </a:solidFill>
                              <a:effectLst/>
                              <a:latin typeface="Arial" panose="020B0604020202020204" pitchFamily="34" charset="0"/>
                              <a:ea typeface="+mn-ea"/>
                              <a:cs typeface="Arial" panose="020B0604020202020204" pitchFamily="34" charset="0"/>
                            </a:rPr>
                            <a:t> = </a:t>
                          </a:r>
                          <a14:m>
                            <m:oMath xmlns:m="http://schemas.openxmlformats.org/officeDocument/2006/math">
                              <m:f>
                                <m:fPr>
                                  <m:ctrlPr>
                                    <a:rPr lang="en-US" sz="2200" i="1" kern="1200">
                                      <a:solidFill>
                                        <a:schemeClr val="tx1"/>
                                      </a:solidFill>
                                      <a:effectLst/>
                                      <a:latin typeface="Cambria Math" panose="02040503050406030204" pitchFamily="18" charset="0"/>
                                      <a:ea typeface="+mn-ea"/>
                                      <a:cs typeface="+mn-cs"/>
                                    </a:rPr>
                                  </m:ctrlPr>
                                </m:fPr>
                                <m:num>
                                  <m:r>
                                    <a:rPr lang="en-US" sz="2200" i="1" kern="1200">
                                      <a:solidFill>
                                        <a:schemeClr val="tx1"/>
                                      </a:solidFill>
                                      <a:effectLst/>
                                      <a:latin typeface="Cambria Math" panose="02040503050406030204" pitchFamily="18" charset="0"/>
                                      <a:ea typeface="+mn-ea"/>
                                      <a:cs typeface="+mn-cs"/>
                                    </a:rPr>
                                    <m:t>𝜋</m:t>
                                  </m:r>
                                  <m:sSub>
                                    <m:sSubPr>
                                      <m:ctrlPr>
                                        <a:rPr lang="en-US" sz="2200" i="1" kern="1200">
                                          <a:solidFill>
                                            <a:schemeClr val="tx1"/>
                                          </a:solidFill>
                                          <a:effectLst/>
                                          <a:latin typeface="Cambria Math" panose="02040503050406030204" pitchFamily="18" charset="0"/>
                                          <a:ea typeface="+mn-ea"/>
                                          <a:cs typeface="+mn-cs"/>
                                        </a:rPr>
                                      </m:ctrlPr>
                                    </m:sSubPr>
                                    <m:e>
                                      <m:r>
                                        <a:rPr lang="en-US" sz="2200" i="1" kern="1200">
                                          <a:solidFill>
                                            <a:schemeClr val="tx1"/>
                                          </a:solidFill>
                                          <a:effectLst/>
                                          <a:latin typeface="Cambria Math" panose="02040503050406030204" pitchFamily="18" charset="0"/>
                                          <a:ea typeface="+mn-ea"/>
                                          <a:cs typeface="+mn-cs"/>
                                        </a:rPr>
                                        <m:t>𝑞</m:t>
                                      </m:r>
                                    </m:e>
                                    <m:sub>
                                      <m:r>
                                        <a:rPr lang="en-US" sz="2200" i="1" kern="1200">
                                          <a:solidFill>
                                            <a:schemeClr val="tx1"/>
                                          </a:solidFill>
                                          <a:effectLst/>
                                          <a:latin typeface="Cambria Math" panose="02040503050406030204" pitchFamily="18" charset="0"/>
                                          <a:ea typeface="+mn-ea"/>
                                          <a:cs typeface="+mn-cs"/>
                                        </a:rPr>
                                        <m:t>0</m:t>
                                      </m:r>
                                    </m:sub>
                                  </m:sSub>
                                </m:num>
                                <m:den>
                                  <m:r>
                                    <a:rPr lang="en-US" sz="2200" i="1" kern="1200">
                                      <a:solidFill>
                                        <a:schemeClr val="tx1"/>
                                      </a:solidFill>
                                      <a:effectLst/>
                                      <a:latin typeface="Cambria Math" panose="02040503050406030204" pitchFamily="18" charset="0"/>
                                      <a:ea typeface="+mn-ea"/>
                                      <a:cs typeface="+mn-cs"/>
                                    </a:rPr>
                                    <m:t>2</m:t>
                                  </m:r>
                                </m:den>
                              </m:f>
                              <m:d>
                                <m:dPr>
                                  <m:begChr m:val="["/>
                                  <m:endChr m:val="]"/>
                                  <m:ctrlPr>
                                    <a:rPr lang="en-US" sz="2200" i="1" kern="1200">
                                      <a:solidFill>
                                        <a:schemeClr val="tx1"/>
                                      </a:solidFill>
                                      <a:effectLst/>
                                      <a:latin typeface="Cambria Math" panose="02040503050406030204" pitchFamily="18" charset="0"/>
                                      <a:ea typeface="+mn-ea"/>
                                      <a:cs typeface="+mn-cs"/>
                                    </a:rPr>
                                  </m:ctrlPr>
                                </m:dPr>
                                <m:e>
                                  <m:f>
                                    <m:fPr>
                                      <m:ctrlPr>
                                        <a:rPr lang="en-US" sz="2200" i="1" kern="1200">
                                          <a:solidFill>
                                            <a:schemeClr val="tx1"/>
                                          </a:solidFill>
                                          <a:effectLst/>
                                          <a:latin typeface="Cambria Math" panose="02040503050406030204" pitchFamily="18" charset="0"/>
                                          <a:ea typeface="+mn-ea"/>
                                          <a:cs typeface="+mn-cs"/>
                                        </a:rPr>
                                      </m:ctrlPr>
                                    </m:fPr>
                                    <m:num>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𝐷</m:t>
                                          </m:r>
                                        </m:e>
                                        <m:sup>
                                          <m:r>
                                            <a:rPr lang="en-US" sz="2200" i="1" kern="1200">
                                              <a:solidFill>
                                                <a:schemeClr val="tx1"/>
                                              </a:solidFill>
                                              <a:effectLst/>
                                              <a:latin typeface="Cambria Math" panose="02040503050406030204" pitchFamily="18" charset="0"/>
                                              <a:ea typeface="+mn-ea"/>
                                              <a:cs typeface="+mn-cs"/>
                                            </a:rPr>
                                            <m:t>2</m:t>
                                          </m:r>
                                        </m:sup>
                                      </m:sSup>
                                      <m:r>
                                        <a:rPr lang="en-US" sz="2200" i="1" kern="1200">
                                          <a:solidFill>
                                            <a:schemeClr val="tx1"/>
                                          </a:solidFill>
                                          <a:effectLst/>
                                          <a:latin typeface="Cambria Math" panose="02040503050406030204" pitchFamily="18" charset="0"/>
                                          <a:ea typeface="+mn-ea"/>
                                          <a:cs typeface="+mn-cs"/>
                                        </a:rPr>
                                        <m:t>−</m:t>
                                      </m:r>
                                      <m:sSup>
                                        <m:sSupPr>
                                          <m:ctrlPr>
                                            <a:rPr lang="en-US" sz="2200" i="1" kern="1200">
                                              <a:solidFill>
                                                <a:schemeClr val="tx1"/>
                                              </a:solidFill>
                                              <a:effectLst/>
                                              <a:latin typeface="Cambria Math" panose="02040503050406030204" pitchFamily="18" charset="0"/>
                                              <a:ea typeface="+mn-ea"/>
                                              <a:cs typeface="+mn-cs"/>
                                            </a:rPr>
                                          </m:ctrlPr>
                                        </m:sSupPr>
                                        <m:e>
                                          <m:r>
                                            <a:rPr lang="en-US" sz="2200" i="1" kern="1200">
                                              <a:solidFill>
                                                <a:schemeClr val="tx1"/>
                                              </a:solidFill>
                                              <a:effectLst/>
                                              <a:latin typeface="Cambria Math" panose="02040503050406030204" pitchFamily="18" charset="0"/>
                                              <a:ea typeface="+mn-ea"/>
                                              <a:cs typeface="+mn-cs"/>
                                            </a:rPr>
                                            <m:t>𝑑</m:t>
                                          </m:r>
                                        </m:e>
                                        <m:sup>
                                          <m:r>
                                            <a:rPr lang="en-US" sz="2200" i="1" kern="1200">
                                              <a:solidFill>
                                                <a:schemeClr val="tx1"/>
                                              </a:solidFill>
                                              <a:effectLst/>
                                              <a:latin typeface="Cambria Math" panose="02040503050406030204" pitchFamily="18" charset="0"/>
                                              <a:ea typeface="+mn-ea"/>
                                              <a:cs typeface="+mn-cs"/>
                                            </a:rPr>
                                            <m:t>2</m:t>
                                          </m:r>
                                        </m:sup>
                                      </m:sSup>
                                    </m:num>
                                    <m:den>
                                      <m:func>
                                        <m:funcPr>
                                          <m:ctrlPr>
                                            <a:rPr lang="en-US" sz="2200" i="1" kern="1200">
                                              <a:solidFill>
                                                <a:schemeClr val="tx1"/>
                                              </a:solidFill>
                                              <a:effectLst/>
                                              <a:latin typeface="Cambria Math" panose="02040503050406030204" pitchFamily="18" charset="0"/>
                                              <a:ea typeface="+mn-ea"/>
                                              <a:cs typeface="+mn-cs"/>
                                            </a:rPr>
                                          </m:ctrlPr>
                                        </m:funcPr>
                                        <m:fName>
                                          <m:r>
                                            <m:rPr>
                                              <m:sty m:val="p"/>
                                            </m:rPr>
                                            <a:rPr lang="en-US" sz="2200" kern="1200">
                                              <a:solidFill>
                                                <a:schemeClr val="tx1"/>
                                              </a:solidFill>
                                              <a:effectLst/>
                                              <a:latin typeface="Cambria Math" panose="02040503050406030204" pitchFamily="18" charset="0"/>
                                              <a:ea typeface="+mn-ea"/>
                                              <a:cs typeface="+mn-cs"/>
                                            </a:rPr>
                                            <m:t>tan</m:t>
                                          </m:r>
                                        </m:fName>
                                        <m:e>
                                          <m:r>
                                            <a:rPr lang="en-US" sz="2200" i="1" kern="1200">
                                              <a:solidFill>
                                                <a:schemeClr val="tx1"/>
                                              </a:solidFill>
                                              <a:effectLst/>
                                              <a:latin typeface="Cambria Math" panose="02040503050406030204" pitchFamily="18" charset="0"/>
                                              <a:ea typeface="+mn-ea"/>
                                              <a:cs typeface="+mn-cs"/>
                                            </a:rPr>
                                            <m:t>𝛷</m:t>
                                          </m:r>
                                        </m:e>
                                      </m:func>
                                    </m:den>
                                  </m:f>
                                </m:e>
                              </m:d>
                              <m:r>
                                <a:rPr lang="en-US" sz="2200" i="1" kern="120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𝑓</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𝜋</m:t>
                                  </m:r>
                                  <m:r>
                                    <a:rPr lang="en-US" sz="2200" i="1" kern="1200">
                                      <a:solidFill>
                                        <a:schemeClr val="tx1"/>
                                      </a:solidFill>
                                      <a:effectLst/>
                                      <a:latin typeface="Cambria Math" panose="02040503050406030204" pitchFamily="18" charset="0"/>
                                      <a:ea typeface="+mn-ea"/>
                                      <a:cs typeface="+mn-cs"/>
                                    </a:rPr>
                                    <m:t>𝑑</m:t>
                                  </m:r>
                                </m:e>
                              </m:d>
                              <m:d>
                                <m:dPr>
                                  <m:begChr m:val="["/>
                                  <m:endChr m:val="]"/>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𝐻</m:t>
                                  </m:r>
                                  <m:r>
                                    <a:rPr lang="en-US" sz="2200" i="1" kern="1200">
                                      <a:solidFill>
                                        <a:schemeClr val="tx1"/>
                                      </a:solidFill>
                                      <a:effectLst/>
                                      <a:latin typeface="Cambria Math" panose="02040503050406030204" pitchFamily="18" charset="0"/>
                                      <a:ea typeface="+mn-ea"/>
                                      <a:cs typeface="+mn-cs"/>
                                    </a:rPr>
                                    <m:t>−</m:t>
                                  </m:r>
                                  <m:d>
                                    <m:dPr>
                                      <m:ctrlPr>
                                        <a:rPr lang="en-US" sz="2200" i="1" kern="1200">
                                          <a:solidFill>
                                            <a:schemeClr val="tx1"/>
                                          </a:solidFill>
                                          <a:effectLst/>
                                          <a:latin typeface="Cambria Math" panose="02040503050406030204" pitchFamily="18" charset="0"/>
                                          <a:ea typeface="+mn-ea"/>
                                          <a:cs typeface="+mn-cs"/>
                                        </a:rPr>
                                      </m:ctrlPr>
                                    </m:dPr>
                                    <m:e>
                                      <m:r>
                                        <a:rPr lang="en-US" sz="2200" i="1" kern="1200">
                                          <a:solidFill>
                                            <a:schemeClr val="tx1"/>
                                          </a:solidFill>
                                          <a:effectLst/>
                                          <a:latin typeface="Cambria Math" panose="02040503050406030204" pitchFamily="18" charset="0"/>
                                          <a:ea typeface="+mn-ea"/>
                                          <a:cs typeface="+mn-cs"/>
                                        </a:rPr>
                                        <m:t>𝐷</m:t>
                                      </m:r>
                                      <m:r>
                                        <a:rPr lang="en-US" sz="2200" i="1" kern="1200">
                                          <a:solidFill>
                                            <a:schemeClr val="tx1"/>
                                          </a:solidFill>
                                          <a:effectLst/>
                                          <a:latin typeface="Cambria Math" panose="02040503050406030204" pitchFamily="18" charset="0"/>
                                          <a:ea typeface="+mn-ea"/>
                                          <a:cs typeface="+mn-cs"/>
                                        </a:rPr>
                                        <m:t>−</m:t>
                                      </m:r>
                                      <m:r>
                                        <a:rPr lang="en-US" sz="2200" i="1" kern="1200">
                                          <a:solidFill>
                                            <a:schemeClr val="tx1"/>
                                          </a:solidFill>
                                          <a:effectLst/>
                                          <a:latin typeface="Cambria Math" panose="02040503050406030204" pitchFamily="18" charset="0"/>
                                          <a:ea typeface="+mn-ea"/>
                                          <a:cs typeface="+mn-cs"/>
                                        </a:rPr>
                                        <m:t>𝑑</m:t>
                                      </m:r>
                                    </m:e>
                                  </m:d>
                                </m:e>
                              </m:d>
                            </m:oMath>
                          </a14:m>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0003"/>
                      </a:ext>
                    </a:extLst>
                  </a:tr>
                  <a:tr h="1360070">
                    <a:tc>
                      <a:txBody>
                        <a:bodyPr/>
                        <a:lstStyle/>
                        <a:p>
                          <a:pPr algn="ctr"/>
                          <a:r>
                            <a:rPr lang="en-US" sz="2200" b="0" kern="1200" dirty="0">
                              <a:solidFill>
                                <a:schemeClr val="tx1"/>
                              </a:solidFill>
                              <a:effectLst/>
                              <a:latin typeface="Arial" panose="020B0604020202020204" pitchFamily="34" charset="0"/>
                              <a:ea typeface="+mn-ea"/>
                              <a:cs typeface="Arial" panose="020B0604020202020204" pitchFamily="34" charset="0"/>
                            </a:rPr>
                            <a:t>Baker and Kondner's (1966)</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Arial" panose="020B0604020202020204" pitchFamily="34" charset="0"/>
                              <a:ea typeface="+mn-ea"/>
                              <a:cs typeface="Arial" panose="020B0604020202020204" pitchFamily="34" charset="0"/>
                            </a:rPr>
                            <a:t> C</a:t>
                          </a:r>
                          <a:r>
                            <a:rPr lang="en-US" sz="2000" kern="1200" baseline="-25000" dirty="0">
                              <a:solidFill>
                                <a:schemeClr val="tx1"/>
                              </a:solidFill>
                              <a:effectLst/>
                              <a:latin typeface="Arial" panose="020B0604020202020204" pitchFamily="34" charset="0"/>
                              <a:ea typeface="+mn-ea"/>
                              <a:cs typeface="Arial" panose="020B0604020202020204" pitchFamily="34" charset="0"/>
                            </a:rPr>
                            <a:t>1</a:t>
                          </a:r>
                          <a:r>
                            <a:rPr lang="en-US" sz="2000" kern="1200" dirty="0">
                              <a:solidFill>
                                <a:schemeClr val="tx1"/>
                              </a:solidFill>
                              <a:effectLst/>
                              <a:latin typeface="Arial" panose="020B0604020202020204" pitchFamily="34" charset="0"/>
                              <a:ea typeface="+mn-ea"/>
                              <a:cs typeface="Arial" panose="020B0604020202020204" pitchFamily="34" charset="0"/>
                            </a:rPr>
                            <a:t>, C</a:t>
                          </a:r>
                          <a:r>
                            <a:rPr lang="en-US" sz="2000" kern="1200" baseline="-25000" dirty="0">
                              <a:solidFill>
                                <a:schemeClr val="tx1"/>
                              </a:solidFill>
                              <a:effectLst/>
                              <a:latin typeface="Arial" panose="020B0604020202020204" pitchFamily="34" charset="0"/>
                              <a:ea typeface="+mn-ea"/>
                              <a:cs typeface="Arial" panose="020B0604020202020204" pitchFamily="34" charset="0"/>
                            </a:rPr>
                            <a:t>2</a:t>
                          </a:r>
                          <a:r>
                            <a:rPr lang="en-US" sz="2000" kern="1200" dirty="0">
                              <a:solidFill>
                                <a:schemeClr val="tx1"/>
                              </a:solidFill>
                              <a:effectLst/>
                              <a:latin typeface="Arial" panose="020B0604020202020204" pitchFamily="34" charset="0"/>
                              <a:ea typeface="+mn-ea"/>
                              <a:cs typeface="Arial" panose="020B0604020202020204" pitchFamily="34" charset="0"/>
                            </a:rPr>
                            <a:t>, C</a:t>
                          </a:r>
                          <a:r>
                            <a:rPr lang="en-US" sz="2000" kern="1200" baseline="-25000" dirty="0">
                              <a:solidFill>
                                <a:schemeClr val="tx1"/>
                              </a:solidFill>
                              <a:effectLst/>
                              <a:latin typeface="Arial" panose="020B0604020202020204" pitchFamily="34" charset="0"/>
                              <a:ea typeface="+mn-ea"/>
                              <a:cs typeface="Arial" panose="020B0604020202020204" pitchFamily="34" charset="0"/>
                            </a:rPr>
                            <a:t>3</a:t>
                          </a:r>
                          <a:r>
                            <a:rPr lang="en-US" sz="2000" kern="1200" dirty="0">
                              <a:solidFill>
                                <a:schemeClr val="tx1"/>
                              </a:solidFill>
                              <a:effectLst/>
                              <a:latin typeface="Arial" panose="020B0604020202020204" pitchFamily="34" charset="0"/>
                              <a:ea typeface="+mn-ea"/>
                              <a:cs typeface="Arial" panose="020B0604020202020204" pitchFamily="34" charset="0"/>
                            </a:rPr>
                            <a:t>, C</a:t>
                          </a:r>
                          <a:r>
                            <a:rPr lang="en-US" sz="2000" kern="1200" baseline="-25000" dirty="0">
                              <a:solidFill>
                                <a:schemeClr val="tx1"/>
                              </a:solidFill>
                              <a:effectLst/>
                              <a:latin typeface="Arial" panose="020B0604020202020204" pitchFamily="34" charset="0"/>
                              <a:ea typeface="+mn-ea"/>
                              <a:cs typeface="Arial" panose="020B0604020202020204" pitchFamily="34" charset="0"/>
                            </a:rPr>
                            <a:t>4</a:t>
                          </a:r>
                          <a:r>
                            <a:rPr lang="en-US" sz="2000" kern="1200" dirty="0">
                              <a:solidFill>
                                <a:schemeClr val="tx1"/>
                              </a:solidFill>
                              <a:effectLst/>
                              <a:latin typeface="Arial" panose="020B0604020202020204" pitchFamily="34" charset="0"/>
                              <a:ea typeface="+mn-ea"/>
                              <a:cs typeface="Arial" panose="020B0604020202020204" pitchFamily="34" charset="0"/>
                            </a:rPr>
                            <a:t>= constants which are functions of the soil friction angle and the relative density of compaction.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algn="ctr"/>
                          <a:r>
                            <a:rPr lang="en-US" sz="2000" kern="1200" dirty="0">
                              <a:solidFill>
                                <a:schemeClr val="tx1"/>
                              </a:solidFill>
                              <a:effectLst/>
                              <a:latin typeface="Arial" panose="020B0604020202020204" pitchFamily="34" charset="0"/>
                              <a:ea typeface="+mn-ea"/>
                              <a:cs typeface="Arial" panose="020B0604020202020204" pitchFamily="34" charset="0"/>
                            </a:rPr>
                            <a:t>Q</a:t>
                          </a:r>
                          <a:r>
                            <a:rPr lang="en-US" sz="2000" kern="1200" baseline="-25000" dirty="0">
                              <a:solidFill>
                                <a:schemeClr val="tx1"/>
                              </a:solidFill>
                              <a:effectLst/>
                              <a:latin typeface="Arial" panose="020B0604020202020204" pitchFamily="34" charset="0"/>
                              <a:ea typeface="+mn-ea"/>
                              <a:cs typeface="Arial" panose="020B0604020202020204" pitchFamily="34" charset="0"/>
                            </a:rPr>
                            <a:t>u</a:t>
                          </a:r>
                          <a:r>
                            <a:rPr lang="en-US" sz="2000" kern="1200" dirty="0">
                              <a:solidFill>
                                <a:schemeClr val="tx1"/>
                              </a:solidFill>
                              <a:effectLst/>
                              <a:latin typeface="Arial" panose="020B0604020202020204" pitchFamily="34" charset="0"/>
                              <a:ea typeface="+mn-ea"/>
                              <a:cs typeface="Arial" panose="020B0604020202020204" pitchFamily="34" charset="0"/>
                            </a:rPr>
                            <a:t> = </a:t>
                          </a:r>
                          <a14:m>
                            <m:oMath xmlns:m="http://schemas.openxmlformats.org/officeDocument/2006/math">
                              <m:sSub>
                                <m:sSubPr>
                                  <m:ctrlPr>
                                    <a:rPr lang="en-US" sz="2000" i="1" kern="1200">
                                      <a:solidFill>
                                        <a:schemeClr val="tx1"/>
                                      </a:solidFill>
                                      <a:effectLst/>
                                      <a:latin typeface="Cambria Math" panose="02040503050406030204" pitchFamily="18" charset="0"/>
                                      <a:ea typeface="+mn-ea"/>
                                      <a:cs typeface="+mn-cs"/>
                                    </a:rPr>
                                  </m:ctrlPr>
                                </m:sSubPr>
                                <m:e>
                                  <m:r>
                                    <a:rPr lang="en-US" sz="2000" i="1" kern="1200">
                                      <a:solidFill>
                                        <a:schemeClr val="tx1"/>
                                      </a:solidFill>
                                      <a:effectLst/>
                                      <a:latin typeface="Cambria Math" panose="02040503050406030204" pitchFamily="18" charset="0"/>
                                      <a:ea typeface="+mn-ea"/>
                                      <a:cs typeface="+mn-cs"/>
                                    </a:rPr>
                                    <m:t>𝐶</m:t>
                                  </m:r>
                                </m:e>
                                <m:sub>
                                  <m:r>
                                    <a:rPr lang="en-US" sz="2000" i="1" kern="1200">
                                      <a:solidFill>
                                        <a:schemeClr val="tx1"/>
                                      </a:solidFill>
                                      <a:effectLst/>
                                      <a:latin typeface="Cambria Math" panose="02040503050406030204" pitchFamily="18" charset="0"/>
                                      <a:ea typeface="+mn-ea"/>
                                      <a:cs typeface="+mn-cs"/>
                                    </a:rPr>
                                    <m:t>1</m:t>
                                  </m:r>
                                </m:sub>
                              </m:sSub>
                              <m:r>
                                <a:rPr lang="en-US" sz="2000" i="1" kern="1200">
                                  <a:solidFill>
                                    <a:schemeClr val="tx1"/>
                                  </a:solidFill>
                                  <a:effectLst/>
                                  <a:latin typeface="Cambria Math" panose="02040503050406030204" pitchFamily="18" charset="0"/>
                                  <a:ea typeface="+mn-ea"/>
                                  <a:cs typeface="+mn-cs"/>
                                </a:rPr>
                                <m:t>𝐻</m:t>
                              </m:r>
                              <m:sSup>
                                <m:sSupPr>
                                  <m:ctrlPr>
                                    <a:rPr lang="en-US" sz="2000" i="1" kern="1200">
                                      <a:solidFill>
                                        <a:schemeClr val="tx1"/>
                                      </a:solidFill>
                                      <a:effectLst/>
                                      <a:latin typeface="Cambria Math" panose="02040503050406030204" pitchFamily="18" charset="0"/>
                                      <a:ea typeface="+mn-ea"/>
                                      <a:cs typeface="+mn-cs"/>
                                    </a:rPr>
                                  </m:ctrlPr>
                                </m:sSupPr>
                                <m:e>
                                  <m:r>
                                    <a:rPr lang="en-US" sz="2000" i="1" kern="1200">
                                      <a:solidFill>
                                        <a:schemeClr val="tx1"/>
                                      </a:solidFill>
                                      <a:effectLst/>
                                      <a:latin typeface="Cambria Math" panose="02040503050406030204" pitchFamily="18" charset="0"/>
                                      <a:ea typeface="+mn-ea"/>
                                      <a:cs typeface="+mn-cs"/>
                                    </a:rPr>
                                    <m:t>h</m:t>
                                  </m:r>
                                </m:e>
                                <m:sup>
                                  <m:r>
                                    <a:rPr lang="en-US" sz="2000" i="1" kern="1200">
                                      <a:solidFill>
                                        <a:schemeClr val="tx1"/>
                                      </a:solidFill>
                                      <a:effectLst/>
                                      <a:latin typeface="Cambria Math" panose="02040503050406030204" pitchFamily="18" charset="0"/>
                                      <a:ea typeface="+mn-ea"/>
                                      <a:cs typeface="+mn-cs"/>
                                    </a:rPr>
                                    <m:t>2</m:t>
                                  </m:r>
                                </m:sup>
                              </m:sSup>
                              <m:r>
                                <a:rPr lang="en-US" sz="2000" i="1" kern="1200">
                                  <a:solidFill>
                                    <a:schemeClr val="tx1"/>
                                  </a:solidFill>
                                  <a:effectLst/>
                                  <a:latin typeface="Cambria Math" panose="02040503050406030204" pitchFamily="18" charset="0"/>
                                  <a:ea typeface="+mn-ea"/>
                                  <a:cs typeface="+mn-cs"/>
                                </a:rPr>
                                <m:t>𝛾</m:t>
                              </m:r>
                              <m:r>
                                <a:rPr lang="en-US" sz="2000" i="1" kern="1200">
                                  <a:solidFill>
                                    <a:schemeClr val="tx1"/>
                                  </a:solidFill>
                                  <a:effectLst/>
                                  <a:latin typeface="Cambria Math" panose="02040503050406030204" pitchFamily="18" charset="0"/>
                                  <a:ea typeface="+mn-ea"/>
                                  <a:cs typeface="+mn-cs"/>
                                </a:rPr>
                                <m:t>+</m:t>
                              </m:r>
                              <m:sSub>
                                <m:sSubPr>
                                  <m:ctrlPr>
                                    <a:rPr lang="en-US" sz="2000" i="1" kern="1200">
                                      <a:solidFill>
                                        <a:schemeClr val="tx1"/>
                                      </a:solidFill>
                                      <a:effectLst/>
                                      <a:latin typeface="Cambria Math" panose="02040503050406030204" pitchFamily="18" charset="0"/>
                                      <a:ea typeface="+mn-ea"/>
                                      <a:cs typeface="+mn-cs"/>
                                    </a:rPr>
                                  </m:ctrlPr>
                                </m:sSubPr>
                                <m:e>
                                  <m:r>
                                    <a:rPr lang="en-US" sz="2000" i="1" kern="1200">
                                      <a:solidFill>
                                        <a:schemeClr val="tx1"/>
                                      </a:solidFill>
                                      <a:effectLst/>
                                      <a:latin typeface="Cambria Math" panose="02040503050406030204" pitchFamily="18" charset="0"/>
                                      <a:ea typeface="+mn-ea"/>
                                      <a:cs typeface="+mn-cs"/>
                                    </a:rPr>
                                    <m:t>𝐶</m:t>
                                  </m:r>
                                </m:e>
                                <m:sub>
                                  <m:r>
                                    <a:rPr lang="en-US" sz="2000" i="1" kern="1200">
                                      <a:solidFill>
                                        <a:schemeClr val="tx1"/>
                                      </a:solidFill>
                                      <a:effectLst/>
                                      <a:latin typeface="Cambria Math" panose="02040503050406030204" pitchFamily="18" charset="0"/>
                                      <a:ea typeface="+mn-ea"/>
                                      <a:cs typeface="+mn-cs"/>
                                    </a:rPr>
                                    <m:t>2</m:t>
                                  </m:r>
                                </m:sub>
                              </m:sSub>
                              <m:r>
                                <a:rPr lang="en-US" sz="2000" i="1" kern="1200">
                                  <a:solidFill>
                                    <a:schemeClr val="tx1"/>
                                  </a:solidFill>
                                  <a:effectLst/>
                                  <a:latin typeface="Cambria Math" panose="02040503050406030204" pitchFamily="18" charset="0"/>
                                  <a:ea typeface="+mn-ea"/>
                                  <a:cs typeface="+mn-cs"/>
                                </a:rPr>
                                <m:t>𝐻</m:t>
                              </m:r>
                              <m:sSup>
                                <m:sSupPr>
                                  <m:ctrlPr>
                                    <a:rPr lang="en-US" sz="2000" i="1" kern="1200">
                                      <a:solidFill>
                                        <a:schemeClr val="tx1"/>
                                      </a:solidFill>
                                      <a:effectLst/>
                                      <a:latin typeface="Cambria Math" panose="02040503050406030204" pitchFamily="18" charset="0"/>
                                      <a:ea typeface="+mn-ea"/>
                                      <a:cs typeface="+mn-cs"/>
                                    </a:rPr>
                                  </m:ctrlPr>
                                </m:sSupPr>
                                <m:e>
                                  <m:r>
                                    <a:rPr lang="en-US" sz="2000" i="1" kern="1200">
                                      <a:solidFill>
                                        <a:schemeClr val="tx1"/>
                                      </a:solidFill>
                                      <a:effectLst/>
                                      <a:latin typeface="Cambria Math" panose="02040503050406030204" pitchFamily="18" charset="0"/>
                                      <a:ea typeface="+mn-ea"/>
                                      <a:cs typeface="+mn-cs"/>
                                    </a:rPr>
                                    <m:t>h</m:t>
                                  </m:r>
                                </m:e>
                                <m:sup>
                                  <m:r>
                                    <a:rPr lang="en-US" sz="2000" i="1" kern="1200">
                                      <a:solidFill>
                                        <a:schemeClr val="tx1"/>
                                      </a:solidFill>
                                      <a:effectLst/>
                                      <a:latin typeface="Cambria Math" panose="02040503050406030204" pitchFamily="18" charset="0"/>
                                      <a:ea typeface="+mn-ea"/>
                                      <a:cs typeface="+mn-cs"/>
                                    </a:rPr>
                                    <m:t>3</m:t>
                                  </m:r>
                                </m:sup>
                              </m:sSup>
                              <m:r>
                                <a:rPr lang="en-US" sz="2000" i="1" kern="1200">
                                  <a:solidFill>
                                    <a:schemeClr val="tx1"/>
                                  </a:solidFill>
                                  <a:effectLst/>
                                  <a:latin typeface="Cambria Math" panose="02040503050406030204" pitchFamily="18" charset="0"/>
                                  <a:ea typeface="+mn-ea"/>
                                  <a:cs typeface="+mn-cs"/>
                                </a:rPr>
                                <m:t>𝛾</m:t>
                              </m:r>
                            </m:oMath>
                          </a14:m>
                          <a:r>
                            <a:rPr lang="en-US" sz="2000" kern="1200" dirty="0">
                              <a:solidFill>
                                <a:schemeClr val="tx1"/>
                              </a:solidFill>
                              <a:effectLst/>
                              <a:latin typeface="Arial" panose="020B0604020202020204" pitchFamily="34" charset="0"/>
                              <a:ea typeface="+mn-ea"/>
                              <a:cs typeface="Arial" panose="020B0604020202020204" pitchFamily="34" charset="0"/>
                            </a:rPr>
                            <a:t> (for shallow circular anchors)</a:t>
                          </a:r>
                        </a:p>
                        <a:p>
                          <a:pPr algn="ctr"/>
                          <a:r>
                            <a:rPr lang="en-US" sz="2000" kern="1200" dirty="0">
                              <a:solidFill>
                                <a:schemeClr val="tx1"/>
                              </a:solidFill>
                              <a:effectLst/>
                              <a:latin typeface="Arial" panose="020B0604020202020204" pitchFamily="34" charset="0"/>
                              <a:ea typeface="+mn-ea"/>
                              <a:cs typeface="Arial" panose="020B0604020202020204" pitchFamily="34" charset="0"/>
                            </a:rPr>
                            <a:t>Q</a:t>
                          </a:r>
                          <a:r>
                            <a:rPr lang="en-US" sz="2000" kern="1200" baseline="-25000" dirty="0">
                              <a:solidFill>
                                <a:schemeClr val="tx1"/>
                              </a:solidFill>
                              <a:effectLst/>
                              <a:latin typeface="Arial" panose="020B0604020202020204" pitchFamily="34" charset="0"/>
                              <a:ea typeface="+mn-ea"/>
                              <a:cs typeface="Arial" panose="020B0604020202020204" pitchFamily="34" charset="0"/>
                            </a:rPr>
                            <a:t>u</a:t>
                          </a:r>
                          <a:r>
                            <a:rPr lang="en-US" sz="2000" kern="1200" dirty="0">
                              <a:solidFill>
                                <a:schemeClr val="tx1"/>
                              </a:solidFill>
                              <a:effectLst/>
                              <a:latin typeface="Arial" panose="020B0604020202020204" pitchFamily="34" charset="0"/>
                              <a:ea typeface="+mn-ea"/>
                              <a:cs typeface="Arial" panose="020B0604020202020204" pitchFamily="34" charset="0"/>
                            </a:rPr>
                            <a:t> = </a:t>
                          </a:r>
                          <a14:m>
                            <m:oMath xmlns:m="http://schemas.openxmlformats.org/officeDocument/2006/math">
                              <m:r>
                                <a:rPr lang="en-US" sz="2000" i="1" kern="1200">
                                  <a:solidFill>
                                    <a:schemeClr val="tx1"/>
                                  </a:solidFill>
                                  <a:effectLst/>
                                  <a:latin typeface="Cambria Math" panose="02040503050406030204" pitchFamily="18" charset="0"/>
                                  <a:ea typeface="+mn-ea"/>
                                  <a:cs typeface="+mn-cs"/>
                                </a:rPr>
                                <m:t>170</m:t>
                              </m:r>
                              <m:sSup>
                                <m:sSupPr>
                                  <m:ctrlPr>
                                    <a:rPr lang="en-US" sz="2000" i="1" kern="1200">
                                      <a:solidFill>
                                        <a:schemeClr val="tx1"/>
                                      </a:solidFill>
                                      <a:effectLst/>
                                      <a:latin typeface="Cambria Math" panose="02040503050406030204" pitchFamily="18" charset="0"/>
                                      <a:ea typeface="+mn-ea"/>
                                      <a:cs typeface="+mn-cs"/>
                                    </a:rPr>
                                  </m:ctrlPr>
                                </m:sSupPr>
                                <m:e>
                                  <m:r>
                                    <a:rPr lang="en-US" sz="2000" i="1" kern="1200">
                                      <a:solidFill>
                                        <a:schemeClr val="tx1"/>
                                      </a:solidFill>
                                      <a:effectLst/>
                                      <a:latin typeface="Cambria Math" panose="02040503050406030204" pitchFamily="18" charset="0"/>
                                      <a:ea typeface="+mn-ea"/>
                                      <a:cs typeface="+mn-cs"/>
                                    </a:rPr>
                                    <m:t>h</m:t>
                                  </m:r>
                                </m:e>
                                <m:sup>
                                  <m:r>
                                    <a:rPr lang="en-US" sz="2000" i="1" kern="1200">
                                      <a:solidFill>
                                        <a:schemeClr val="tx1"/>
                                      </a:solidFill>
                                      <a:effectLst/>
                                      <a:latin typeface="Cambria Math" panose="02040503050406030204" pitchFamily="18" charset="0"/>
                                      <a:ea typeface="+mn-ea"/>
                                      <a:cs typeface="+mn-cs"/>
                                    </a:rPr>
                                    <m:t>3</m:t>
                                  </m:r>
                                </m:sup>
                              </m:sSup>
                              <m:r>
                                <a:rPr lang="en-US" sz="2000" i="1" kern="1200">
                                  <a:solidFill>
                                    <a:schemeClr val="tx1"/>
                                  </a:solidFill>
                                  <a:effectLst/>
                                  <a:latin typeface="Cambria Math" panose="02040503050406030204" pitchFamily="18" charset="0"/>
                                  <a:ea typeface="+mn-ea"/>
                                  <a:cs typeface="+mn-cs"/>
                                </a:rPr>
                                <m:t>𝛾</m:t>
                              </m:r>
                              <m:r>
                                <a:rPr lang="en-US" sz="2000" i="1" kern="1200">
                                  <a:solidFill>
                                    <a:schemeClr val="tx1"/>
                                  </a:solidFill>
                                  <a:effectLst/>
                                  <a:latin typeface="Cambria Math" panose="02040503050406030204" pitchFamily="18" charset="0"/>
                                  <a:ea typeface="+mn-ea"/>
                                  <a:cs typeface="+mn-cs"/>
                                </a:rPr>
                                <m:t>+</m:t>
                              </m:r>
                              <m:sSub>
                                <m:sSubPr>
                                  <m:ctrlPr>
                                    <a:rPr lang="en-US" sz="2000" i="1" kern="1200">
                                      <a:solidFill>
                                        <a:schemeClr val="tx1"/>
                                      </a:solidFill>
                                      <a:effectLst/>
                                      <a:latin typeface="Cambria Math" panose="02040503050406030204" pitchFamily="18" charset="0"/>
                                      <a:ea typeface="+mn-ea"/>
                                      <a:cs typeface="+mn-cs"/>
                                    </a:rPr>
                                  </m:ctrlPr>
                                </m:sSubPr>
                                <m:e>
                                  <m:r>
                                    <a:rPr lang="en-US" sz="2000" i="1" kern="1200">
                                      <a:solidFill>
                                        <a:schemeClr val="tx1"/>
                                      </a:solidFill>
                                      <a:effectLst/>
                                      <a:latin typeface="Cambria Math" panose="02040503050406030204" pitchFamily="18" charset="0"/>
                                      <a:ea typeface="+mn-ea"/>
                                      <a:cs typeface="+mn-cs"/>
                                    </a:rPr>
                                    <m:t>𝐶</m:t>
                                  </m:r>
                                </m:e>
                                <m:sub>
                                  <m:r>
                                    <a:rPr lang="en-US" sz="2000" i="1" kern="1200">
                                      <a:solidFill>
                                        <a:schemeClr val="tx1"/>
                                      </a:solidFill>
                                      <a:effectLst/>
                                      <a:latin typeface="Cambria Math" panose="02040503050406030204" pitchFamily="18" charset="0"/>
                                      <a:ea typeface="+mn-ea"/>
                                      <a:cs typeface="+mn-cs"/>
                                    </a:rPr>
                                    <m:t>3</m:t>
                                  </m:r>
                                </m:sub>
                              </m:sSub>
                              <m:sSup>
                                <m:sSupPr>
                                  <m:ctrlPr>
                                    <a:rPr lang="en-US" sz="2000" i="1" kern="1200">
                                      <a:solidFill>
                                        <a:schemeClr val="tx1"/>
                                      </a:solidFill>
                                      <a:effectLst/>
                                      <a:latin typeface="Cambria Math" panose="02040503050406030204" pitchFamily="18" charset="0"/>
                                      <a:ea typeface="+mn-ea"/>
                                      <a:cs typeface="+mn-cs"/>
                                    </a:rPr>
                                  </m:ctrlPr>
                                </m:sSupPr>
                                <m:e>
                                  <m:r>
                                    <a:rPr lang="en-US" sz="2000" i="1" kern="1200">
                                      <a:solidFill>
                                        <a:schemeClr val="tx1"/>
                                      </a:solidFill>
                                      <a:effectLst/>
                                      <a:latin typeface="Cambria Math" panose="02040503050406030204" pitchFamily="18" charset="0"/>
                                      <a:ea typeface="+mn-ea"/>
                                      <a:cs typeface="+mn-cs"/>
                                    </a:rPr>
                                    <m:t>h</m:t>
                                  </m:r>
                                </m:e>
                                <m:sup>
                                  <m:r>
                                    <a:rPr lang="en-US" sz="2000" i="1" kern="1200">
                                      <a:solidFill>
                                        <a:schemeClr val="tx1"/>
                                      </a:solidFill>
                                      <a:effectLst/>
                                      <a:latin typeface="Cambria Math" panose="02040503050406030204" pitchFamily="18" charset="0"/>
                                      <a:ea typeface="+mn-ea"/>
                                      <a:cs typeface="+mn-cs"/>
                                    </a:rPr>
                                    <m:t>2</m:t>
                                  </m:r>
                                </m:sup>
                              </m:sSup>
                              <m:r>
                                <a:rPr lang="en-US" sz="2000" i="1" kern="1200">
                                  <a:solidFill>
                                    <a:schemeClr val="tx1"/>
                                  </a:solidFill>
                                  <a:effectLst/>
                                  <a:latin typeface="Cambria Math" panose="02040503050406030204" pitchFamily="18" charset="0"/>
                                  <a:ea typeface="+mn-ea"/>
                                  <a:cs typeface="+mn-cs"/>
                                </a:rPr>
                                <m:t>𝑡</m:t>
                              </m:r>
                              <m:r>
                                <a:rPr lang="en-US" sz="2000" i="1" kern="1200">
                                  <a:solidFill>
                                    <a:schemeClr val="tx1"/>
                                  </a:solidFill>
                                  <a:effectLst/>
                                  <a:latin typeface="Cambria Math" panose="02040503050406030204" pitchFamily="18" charset="0"/>
                                  <a:ea typeface="+mn-ea"/>
                                  <a:cs typeface="+mn-cs"/>
                                </a:rPr>
                                <m:t>𝛾</m:t>
                              </m:r>
                              <m:r>
                                <a:rPr lang="en-US" sz="2000" i="1" kern="1200">
                                  <a:solidFill>
                                    <a:schemeClr val="tx1"/>
                                  </a:solidFill>
                                  <a:effectLst/>
                                  <a:latin typeface="Cambria Math" panose="02040503050406030204" pitchFamily="18" charset="0"/>
                                  <a:ea typeface="+mn-ea"/>
                                  <a:cs typeface="+mn-cs"/>
                                </a:rPr>
                                <m:t>+</m:t>
                              </m:r>
                              <m:sSub>
                                <m:sSubPr>
                                  <m:ctrlPr>
                                    <a:rPr lang="en-US" sz="2000" i="1" kern="1200">
                                      <a:solidFill>
                                        <a:schemeClr val="tx1"/>
                                      </a:solidFill>
                                      <a:effectLst/>
                                      <a:latin typeface="Cambria Math" panose="02040503050406030204" pitchFamily="18" charset="0"/>
                                      <a:ea typeface="+mn-ea"/>
                                      <a:cs typeface="+mn-cs"/>
                                    </a:rPr>
                                  </m:ctrlPr>
                                </m:sSubPr>
                                <m:e>
                                  <m:r>
                                    <a:rPr lang="en-US" sz="2000" i="1" kern="1200">
                                      <a:solidFill>
                                        <a:schemeClr val="tx1"/>
                                      </a:solidFill>
                                      <a:effectLst/>
                                      <a:latin typeface="Cambria Math" panose="02040503050406030204" pitchFamily="18" charset="0"/>
                                      <a:ea typeface="+mn-ea"/>
                                      <a:cs typeface="+mn-cs"/>
                                    </a:rPr>
                                    <m:t>𝐶</m:t>
                                  </m:r>
                                </m:e>
                                <m:sub>
                                  <m:r>
                                    <a:rPr lang="en-US" sz="2000" i="1" kern="1200">
                                      <a:solidFill>
                                        <a:schemeClr val="tx1"/>
                                      </a:solidFill>
                                      <a:effectLst/>
                                      <a:latin typeface="Cambria Math" panose="02040503050406030204" pitchFamily="18" charset="0"/>
                                      <a:ea typeface="+mn-ea"/>
                                      <a:cs typeface="+mn-cs"/>
                                    </a:rPr>
                                    <m:t>4</m:t>
                                  </m:r>
                                </m:sub>
                              </m:sSub>
                              <m:r>
                                <a:rPr lang="en-US" sz="2000" i="1" kern="1200">
                                  <a:solidFill>
                                    <a:schemeClr val="tx1"/>
                                  </a:solidFill>
                                  <a:effectLst/>
                                  <a:latin typeface="Cambria Math" panose="02040503050406030204" pitchFamily="18" charset="0"/>
                                  <a:ea typeface="+mn-ea"/>
                                  <a:cs typeface="+mn-cs"/>
                                </a:rPr>
                                <m:t>𝐻h</m:t>
                              </m:r>
                              <m:r>
                                <a:rPr lang="en-US" sz="2000" i="1" kern="1200">
                                  <a:solidFill>
                                    <a:schemeClr val="tx1"/>
                                  </a:solidFill>
                                  <a:effectLst/>
                                  <a:latin typeface="Cambria Math" panose="02040503050406030204" pitchFamily="18" charset="0"/>
                                  <a:ea typeface="+mn-ea"/>
                                  <a:cs typeface="+mn-cs"/>
                                </a:rPr>
                                <m:t>+</m:t>
                              </m:r>
                              <m:r>
                                <a:rPr lang="en-US" sz="2000" i="1" kern="1200">
                                  <a:solidFill>
                                    <a:schemeClr val="tx1"/>
                                  </a:solidFill>
                                  <a:effectLst/>
                                  <a:latin typeface="Cambria Math" panose="02040503050406030204" pitchFamily="18" charset="0"/>
                                  <a:ea typeface="+mn-ea"/>
                                  <a:cs typeface="+mn-cs"/>
                                </a:rPr>
                                <m:t>𝛾</m:t>
                              </m:r>
                            </m:oMath>
                          </a14:m>
                          <a:r>
                            <a:rPr lang="en-US" sz="2000" kern="1200" dirty="0">
                              <a:solidFill>
                                <a:schemeClr val="tx1"/>
                              </a:solidFill>
                              <a:effectLst/>
                              <a:latin typeface="Arial" panose="020B0604020202020204" pitchFamily="34" charset="0"/>
                              <a:ea typeface="+mn-ea"/>
                              <a:cs typeface="Arial" panose="020B0604020202020204" pitchFamily="34" charset="0"/>
                            </a:rPr>
                            <a:t> (for deep circular anchors)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extLst>
                      <a:ext uri="{0D108BD9-81ED-4DB2-BD59-A6C34878D82A}">
                        <a16:rowId xmlns:a16="http://schemas.microsoft.com/office/drawing/2014/main" val="10004"/>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3117259323"/>
                  </p:ext>
                </p:extLst>
              </p:nvPr>
            </p:nvGraphicFramePr>
            <p:xfrm>
              <a:off x="138479" y="1001902"/>
              <a:ext cx="11910890" cy="5749711"/>
            </p:xfrm>
            <a:graphic>
              <a:graphicData uri="http://schemas.openxmlformats.org/drawingml/2006/table">
                <a:tbl>
                  <a:tblPr firstRow="1" bandRow="1">
                    <a:tableStyleId>{69012ECD-51FC-41F1-AA8D-1B2483CD663E}</a:tableStyleId>
                  </a:tblPr>
                  <a:tblGrid>
                    <a:gridCol w="2489787">
                      <a:extLst>
                        <a:ext uri="{9D8B030D-6E8A-4147-A177-3AD203B41FA5}">
                          <a16:colId xmlns:a16="http://schemas.microsoft.com/office/drawing/2014/main" xmlns="" xmlns:a14="http://schemas.microsoft.com/office/drawing/2010/main" val="3762608873"/>
                        </a:ext>
                      </a:extLst>
                    </a:gridCol>
                    <a:gridCol w="3691744">
                      <a:extLst>
                        <a:ext uri="{9D8B030D-6E8A-4147-A177-3AD203B41FA5}">
                          <a16:colId xmlns:a16="http://schemas.microsoft.com/office/drawing/2014/main" xmlns="" xmlns:a14="http://schemas.microsoft.com/office/drawing/2010/main" val="3101305243"/>
                        </a:ext>
                      </a:extLst>
                    </a:gridCol>
                    <a:gridCol w="5729359">
                      <a:extLst>
                        <a:ext uri="{9D8B030D-6E8A-4147-A177-3AD203B41FA5}">
                          <a16:colId xmlns:a16="http://schemas.microsoft.com/office/drawing/2014/main" xmlns="" xmlns:a14="http://schemas.microsoft.com/office/drawing/2010/main" val="2825313608"/>
                        </a:ext>
                      </a:extLst>
                    </a:gridCol>
                  </a:tblGrid>
                  <a:tr h="762000">
                    <a:tc>
                      <a:txBody>
                        <a:bodyPr/>
                        <a:lstStyle/>
                        <a:p>
                          <a:pPr algn="ctr"/>
                          <a:r>
                            <a:rPr lang="en-US" sz="2200" dirty="0" smtClean="0">
                              <a:solidFill>
                                <a:schemeClr val="tx1"/>
                              </a:solidFill>
                              <a:latin typeface="Arial" panose="020B0604020202020204" pitchFamily="34" charset="0"/>
                              <a:cs typeface="Arial" panose="020B0604020202020204" pitchFamily="34" charset="0"/>
                            </a:rPr>
                            <a:t>Researcher/ Method</a:t>
                          </a:r>
                          <a:endParaRPr lang="en-US" sz="2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Method of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Formulation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2">
                            <a:lumMod val="75000"/>
                            <a:alpha val="40000"/>
                          </a:schemeClr>
                        </a:solidFill>
                      </a:tcPr>
                    </a:tc>
                    <a:extLst>
                      <a:ext uri="{0D108BD9-81ED-4DB2-BD59-A6C34878D82A}">
                        <a16:rowId xmlns:a16="http://schemas.microsoft.com/office/drawing/2014/main" xmlns="" xmlns:a14="http://schemas.microsoft.com/office/drawing/2010/main" val="1783792488"/>
                      </a:ext>
                    </a:extLst>
                  </a:tr>
                  <a:tr h="1166199">
                    <a:tc>
                      <a:txBody>
                        <a:bodyPr/>
                        <a:lstStyle/>
                        <a:p>
                          <a:pPr algn="ctr"/>
                          <a:r>
                            <a:rPr lang="en-US" sz="2200" dirty="0">
                              <a:latin typeface="Arial" panose="020B0604020202020204" pitchFamily="34" charset="0"/>
                              <a:cs typeface="Arial" panose="020B0604020202020204" pitchFamily="34" charset="0"/>
                            </a:rPr>
                            <a:t>Mors (1959)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algn="ctr" defTabSz="457200" rtl="0" eaLnBrk="1" latinLnBrk="0" hangingPunct="1"/>
                          <a:r>
                            <a:rPr lang="en-US" sz="2200" dirty="0">
                              <a:latin typeface="Arial" panose="020B0604020202020204" pitchFamily="34" charset="0"/>
                              <a:cs typeface="Arial" panose="020B0604020202020204" pitchFamily="34" charset="0"/>
                            </a:rPr>
                            <a:t>Truncated cone, Failure</a:t>
                          </a:r>
                          <a:r>
                            <a:rPr lang="en-US" sz="2200" baseline="0" dirty="0">
                              <a:latin typeface="Arial" panose="020B0604020202020204" pitchFamily="34" charset="0"/>
                              <a:cs typeface="Arial" panose="020B0604020202020204" pitchFamily="34" charset="0"/>
                            </a:rPr>
                            <a:t> angle with Vertical  = </a:t>
                          </a:r>
                          <a:r>
                            <a:rPr lang="en-US" sz="2200" baseline="0" dirty="0" smtClean="0">
                              <a:latin typeface="Arial" panose="020B0604020202020204" pitchFamily="34" charset="0"/>
                              <a:cs typeface="Arial" panose="020B0604020202020204" pitchFamily="34" charset="0"/>
                            </a:rPr>
                            <a:t>45°+ </a:t>
                          </a:r>
                          <a:r>
                            <a:rPr lang="el-GR" sz="2200" baseline="0" dirty="0">
                              <a:latin typeface="Arial" panose="020B0604020202020204" pitchFamily="34" charset="0"/>
                              <a:cs typeface="Arial" panose="020B0604020202020204" pitchFamily="34" charset="0"/>
                            </a:rPr>
                            <a:t>Φ</a:t>
                          </a:r>
                          <a:r>
                            <a:rPr lang="en-US" sz="2200" baseline="0" dirty="0" smtClean="0">
                              <a:latin typeface="Arial" panose="020B0604020202020204" pitchFamily="34" charset="0"/>
                              <a:cs typeface="Arial" panose="020B0604020202020204" pitchFamily="34" charset="0"/>
                            </a:rPr>
                            <a:t>/4.</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191" t="-67708" r="-213" b="-333854"/>
                          </a:stretch>
                        </a:blipFill>
                      </a:tcPr>
                    </a:tc>
                  </a:tr>
                  <a:tr h="1230721">
                    <a:tc>
                      <a:txBody>
                        <a:bodyPr/>
                        <a:lstStyle/>
                        <a:p>
                          <a:pPr algn="ctr"/>
                          <a:r>
                            <a:rPr lang="en-US" sz="2200" kern="1200" dirty="0" smtClean="0">
                              <a:solidFill>
                                <a:schemeClr val="tx1"/>
                              </a:solidFill>
                              <a:effectLst/>
                              <a:latin typeface="Arial" panose="020B0604020202020204" pitchFamily="34" charset="0"/>
                              <a:ea typeface="+mn-ea"/>
                              <a:cs typeface="Arial" panose="020B0604020202020204" pitchFamily="34" charset="0"/>
                            </a:rPr>
                            <a:t>Ireland (1963) </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Arial" panose="020B0604020202020204" pitchFamily="34" charset="0"/>
                              <a:ea typeface="+mn-ea"/>
                              <a:cs typeface="Arial" panose="020B0604020202020204" pitchFamily="34" charset="0"/>
                            </a:rPr>
                            <a:t> For shallow anchors embedded in sand as well as silts and clay.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191" t="-159406" r="-213" b="-217327"/>
                          </a:stretch>
                        </a:blipFill>
                      </a:tcPr>
                    </a:tc>
                    <a:extLst>
                      <a:ext uri="{0D108BD9-81ED-4DB2-BD59-A6C34878D82A}">
                        <a16:rowId xmlns:a16="http://schemas.microsoft.com/office/drawing/2014/main" xmlns="" xmlns:a14="http://schemas.microsoft.com/office/drawing/2010/main" val="1999412917"/>
                      </a:ext>
                    </a:extLst>
                  </a:tr>
                  <a:tr h="1230721">
                    <a:tc>
                      <a:txBody>
                        <a:bodyPr/>
                        <a:lstStyle/>
                        <a:p>
                          <a:pPr algn="ctr"/>
                          <a:r>
                            <a:rPr lang="en-US" sz="2200" kern="1200" dirty="0" err="1" smtClean="0">
                              <a:solidFill>
                                <a:schemeClr val="tx1"/>
                              </a:solidFill>
                              <a:effectLst/>
                              <a:latin typeface="Arial" panose="020B0604020202020204" pitchFamily="34" charset="0"/>
                              <a:ea typeface="+mn-ea"/>
                              <a:cs typeface="Arial" panose="020B0604020202020204" pitchFamily="34" charset="0"/>
                            </a:rPr>
                            <a:t>Mariupol'skii</a:t>
                          </a:r>
                          <a:r>
                            <a:rPr lang="en-US" sz="2200" kern="1200" dirty="0" smtClean="0">
                              <a:solidFill>
                                <a:schemeClr val="tx1"/>
                              </a:solidFill>
                              <a:effectLst/>
                              <a:latin typeface="Arial" panose="020B0604020202020204" pitchFamily="34" charset="0"/>
                              <a:ea typeface="+mn-ea"/>
                              <a:cs typeface="Arial" panose="020B0604020202020204" pitchFamily="34" charset="0"/>
                            </a:rPr>
                            <a:t> (1965) </a:t>
                          </a:r>
                          <a:endParaRPr lang="en-US" sz="2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algn="ctr"/>
                          <a:r>
                            <a:rPr lang="en-US" sz="2200" kern="1200" dirty="0" smtClean="0">
                              <a:solidFill>
                                <a:schemeClr val="tx1"/>
                              </a:solidFill>
                              <a:effectLst/>
                              <a:latin typeface="Arial" panose="020B0604020202020204" pitchFamily="34" charset="0"/>
                              <a:ea typeface="+mn-ea"/>
                              <a:cs typeface="Arial" panose="020B0604020202020204" pitchFamily="34" charset="0"/>
                            </a:rPr>
                            <a:t>Separation of soil in the form of a cone with a </a:t>
                          </a:r>
                        </a:p>
                        <a:p>
                          <a:pPr algn="ctr"/>
                          <a:r>
                            <a:rPr lang="en-US" sz="2200" kern="1200" dirty="0" smtClean="0">
                              <a:solidFill>
                                <a:schemeClr val="tx1"/>
                              </a:solidFill>
                              <a:effectLst/>
                              <a:latin typeface="Arial" panose="020B0604020202020204" pitchFamily="34" charset="0"/>
                              <a:ea typeface="+mn-ea"/>
                              <a:cs typeface="Arial" panose="020B0604020202020204" pitchFamily="34" charset="0"/>
                            </a:rPr>
                            <a:t>curvilinear </a:t>
                          </a:r>
                          <a:r>
                            <a:rPr lang="en-US" sz="2200" kern="1200" dirty="0" err="1" smtClean="0">
                              <a:solidFill>
                                <a:schemeClr val="tx1"/>
                              </a:solidFill>
                              <a:effectLst/>
                              <a:latin typeface="Arial" panose="020B0604020202020204" pitchFamily="34" charset="0"/>
                              <a:ea typeface="+mn-ea"/>
                              <a:cs typeface="Arial" panose="020B0604020202020204" pitchFamily="34" charset="0"/>
                            </a:rPr>
                            <a:t>generatrix</a:t>
                          </a:r>
                          <a:r>
                            <a:rPr lang="en-US" sz="2200" kern="1200" dirty="0" smtClean="0">
                              <a:solidFill>
                                <a:schemeClr val="tx1"/>
                              </a:solidFill>
                              <a:effectLst/>
                              <a:latin typeface="Arial" panose="020B0604020202020204" pitchFamily="34" charset="0"/>
                              <a:ea typeface="+mn-ea"/>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191" t="-259406" r="-213" b="-117327"/>
                          </a:stretch>
                        </a:blipFill>
                      </a:tcPr>
                    </a:tc>
                  </a:tr>
                  <a:tr h="1360070">
                    <a:tc>
                      <a:txBody>
                        <a:bodyPr/>
                        <a:lstStyle/>
                        <a:p>
                          <a:pPr algn="ctr"/>
                          <a:r>
                            <a:rPr lang="en-US" sz="2200" b="0" kern="1200" dirty="0" smtClean="0">
                              <a:solidFill>
                                <a:schemeClr val="tx1"/>
                              </a:solidFill>
                              <a:effectLst/>
                              <a:latin typeface="Arial" panose="020B0604020202020204" pitchFamily="34" charset="0"/>
                              <a:ea typeface="+mn-ea"/>
                              <a:cs typeface="Arial" panose="020B0604020202020204" pitchFamily="34" charset="0"/>
                            </a:rPr>
                            <a:t>Baker and </a:t>
                          </a:r>
                          <a:r>
                            <a:rPr lang="en-US" sz="2200" b="0" kern="1200" dirty="0" err="1" smtClean="0">
                              <a:solidFill>
                                <a:schemeClr val="tx1"/>
                              </a:solidFill>
                              <a:effectLst/>
                              <a:latin typeface="Arial" panose="020B0604020202020204" pitchFamily="34" charset="0"/>
                              <a:ea typeface="+mn-ea"/>
                              <a:cs typeface="Arial" panose="020B0604020202020204" pitchFamily="34" charset="0"/>
                            </a:rPr>
                            <a:t>Kondner's</a:t>
                          </a:r>
                          <a:r>
                            <a:rPr lang="en-US" sz="2200" b="0" kern="1200" dirty="0" smtClean="0">
                              <a:solidFill>
                                <a:schemeClr val="tx1"/>
                              </a:solidFill>
                              <a:effectLst/>
                              <a:latin typeface="Arial" panose="020B0604020202020204" pitchFamily="34" charset="0"/>
                              <a:ea typeface="+mn-ea"/>
                              <a:cs typeface="Arial" panose="020B0604020202020204" pitchFamily="34" charset="0"/>
                            </a:rPr>
                            <a:t> (1966)</a:t>
                          </a:r>
                          <a:endParaRPr lang="en-US" sz="2200" b="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Arial" panose="020B0604020202020204" pitchFamily="34" charset="0"/>
                              <a:ea typeface="+mn-ea"/>
                              <a:cs typeface="Arial" panose="020B0604020202020204" pitchFamily="34" charset="0"/>
                            </a:rPr>
                            <a:t> C</a:t>
                          </a:r>
                          <a:r>
                            <a:rPr lang="en-US" sz="2000" kern="1200" baseline="-25000" dirty="0" smtClean="0">
                              <a:solidFill>
                                <a:schemeClr val="tx1"/>
                              </a:solidFill>
                              <a:effectLst/>
                              <a:latin typeface="Arial" panose="020B0604020202020204" pitchFamily="34" charset="0"/>
                              <a:ea typeface="+mn-ea"/>
                              <a:cs typeface="Arial" panose="020B0604020202020204" pitchFamily="34" charset="0"/>
                            </a:rPr>
                            <a:t>1</a:t>
                          </a:r>
                          <a:r>
                            <a:rPr lang="en-US" sz="2000" kern="1200" dirty="0" smtClean="0">
                              <a:solidFill>
                                <a:schemeClr val="tx1"/>
                              </a:solidFill>
                              <a:effectLst/>
                              <a:latin typeface="Arial" panose="020B0604020202020204" pitchFamily="34" charset="0"/>
                              <a:ea typeface="+mn-ea"/>
                              <a:cs typeface="Arial" panose="020B0604020202020204" pitchFamily="34" charset="0"/>
                            </a:rPr>
                            <a:t>, C</a:t>
                          </a:r>
                          <a:r>
                            <a:rPr lang="en-US" sz="2000" kern="1200" baseline="-25000" dirty="0" smtClean="0">
                              <a:solidFill>
                                <a:schemeClr val="tx1"/>
                              </a:solidFill>
                              <a:effectLst/>
                              <a:latin typeface="Arial" panose="020B0604020202020204" pitchFamily="34" charset="0"/>
                              <a:ea typeface="+mn-ea"/>
                              <a:cs typeface="Arial" panose="020B0604020202020204" pitchFamily="34" charset="0"/>
                            </a:rPr>
                            <a:t>2</a:t>
                          </a:r>
                          <a:r>
                            <a:rPr lang="en-US" sz="2000" kern="1200" dirty="0" smtClean="0">
                              <a:solidFill>
                                <a:schemeClr val="tx1"/>
                              </a:solidFill>
                              <a:effectLst/>
                              <a:latin typeface="Arial" panose="020B0604020202020204" pitchFamily="34" charset="0"/>
                              <a:ea typeface="+mn-ea"/>
                              <a:cs typeface="Arial" panose="020B0604020202020204" pitchFamily="34" charset="0"/>
                            </a:rPr>
                            <a:t>, C</a:t>
                          </a:r>
                          <a:r>
                            <a:rPr lang="en-US" sz="2000" kern="1200" baseline="-25000" dirty="0" smtClean="0">
                              <a:solidFill>
                                <a:schemeClr val="tx1"/>
                              </a:solidFill>
                              <a:effectLst/>
                              <a:latin typeface="Arial" panose="020B0604020202020204" pitchFamily="34" charset="0"/>
                              <a:ea typeface="+mn-ea"/>
                              <a:cs typeface="Arial" panose="020B0604020202020204" pitchFamily="34" charset="0"/>
                            </a:rPr>
                            <a:t>3</a:t>
                          </a:r>
                          <a:r>
                            <a:rPr lang="en-US" sz="2000" kern="1200" dirty="0" smtClean="0">
                              <a:solidFill>
                                <a:schemeClr val="tx1"/>
                              </a:solidFill>
                              <a:effectLst/>
                              <a:latin typeface="Arial" panose="020B0604020202020204" pitchFamily="34" charset="0"/>
                              <a:ea typeface="+mn-ea"/>
                              <a:cs typeface="Arial" panose="020B0604020202020204" pitchFamily="34" charset="0"/>
                            </a:rPr>
                            <a:t>, C</a:t>
                          </a:r>
                          <a:r>
                            <a:rPr lang="en-US" sz="2000" kern="1200" baseline="-25000" dirty="0" smtClean="0">
                              <a:solidFill>
                                <a:schemeClr val="tx1"/>
                              </a:solidFill>
                              <a:effectLst/>
                              <a:latin typeface="Arial" panose="020B0604020202020204" pitchFamily="34" charset="0"/>
                              <a:ea typeface="+mn-ea"/>
                              <a:cs typeface="Arial" panose="020B0604020202020204" pitchFamily="34" charset="0"/>
                            </a:rPr>
                            <a:t>4</a:t>
                          </a:r>
                          <a:r>
                            <a:rPr lang="en-US" sz="2000" kern="1200" dirty="0" smtClean="0">
                              <a:solidFill>
                                <a:schemeClr val="tx1"/>
                              </a:solidFill>
                              <a:effectLst/>
                              <a:latin typeface="Arial" panose="020B0604020202020204" pitchFamily="34" charset="0"/>
                              <a:ea typeface="+mn-ea"/>
                              <a:cs typeface="Arial" panose="020B0604020202020204" pitchFamily="34" charset="0"/>
                            </a:rPr>
                            <a:t>= constants which are functions of the soil friction angle and the relative density of compaction.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1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0">
                          <a:blip r:embed="rId2"/>
                          <a:stretch>
                            <a:fillRect l="-108191" t="-325561" r="-213" b="-6278"/>
                          </a:stretch>
                        </a:blipFill>
                      </a:tcPr>
                    </a:tc>
                  </a:tr>
                </a:tbl>
              </a:graphicData>
            </a:graphic>
          </p:graphicFrame>
        </mc:Fallback>
      </mc:AlternateContent>
      <p:pic>
        <p:nvPicPr>
          <p:cNvPr id="4" name="Picture 3" descr="C:\Users\PCD\Documents\Capturdde.PNG"/>
          <p:cNvPicPr/>
          <p:nvPr/>
        </p:nvPicPr>
        <p:blipFill>
          <a:blip r:embed="rId3">
            <a:extLst>
              <a:ext uri="{28A0092B-C50C-407E-A947-70E740481C1C}">
                <a14:useLocalDpi xmlns:a14="http://schemas.microsoft.com/office/drawing/2010/main" val="0"/>
              </a:ext>
            </a:extLst>
          </a:blip>
          <a:srcRect/>
          <a:stretch>
            <a:fillRect/>
          </a:stretch>
        </p:blipFill>
        <p:spPr bwMode="auto">
          <a:xfrm>
            <a:off x="2668000" y="1828798"/>
            <a:ext cx="3568847" cy="4811151"/>
          </a:xfrm>
          <a:prstGeom prst="rect">
            <a:avLst/>
          </a:prstGeom>
          <a:noFill/>
          <a:ln>
            <a:noFill/>
          </a:ln>
        </p:spPr>
      </p:pic>
      <p:sp>
        <p:nvSpPr>
          <p:cNvPr id="10" name="Rectangle 9"/>
          <p:cNvSpPr/>
          <p:nvPr/>
        </p:nvSpPr>
        <p:spPr>
          <a:xfrm>
            <a:off x="309489" y="1828800"/>
            <a:ext cx="1983545"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11" name="Picture 10" descr="C:\Users\PCD\Documents\sv.PNG"/>
          <p:cNvPicPr/>
          <p:nvPr/>
        </p:nvPicPr>
        <p:blipFill>
          <a:blip r:embed="rId4">
            <a:extLst>
              <a:ext uri="{28A0092B-C50C-407E-A947-70E740481C1C}">
                <a14:useLocalDpi xmlns:a14="http://schemas.microsoft.com/office/drawing/2010/main" val="0"/>
              </a:ext>
            </a:extLst>
          </a:blip>
          <a:srcRect/>
          <a:stretch>
            <a:fillRect/>
          </a:stretch>
        </p:blipFill>
        <p:spPr bwMode="auto">
          <a:xfrm>
            <a:off x="2663652" y="1863968"/>
            <a:ext cx="3573195" cy="4811152"/>
          </a:xfrm>
          <a:prstGeom prst="rect">
            <a:avLst/>
          </a:prstGeom>
          <a:noFill/>
          <a:ln>
            <a:noFill/>
          </a:ln>
        </p:spPr>
      </p:pic>
      <p:sp>
        <p:nvSpPr>
          <p:cNvPr id="12" name="Rectangle 11"/>
          <p:cNvSpPr/>
          <p:nvPr/>
        </p:nvSpPr>
        <p:spPr>
          <a:xfrm>
            <a:off x="309489" y="4269544"/>
            <a:ext cx="1983545"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13" name="Rectangle 12"/>
          <p:cNvSpPr/>
          <p:nvPr/>
        </p:nvSpPr>
        <p:spPr>
          <a:xfrm>
            <a:off x="309488" y="3049172"/>
            <a:ext cx="1983545"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14" name="Rectangle 13"/>
          <p:cNvSpPr/>
          <p:nvPr/>
        </p:nvSpPr>
        <p:spPr>
          <a:xfrm>
            <a:off x="182881" y="5570805"/>
            <a:ext cx="2335236" cy="97067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Rounded Rectangle 4"/>
          <p:cNvSpPr/>
          <p:nvPr/>
        </p:nvSpPr>
        <p:spPr>
          <a:xfrm>
            <a:off x="6386732" y="1828798"/>
            <a:ext cx="5472333" cy="1097281"/>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ounded Rectangle 14"/>
          <p:cNvSpPr/>
          <p:nvPr/>
        </p:nvSpPr>
        <p:spPr>
          <a:xfrm>
            <a:off x="6393766" y="2929596"/>
            <a:ext cx="5465299" cy="1209822"/>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ounded Rectangle 15"/>
          <p:cNvSpPr/>
          <p:nvPr/>
        </p:nvSpPr>
        <p:spPr>
          <a:xfrm>
            <a:off x="6400800" y="4139418"/>
            <a:ext cx="5458265" cy="1245869"/>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ounded Rectangle 16"/>
          <p:cNvSpPr/>
          <p:nvPr/>
        </p:nvSpPr>
        <p:spPr>
          <a:xfrm>
            <a:off x="6400800" y="5385287"/>
            <a:ext cx="5458265" cy="1353138"/>
          </a:xfrm>
          <a:prstGeom prst="round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12631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xit" presetSubtype="4" fill="hold" grpId="1" nodeType="clickEffect">
                                  <p:stCondLst>
                                    <p:cond delay="0"/>
                                  </p:stCondLst>
                                  <p:childTnLst>
                                    <p:animEffect transition="out" filter="wipe(down)">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22" presetClass="exit" presetSubtype="4" fill="hold" grpId="1" nodeType="withEffect">
                                  <p:stCondLst>
                                    <p:cond delay="0"/>
                                  </p:stCondLst>
                                  <p:childTnLst>
                                    <p:animEffect transition="out" filter="wipe(down)">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2" presetClass="exit" presetSubtype="4" fill="hold" nodeType="withEffect">
                                  <p:stCondLst>
                                    <p:cond delay="0"/>
                                  </p:stCondLst>
                                  <p:childTnLst>
                                    <p:anim calcmode="lin" valueType="num">
                                      <p:cBhvr additive="base">
                                        <p:cTn id="29" dur="500"/>
                                        <p:tgtEl>
                                          <p:spTgt spid="4"/>
                                        </p:tgtEl>
                                        <p:attrNameLst>
                                          <p:attrName>ppt_x</p:attrName>
                                        </p:attrNameLst>
                                      </p:cBhvr>
                                      <p:tavLst>
                                        <p:tav tm="0">
                                          <p:val>
                                            <p:strVal val="ppt_x"/>
                                          </p:val>
                                        </p:tav>
                                        <p:tav tm="100000">
                                          <p:val>
                                            <p:strVal val="ppt_x"/>
                                          </p:val>
                                        </p:tav>
                                      </p:tavLst>
                                    </p:anim>
                                    <p:anim calcmode="lin" valueType="num">
                                      <p:cBhvr additive="base">
                                        <p:cTn id="30" dur="500"/>
                                        <p:tgtEl>
                                          <p:spTgt spid="4"/>
                                        </p:tgtEl>
                                        <p:attrNameLst>
                                          <p:attrName>ppt_y</p:attrName>
                                        </p:attrNameLst>
                                      </p:cBhvr>
                                      <p:tavLst>
                                        <p:tav tm="0">
                                          <p:val>
                                            <p:strVal val="ppt_y"/>
                                          </p:val>
                                        </p:tav>
                                        <p:tav tm="100000">
                                          <p:val>
                                            <p:strVal val="1+ppt_h/2"/>
                                          </p:val>
                                        </p:tav>
                                      </p:tavLst>
                                    </p:anim>
                                    <p:set>
                                      <p:cBhvr>
                                        <p:cTn id="31" dur="1" fill="hold">
                                          <p:stCondLst>
                                            <p:cond delay="499"/>
                                          </p:stCondLst>
                                        </p:cTn>
                                        <p:tgtEl>
                                          <p:spTgt spid="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00"/>
                                        <p:tgtEl>
                                          <p:spTgt spid="1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xit" presetSubtype="4" fill="hold" grpId="1" nodeType="clickEffect">
                                  <p:stCondLst>
                                    <p:cond delay="0"/>
                                  </p:stCondLst>
                                  <p:childTnLst>
                                    <p:animEffect transition="out" filter="wipe(down)">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par>
                                <p:cTn id="45" presetID="22" presetClass="exit" presetSubtype="4" fill="hold" grpId="1" nodeType="withEffect">
                                  <p:stCondLst>
                                    <p:cond delay="0"/>
                                  </p:stCondLst>
                                  <p:childTnLst>
                                    <p:animEffect transition="out" filter="wipe(down)">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00"/>
                                        <p:tgtEl>
                                          <p:spTgt spid="16"/>
                                        </p:tgtEl>
                                      </p:cBhvr>
                                    </p:animEffect>
                                  </p:childTnLst>
                                </p:cTn>
                              </p:par>
                              <p:par>
                                <p:cTn id="56" presetID="2" presetClass="entr" presetSubtype="4"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xit" presetSubtype="4" fill="hold" grpId="1" nodeType="clickEffect">
                                  <p:stCondLst>
                                    <p:cond delay="0"/>
                                  </p:stCondLst>
                                  <p:childTnLst>
                                    <p:animEffect transition="out" filter="wipe(down)">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par>
                                <p:cTn id="65" presetID="22" presetClass="exit" presetSubtype="4" fill="hold" grpId="1" nodeType="withEffect">
                                  <p:stCondLst>
                                    <p:cond delay="0"/>
                                  </p:stCondLst>
                                  <p:childTnLst>
                                    <p:animEffect transition="out" filter="wipe(down)">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par>
                                <p:cTn id="68" presetID="2" presetClass="exit" presetSubtype="4" fill="hold" nodeType="withEffect">
                                  <p:stCondLst>
                                    <p:cond delay="0"/>
                                  </p:stCondLst>
                                  <p:childTnLst>
                                    <p:anim calcmode="lin" valueType="num">
                                      <p:cBhvr additive="base">
                                        <p:cTn id="69" dur="500"/>
                                        <p:tgtEl>
                                          <p:spTgt spid="11"/>
                                        </p:tgtEl>
                                        <p:attrNameLst>
                                          <p:attrName>ppt_x</p:attrName>
                                        </p:attrNameLst>
                                      </p:cBhvr>
                                      <p:tavLst>
                                        <p:tav tm="0">
                                          <p:val>
                                            <p:strVal val="ppt_x"/>
                                          </p:val>
                                        </p:tav>
                                        <p:tav tm="100000">
                                          <p:val>
                                            <p:strVal val="ppt_x"/>
                                          </p:val>
                                        </p:tav>
                                      </p:tavLst>
                                    </p:anim>
                                    <p:anim calcmode="lin" valueType="num">
                                      <p:cBhvr additive="base">
                                        <p:cTn id="70" dur="500"/>
                                        <p:tgtEl>
                                          <p:spTgt spid="11"/>
                                        </p:tgtEl>
                                        <p:attrNameLst>
                                          <p:attrName>ppt_y</p:attrName>
                                        </p:attrNameLst>
                                      </p:cBhvr>
                                      <p:tavLst>
                                        <p:tav tm="0">
                                          <p:val>
                                            <p:strVal val="ppt_y"/>
                                          </p:val>
                                        </p:tav>
                                        <p:tav tm="100000">
                                          <p:val>
                                            <p:strVal val="1+ppt_h/2"/>
                                          </p:val>
                                        </p:tav>
                                      </p:tavLst>
                                    </p:anim>
                                    <p:set>
                                      <p:cBhvr>
                                        <p:cTn id="71" dur="1" fill="hold">
                                          <p:stCondLst>
                                            <p:cond delay="499"/>
                                          </p:stCondLst>
                                        </p:cTn>
                                        <p:tgtEl>
                                          <p:spTgt spid="11"/>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down)">
                                      <p:cBhvr>
                                        <p:cTn id="76" dur="500"/>
                                        <p:tgtEl>
                                          <p:spTgt spid="14"/>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down)">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xit" presetSubtype="4" fill="hold" grpId="1" nodeType="clickEffect">
                                  <p:stCondLst>
                                    <p:cond delay="0"/>
                                  </p:stCondLst>
                                  <p:childTnLst>
                                    <p:animEffect transition="out" filter="wipe(down)">
                                      <p:cBhvr>
                                        <p:cTn id="83" dur="500"/>
                                        <p:tgtEl>
                                          <p:spTgt spid="14"/>
                                        </p:tgtEl>
                                      </p:cBhvr>
                                    </p:animEffect>
                                    <p:set>
                                      <p:cBhvr>
                                        <p:cTn id="84" dur="1" fill="hold">
                                          <p:stCondLst>
                                            <p:cond delay="499"/>
                                          </p:stCondLst>
                                        </p:cTn>
                                        <p:tgtEl>
                                          <p:spTgt spid="14"/>
                                        </p:tgtEl>
                                        <p:attrNameLst>
                                          <p:attrName>style.visibility</p:attrName>
                                        </p:attrNameLst>
                                      </p:cBhvr>
                                      <p:to>
                                        <p:strVal val="hidden"/>
                                      </p:to>
                                    </p:set>
                                  </p:childTnLst>
                                </p:cTn>
                              </p:par>
                              <p:par>
                                <p:cTn id="85" presetID="22" presetClass="exit" presetSubtype="4" fill="hold" grpId="1" nodeType="withEffect">
                                  <p:stCondLst>
                                    <p:cond delay="0"/>
                                  </p:stCondLst>
                                  <p:childTnLst>
                                    <p:animEffect transition="out" filter="wipe(down)">
                                      <p:cBhvr>
                                        <p:cTn id="86" dur="500"/>
                                        <p:tgtEl>
                                          <p:spTgt spid="17"/>
                                        </p:tgtEl>
                                      </p:cBhvr>
                                    </p:animEffect>
                                    <p:set>
                                      <p:cBhvr>
                                        <p:cTn id="8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2" grpId="1" animBg="1"/>
      <p:bldP spid="13" grpId="0" animBg="1"/>
      <p:bldP spid="13" grpId="1" animBg="1"/>
      <p:bldP spid="14" grpId="0" animBg="1"/>
      <p:bldP spid="14" grpId="1" animBg="1"/>
      <p:bldP spid="5" grpId="0" animBg="1"/>
      <p:bldP spid="5" grpId="1" animBg="1"/>
      <p:bldP spid="15" grpId="0" animBg="1"/>
      <p:bldP spid="15" grpId="1" animBg="1"/>
      <p:bldP spid="16" grpId="0" animBg="1"/>
      <p:bldP spid="16" grpId="1" animBg="1"/>
      <p:bldP spid="17" grpId="0" animBg="1"/>
      <p:bldP spid="1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16</a:t>
            </a:fld>
            <a:endParaRPr lang="en-US"/>
          </a:p>
        </p:txBody>
      </p:sp>
      <mc:AlternateContent xmlns:mc="http://schemas.openxmlformats.org/markup-compatibility/2006" xmlns:a14="http://schemas.microsoft.com/office/drawing/2010/main">
        <mc:Choice Requires="a14">
          <p:sp>
            <p:nvSpPr>
              <p:cNvPr id="3" name="TextBox 2"/>
              <p:cNvSpPr txBox="1"/>
              <p:nvPr/>
            </p:nvSpPr>
            <p:spPr>
              <a:xfrm>
                <a:off x="475083" y="252666"/>
                <a:ext cx="10909737" cy="6605334"/>
              </a:xfrm>
              <a:prstGeom prst="rect">
                <a:avLst/>
              </a:prstGeom>
              <a:noFill/>
            </p:spPr>
            <p:txBody>
              <a:bodyPr wrap="square" rtlCol="0">
                <a:spAutoFit/>
              </a:bodyPr>
              <a:lstStyle/>
              <a:p>
                <a:pPr marL="342900" indent="-342900">
                  <a:buClr>
                    <a:schemeClr val="tx2">
                      <a:lumMod val="75000"/>
                    </a:schemeClr>
                  </a:buClr>
                  <a:buFont typeface="Wingdings" panose="05000000000000000000" pitchFamily="2" charset="2"/>
                  <a:buChar char="q"/>
                </a:pPr>
                <a:r>
                  <a:rPr lang="en-US" sz="2200" dirty="0">
                    <a:latin typeface="Arial" panose="020B0604020202020204" pitchFamily="34" charset="0"/>
                    <a:cs typeface="Arial" panose="020B0604020202020204" pitchFamily="34" charset="0"/>
                  </a:rPr>
                  <a:t> </a:t>
                </a:r>
                <a:r>
                  <a:rPr lang="en-US" sz="2200" b="1" dirty="0">
                    <a:solidFill>
                      <a:srgbClr val="002060"/>
                    </a:solidFill>
                    <a:latin typeface="Arial" panose="020B0604020202020204" pitchFamily="34" charset="0"/>
                    <a:cs typeface="Arial" panose="020B0604020202020204" pitchFamily="34" charset="0"/>
                  </a:rPr>
                  <a:t>WHERE NOTATIONS</a:t>
                </a:r>
                <a:r>
                  <a:rPr lang="en-US" sz="2200" b="1" dirty="0">
                    <a:latin typeface="Arial" panose="020B0604020202020204" pitchFamily="34" charset="0"/>
                    <a:cs typeface="Arial" panose="020B0604020202020204" pitchFamily="34" charset="0"/>
                  </a:rPr>
                  <a:t>,</a:t>
                </a:r>
              </a:p>
              <a:p>
                <a:pPr marL="800089" lvl="1" indent="-342900">
                  <a:lnSpc>
                    <a:spcPct val="150000"/>
                  </a:lnSpc>
                  <a:buClr>
                    <a:schemeClr val="tx2">
                      <a:lumMod val="75000"/>
                    </a:schemeClr>
                  </a:buClr>
                  <a:buSzPct val="100000"/>
                  <a:buFont typeface="Times New Roman" panose="02020603050405020304" pitchFamily="18" charset="0"/>
                  <a:buChar char="⁕"/>
                </a:pP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𝑄</m:t>
                        </m:r>
                      </m:e>
                      <m:sub>
                        <m:r>
                          <a:rPr lang="en-US" sz="2200" i="1">
                            <a:latin typeface="Cambria Math" panose="02040503050406030204" pitchFamily="18" charset="0"/>
                          </a:rPr>
                          <m:t>𝑢</m:t>
                        </m:r>
                        <m:d>
                          <m:dPr>
                            <m:ctrlPr>
                              <a:rPr lang="en-US" sz="2200" i="1">
                                <a:latin typeface="Cambria Math" panose="02040503050406030204" pitchFamily="18" charset="0"/>
                              </a:rPr>
                            </m:ctrlPr>
                          </m:dPr>
                          <m:e>
                            <m:r>
                              <a:rPr lang="en-US" sz="2200" i="1">
                                <a:latin typeface="Cambria Math" panose="02040503050406030204" pitchFamily="18" charset="0"/>
                              </a:rPr>
                              <m:t>𝑔</m:t>
                            </m:r>
                          </m:e>
                        </m:d>
                      </m:sub>
                    </m:sSub>
                  </m:oMath>
                </a14:m>
                <a:r>
                  <a:rPr lang="en-US" sz="2200" dirty="0">
                    <a:latin typeface="Arial" panose="020B0604020202020204" pitchFamily="34" charset="0"/>
                    <a:cs typeface="Arial" panose="020B0604020202020204" pitchFamily="34" charset="0"/>
                  </a:rPr>
                  <a:t> = Gross uplift load (kN)</a:t>
                </a:r>
              </a:p>
              <a:p>
                <a:pPr marL="800089" lvl="1" indent="-342900">
                  <a:lnSpc>
                    <a:spcPct val="150000"/>
                  </a:lnSpc>
                  <a:buClr>
                    <a:schemeClr val="tx2">
                      <a:lumMod val="75000"/>
                    </a:schemeClr>
                  </a:buClr>
                  <a:buSzPct val="100000"/>
                  <a:buFont typeface="Times New Roman" panose="02020603050405020304" pitchFamily="18" charset="0"/>
                  <a:buChar char="⁕"/>
                </a:pP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𝑞</m:t>
                        </m:r>
                      </m:sub>
                    </m:sSub>
                  </m:oMath>
                </a14:m>
                <a:r>
                  <a:rPr lang="en-US" sz="2200" dirty="0">
                    <a:latin typeface="Arial" panose="020B0604020202020204" pitchFamily="34" charset="0"/>
                    <a:cs typeface="Arial" panose="020B0604020202020204" pitchFamily="34" charset="0"/>
                  </a:rPr>
                  <a:t> = Breakout factor</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Ƴ = Dry density of sand (</a:t>
                </a:r>
                <a14:m>
                  <m:oMath xmlns:m="http://schemas.openxmlformats.org/officeDocument/2006/math">
                    <m:f>
                      <m:fPr>
                        <m:type m:val="lin"/>
                        <m:ctrlPr>
                          <a:rPr lang="en-US" sz="2200" i="1">
                            <a:latin typeface="Cambria Math" panose="02040503050406030204" pitchFamily="18" charset="0"/>
                            <a:cs typeface="Times New Roman" panose="02020603050405020304" pitchFamily="18" charset="0"/>
                          </a:rPr>
                        </m:ctrlPr>
                      </m:fPr>
                      <m:num>
                        <m:r>
                          <a:rPr lang="en-US" sz="2200" i="1">
                            <a:latin typeface="Cambria Math" panose="02040503050406030204" pitchFamily="18" charset="0"/>
                            <a:cs typeface="Times New Roman" panose="02020603050405020304" pitchFamily="18" charset="0"/>
                          </a:rPr>
                          <m:t>𝑘𝑁</m:t>
                        </m:r>
                      </m:num>
                      <m:den>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𝑚</m:t>
                            </m:r>
                          </m:e>
                          <m:sup>
                            <m:r>
                              <a:rPr lang="en-US" sz="2200" i="1">
                                <a:latin typeface="Cambria Math" panose="02040503050406030204" pitchFamily="18" charset="0"/>
                                <a:cs typeface="Times New Roman" panose="02020603050405020304" pitchFamily="18" charset="0"/>
                              </a:rPr>
                              <m:t>3</m:t>
                            </m:r>
                          </m:sup>
                        </m:sSup>
                      </m:den>
                    </m:f>
                  </m:oMath>
                </a14:m>
                <a:r>
                  <a:rPr lang="en-US" sz="2200" dirty="0">
                    <a:latin typeface="Arial" panose="020B0604020202020204" pitchFamily="34" charset="0"/>
                    <a:cs typeface="Arial" panose="020B0604020202020204" pitchFamily="34" charset="0"/>
                  </a:rPr>
                  <a:t>)</a:t>
                </a:r>
              </a:p>
              <a:p>
                <a:pPr marL="800089" lvl="1" indent="-342900">
                  <a:lnSpc>
                    <a:spcPct val="150000"/>
                  </a:lnSpc>
                  <a:buClr>
                    <a:schemeClr val="tx2">
                      <a:lumMod val="75000"/>
                    </a:schemeClr>
                  </a:buClr>
                  <a:buSzPct val="100000"/>
                  <a:buFont typeface="Times New Roman" panose="02020603050405020304" pitchFamily="18" charset="0"/>
                  <a:buChar char="⁕"/>
                </a:pPr>
                <a:r>
                  <a:rPr lang="el-GR" sz="2200" dirty="0">
                    <a:latin typeface="Arial" panose="020B0604020202020204" pitchFamily="34" charset="0"/>
                    <a:cs typeface="Arial" panose="020B0604020202020204" pitchFamily="34" charset="0"/>
                  </a:rPr>
                  <a:t>Φ</a:t>
                </a:r>
                <a:r>
                  <a:rPr lang="en-US" sz="2200" dirty="0">
                    <a:latin typeface="Arial" panose="020B0604020202020204" pitchFamily="34" charset="0"/>
                    <a:cs typeface="Arial" panose="020B0604020202020204" pitchFamily="34" charset="0"/>
                  </a:rPr>
                  <a:t> = Frictional angle of sand (deg)</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D = Diameter of Anchor Plate (m)</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B = Width of anchor Plate (m)</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H = Embedment Depth (m)</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L = Length of Anchor Plate (m)</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A = Plan Area of Anchor plate (</a:t>
                </a:r>
                <a14:m>
                  <m:oMath xmlns:m="http://schemas.openxmlformats.org/officeDocument/2006/math">
                    <m:sSup>
                      <m:sSupPr>
                        <m:ctrlPr>
                          <a:rPr lang="en-US" sz="2200" i="1">
                            <a:latin typeface="Cambria Math" panose="02040503050406030204" pitchFamily="18" charset="0"/>
                            <a:cs typeface="Times New Roman" panose="02020603050405020304" pitchFamily="18" charset="0"/>
                          </a:rPr>
                        </m:ctrlPr>
                      </m:sSupPr>
                      <m:e>
                        <m:r>
                          <a:rPr lang="en-US" sz="2200" i="1">
                            <a:latin typeface="Cambria Math" panose="02040503050406030204" pitchFamily="18" charset="0"/>
                            <a:cs typeface="Times New Roman" panose="02020603050405020304" pitchFamily="18" charset="0"/>
                          </a:rPr>
                          <m:t>𝑚</m:t>
                        </m:r>
                      </m:e>
                      <m:sup>
                        <m:r>
                          <a:rPr lang="en-US" sz="2200" i="1">
                            <a:latin typeface="Cambria Math" panose="02040503050406030204" pitchFamily="18" charset="0"/>
                            <a:cs typeface="Times New Roman" panose="02020603050405020304" pitchFamily="18" charset="0"/>
                          </a:rPr>
                          <m:t>2</m:t>
                        </m:r>
                      </m:sup>
                    </m:sSup>
                  </m:oMath>
                </a14:m>
                <a:r>
                  <a:rPr lang="en-US" sz="2200" dirty="0">
                    <a:latin typeface="Arial" panose="020B0604020202020204" pitchFamily="34" charset="0"/>
                    <a:cs typeface="Arial" panose="020B0604020202020204" pitchFamily="34" charset="0"/>
                  </a:rPr>
                  <a:t>)</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q</a:t>
                </a:r>
                <a:r>
                  <a:rPr lang="en-US" sz="2200" baseline="-25000" dirty="0">
                    <a:latin typeface="Arial" panose="020B0604020202020204" pitchFamily="34" charset="0"/>
                    <a:cs typeface="Arial" panose="020B0604020202020204" pitchFamily="34" charset="0"/>
                  </a:rPr>
                  <a:t>0</a:t>
                </a:r>
                <a:r>
                  <a:rPr lang="en-US" sz="2200" dirty="0">
                    <a:latin typeface="Arial" panose="020B0604020202020204" pitchFamily="34" charset="0"/>
                    <a:cs typeface="Arial" panose="020B0604020202020204" pitchFamily="34" charset="0"/>
                  </a:rPr>
                  <a:t> = Radial pressure</a:t>
                </a:r>
              </a:p>
              <a:p>
                <a:pPr marL="800089" lvl="1" indent="-342900">
                  <a:lnSpc>
                    <a:spcPct val="150000"/>
                  </a:lnSpc>
                  <a:buClr>
                    <a:schemeClr val="tx2">
                      <a:lumMod val="75000"/>
                    </a:schemeClr>
                  </a:buClr>
                  <a:buSzPct val="100000"/>
                  <a:buFont typeface="Times New Roman" panose="02020603050405020304" pitchFamily="18" charset="0"/>
                  <a:buChar char="⁕"/>
                </a:pPr>
                <a:r>
                  <a:rPr lang="en-US" sz="2200" dirty="0">
                    <a:latin typeface="Arial" panose="020B0604020202020204" pitchFamily="34" charset="0"/>
                    <a:cs typeface="Arial" panose="020B0604020202020204" pitchFamily="34" charset="0"/>
                  </a:rPr>
                  <a:t>f = Unit skin friction along the anchor rod</a:t>
                </a:r>
              </a:p>
              <a:p>
                <a:pPr marL="800089" lvl="1" indent="-342900">
                  <a:lnSpc>
                    <a:spcPct val="150000"/>
                  </a:lnSpc>
                  <a:buClr>
                    <a:schemeClr val="tx2">
                      <a:lumMod val="75000"/>
                    </a:schemeClr>
                  </a:buClr>
                  <a:buSzPct val="100000"/>
                  <a:buFont typeface="Times New Roman" panose="02020603050405020304" pitchFamily="18" charset="0"/>
                  <a:buChar char="⁕"/>
                </a:pPr>
                <a:endParaRPr lang="en-US" sz="2200" dirty="0">
                  <a:latin typeface="Times New Roman" panose="02020603050405020304" pitchFamily="18" charset="0"/>
                  <a:cs typeface="Times New Roman" panose="02020603050405020304"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75083" y="252666"/>
                <a:ext cx="10909737" cy="6605334"/>
              </a:xfrm>
              <a:prstGeom prst="rect">
                <a:avLst/>
              </a:prstGeom>
              <a:blipFill rotWithShape="0">
                <a:blip r:embed="rId2"/>
                <a:stretch>
                  <a:fillRect l="-615" t="-461"/>
                </a:stretch>
              </a:blipFill>
            </p:spPr>
            <p:txBody>
              <a:bodyPr/>
              <a:lstStyle/>
              <a:p>
                <a:r>
                  <a:rPr lang="en-US">
                    <a:noFill/>
                  </a:rPr>
                  <a:t> </a:t>
                </a:r>
              </a:p>
            </p:txBody>
          </p:sp>
        </mc:Fallback>
      </mc:AlternateContent>
    </p:spTree>
    <p:extLst>
      <p:ext uri="{BB962C8B-B14F-4D97-AF65-F5344CB8AC3E}">
        <p14:creationId xmlns:p14="http://schemas.microsoft.com/office/powerpoint/2010/main" val="2991049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997527" y="2263275"/>
            <a:ext cx="9960527" cy="447872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Experimental Investigation</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Type/Size of Plate - Circular plate anchors up to 400 mm in diameter.</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Type of Soil - loose, medium-dense, and dense dry sand </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Tank Dimensions - 1.0 m × 0.5 m × 1.2 m </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Properties of </a:t>
            </a:r>
            <a:r>
              <a:rPr lang="en-US" sz="2200" dirty="0" err="1">
                <a:solidFill>
                  <a:schemeClr val="tx1">
                    <a:lumMod val="85000"/>
                    <a:lumOff val="15000"/>
                  </a:schemeClr>
                </a:solidFill>
                <a:latin typeface="Arial" panose="020B0604020202020204" pitchFamily="34" charset="0"/>
                <a:cs typeface="Arial" panose="020B0604020202020204" pitchFamily="34" charset="0"/>
              </a:rPr>
              <a:t>Palar</a:t>
            </a:r>
            <a:r>
              <a:rPr lang="en-US" sz="2200" dirty="0">
                <a:solidFill>
                  <a:schemeClr val="tx1">
                    <a:lumMod val="85000"/>
                    <a:lumOff val="15000"/>
                  </a:schemeClr>
                </a:solidFill>
                <a:latin typeface="Arial" panose="020B0604020202020204" pitchFamily="34" charset="0"/>
                <a:cs typeface="Arial" panose="020B0604020202020204" pitchFamily="34" charset="0"/>
              </a:rPr>
              <a:t> River Sand - Uniformity coefficient, Cu - 2.24, </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Coefficient of curvature, Cc - 0.96 </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Maximum dry unit weight, </a:t>
            </a:r>
            <a:r>
              <a:rPr lang="el-GR" sz="2200" dirty="0">
                <a:solidFill>
                  <a:schemeClr val="tx1">
                    <a:lumMod val="85000"/>
                    <a:lumOff val="15000"/>
                  </a:schemeClr>
                </a:solidFill>
                <a:latin typeface="Arial" panose="020B0604020202020204" pitchFamily="34" charset="0"/>
                <a:cs typeface="Arial" panose="020B0604020202020204" pitchFamily="34" charset="0"/>
              </a:rPr>
              <a:t>γ</a:t>
            </a:r>
            <a:r>
              <a:rPr lang="en-US" sz="2200" dirty="0" err="1">
                <a:solidFill>
                  <a:schemeClr val="tx1">
                    <a:lumMod val="85000"/>
                    <a:lumOff val="15000"/>
                  </a:schemeClr>
                </a:solidFill>
                <a:latin typeface="Arial" panose="020B0604020202020204" pitchFamily="34" charset="0"/>
                <a:cs typeface="Arial" panose="020B0604020202020204" pitchFamily="34" charset="0"/>
              </a:rPr>
              <a:t>dmax</a:t>
            </a:r>
            <a:r>
              <a:rPr lang="en-US" sz="2200" dirty="0">
                <a:solidFill>
                  <a:schemeClr val="tx1">
                    <a:lumMod val="85000"/>
                    <a:lumOff val="15000"/>
                  </a:schemeClr>
                </a:solidFill>
                <a:latin typeface="Arial" panose="020B0604020202020204" pitchFamily="34" charset="0"/>
                <a:cs typeface="Arial" panose="020B0604020202020204" pitchFamily="34" charset="0"/>
              </a:rPr>
              <a:t> (</a:t>
            </a:r>
            <a:r>
              <a:rPr lang="en-US" sz="2200" dirty="0" err="1">
                <a:solidFill>
                  <a:schemeClr val="tx1">
                    <a:lumMod val="85000"/>
                    <a:lumOff val="15000"/>
                  </a:schemeClr>
                </a:solidFill>
                <a:latin typeface="Arial" panose="020B0604020202020204" pitchFamily="34" charset="0"/>
                <a:cs typeface="Arial" panose="020B0604020202020204" pitchFamily="34" charset="0"/>
              </a:rPr>
              <a:t>kN</a:t>
            </a:r>
            <a:r>
              <a:rPr lang="en-US" sz="2200" dirty="0">
                <a:solidFill>
                  <a:schemeClr val="tx1">
                    <a:lumMod val="85000"/>
                    <a:lumOff val="15000"/>
                  </a:schemeClr>
                </a:solidFill>
                <a:latin typeface="Arial" panose="020B0604020202020204" pitchFamily="34" charset="0"/>
                <a:cs typeface="Arial" panose="020B0604020202020204" pitchFamily="34" charset="0"/>
              </a:rPr>
              <a:t>/m</a:t>
            </a:r>
            <a:r>
              <a:rPr lang="en-US" sz="2200" baseline="30000" dirty="0">
                <a:solidFill>
                  <a:schemeClr val="tx1">
                    <a:lumMod val="85000"/>
                    <a:lumOff val="15000"/>
                  </a:schemeClr>
                </a:solidFill>
                <a:latin typeface="Arial" panose="020B0604020202020204" pitchFamily="34" charset="0"/>
                <a:cs typeface="Arial" panose="020B0604020202020204" pitchFamily="34" charset="0"/>
              </a:rPr>
              <a:t>3</a:t>
            </a:r>
            <a:r>
              <a:rPr lang="en-US" sz="2200" dirty="0">
                <a:solidFill>
                  <a:schemeClr val="tx1">
                    <a:lumMod val="85000"/>
                    <a:lumOff val="15000"/>
                  </a:schemeClr>
                </a:solidFill>
                <a:latin typeface="Arial" panose="020B0604020202020204" pitchFamily="34" charset="0"/>
                <a:cs typeface="Arial" panose="020B0604020202020204" pitchFamily="34" charset="0"/>
              </a:rPr>
              <a:t>) - 18.2,</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Minimum dry unit weight, </a:t>
            </a:r>
            <a:r>
              <a:rPr lang="el-GR" sz="2200" dirty="0">
                <a:solidFill>
                  <a:schemeClr val="tx1">
                    <a:lumMod val="85000"/>
                    <a:lumOff val="15000"/>
                  </a:schemeClr>
                </a:solidFill>
                <a:latin typeface="Arial" panose="020B0604020202020204" pitchFamily="34" charset="0"/>
                <a:cs typeface="Arial" panose="020B0604020202020204" pitchFamily="34" charset="0"/>
              </a:rPr>
              <a:t>γ</a:t>
            </a:r>
            <a:r>
              <a:rPr lang="en-US" sz="2200" dirty="0" err="1">
                <a:solidFill>
                  <a:schemeClr val="tx1">
                    <a:lumMod val="85000"/>
                    <a:lumOff val="15000"/>
                  </a:schemeClr>
                </a:solidFill>
                <a:latin typeface="Arial" panose="020B0604020202020204" pitchFamily="34" charset="0"/>
                <a:cs typeface="Arial" panose="020B0604020202020204" pitchFamily="34" charset="0"/>
              </a:rPr>
              <a:t>dmin</a:t>
            </a:r>
            <a:r>
              <a:rPr lang="en-US" sz="2200" dirty="0">
                <a:solidFill>
                  <a:schemeClr val="tx1">
                    <a:lumMod val="85000"/>
                    <a:lumOff val="15000"/>
                  </a:schemeClr>
                </a:solidFill>
                <a:latin typeface="Arial" panose="020B0604020202020204" pitchFamily="34" charset="0"/>
                <a:cs typeface="Arial" panose="020B0604020202020204" pitchFamily="34" charset="0"/>
              </a:rPr>
              <a:t> (</a:t>
            </a:r>
            <a:r>
              <a:rPr lang="en-US" sz="2200" dirty="0" err="1">
                <a:solidFill>
                  <a:schemeClr val="tx1">
                    <a:lumMod val="85000"/>
                    <a:lumOff val="15000"/>
                  </a:schemeClr>
                </a:solidFill>
                <a:latin typeface="Arial" panose="020B0604020202020204" pitchFamily="34" charset="0"/>
                <a:cs typeface="Arial" panose="020B0604020202020204" pitchFamily="34" charset="0"/>
              </a:rPr>
              <a:t>kN</a:t>
            </a:r>
            <a:r>
              <a:rPr lang="en-US" sz="2200" dirty="0">
                <a:solidFill>
                  <a:schemeClr val="tx1">
                    <a:lumMod val="85000"/>
                    <a:lumOff val="15000"/>
                  </a:schemeClr>
                </a:solidFill>
                <a:latin typeface="Arial" panose="020B0604020202020204" pitchFamily="34" charset="0"/>
                <a:cs typeface="Arial" panose="020B0604020202020204" pitchFamily="34" charset="0"/>
              </a:rPr>
              <a:t>/m</a:t>
            </a:r>
            <a:r>
              <a:rPr lang="en-US" sz="2200" baseline="30000" dirty="0">
                <a:solidFill>
                  <a:schemeClr val="tx1">
                    <a:lumMod val="85000"/>
                    <a:lumOff val="15000"/>
                  </a:schemeClr>
                </a:solidFill>
                <a:latin typeface="Arial" panose="020B0604020202020204" pitchFamily="34" charset="0"/>
                <a:cs typeface="Arial" panose="020B0604020202020204" pitchFamily="34" charset="0"/>
              </a:rPr>
              <a:t>3</a:t>
            </a:r>
            <a:r>
              <a:rPr lang="en-US" sz="2200" dirty="0">
                <a:solidFill>
                  <a:schemeClr val="tx1">
                    <a:lumMod val="85000"/>
                    <a:lumOff val="15000"/>
                  </a:schemeClr>
                </a:solidFill>
                <a:latin typeface="Arial" panose="020B0604020202020204" pitchFamily="34" charset="0"/>
                <a:cs typeface="Arial" panose="020B0604020202020204" pitchFamily="34" charset="0"/>
              </a:rPr>
              <a:t>) - 14.3 </a:t>
            </a:r>
          </a:p>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In tests, failure surface make an angle of </a:t>
            </a:r>
            <a:r>
              <a:rPr lang="el-GR" sz="2200" dirty="0">
                <a:solidFill>
                  <a:schemeClr val="tx1">
                    <a:lumMod val="85000"/>
                    <a:lumOff val="15000"/>
                  </a:schemeClr>
                </a:solidFill>
                <a:latin typeface="Arial" panose="020B0604020202020204" pitchFamily="34" charset="0"/>
                <a:cs typeface="Arial" panose="020B0604020202020204" pitchFamily="34" charset="0"/>
              </a:rPr>
              <a:t>Φ</a:t>
            </a:r>
            <a:r>
              <a:rPr lang="en-US" sz="2200" dirty="0">
                <a:solidFill>
                  <a:schemeClr val="tx1">
                    <a:lumMod val="85000"/>
                    <a:lumOff val="15000"/>
                  </a:schemeClr>
                </a:solidFill>
                <a:latin typeface="Arial" panose="020B0604020202020204" pitchFamily="34" charset="0"/>
                <a:cs typeface="Arial" panose="020B0604020202020204" pitchFamily="34" charset="0"/>
              </a:rPr>
              <a:t>/2 approximately to the Vertical. </a:t>
            </a:r>
          </a:p>
        </p:txBody>
      </p:sp>
      <p:sp>
        <p:nvSpPr>
          <p:cNvPr id="3" name="Slide Number Placeholder 2"/>
          <p:cNvSpPr>
            <a:spLocks noGrp="1"/>
          </p:cNvSpPr>
          <p:nvPr>
            <p:ph type="sldNum" sz="quarter" idx="12"/>
          </p:nvPr>
        </p:nvSpPr>
        <p:spPr>
          <a:xfrm>
            <a:off x="10282204" y="388086"/>
            <a:ext cx="1032823" cy="675332"/>
          </a:xfrm>
        </p:spPr>
        <p:txBody>
          <a:bodyPr/>
          <a:lstStyle/>
          <a:p>
            <a:r>
              <a:rPr lang="en-US" sz="4400" baseline="-25000" dirty="0"/>
              <a:t>18</a:t>
            </a:r>
          </a:p>
        </p:txBody>
      </p:sp>
      <p:sp>
        <p:nvSpPr>
          <p:cNvPr id="4" name="TextBox 3"/>
          <p:cNvSpPr txBox="1"/>
          <p:nvPr/>
        </p:nvSpPr>
        <p:spPr>
          <a:xfrm>
            <a:off x="640552" y="939194"/>
            <a:ext cx="10209420" cy="1569660"/>
          </a:xfrm>
          <a:prstGeom prst="rect">
            <a:avLst/>
          </a:prstGeom>
          <a:noFill/>
        </p:spPr>
        <p:txBody>
          <a:bodyPr wrap="square" rtlCol="0">
            <a:spAutoFit/>
          </a:bodyPr>
          <a:lstStyle/>
          <a:p>
            <a:pPr marL="457200" indent="-457200" algn="ctr">
              <a:buClr>
                <a:schemeClr val="tx2">
                  <a:lumMod val="75000"/>
                </a:schemeClr>
              </a:buClr>
              <a:buFont typeface="+mj-lt"/>
              <a:buAutoNum type="arabicPeriod"/>
            </a:pPr>
            <a:r>
              <a:rPr lang="en-US" sz="2400" b="1" dirty="0">
                <a:solidFill>
                  <a:srgbClr val="002060"/>
                </a:solidFill>
                <a:latin typeface="Arial" panose="020B0604020202020204" pitchFamily="34" charset="0"/>
                <a:cs typeface="Arial" panose="020B0604020202020204" pitchFamily="34" charset="0"/>
              </a:rPr>
              <a:t>“Experimental investigation of the uplift behaviour of circular plate anchors embedded in sand”.(2002)</a:t>
            </a:r>
            <a:endParaRPr lang="en-US" sz="2400" b="1" u="sng" dirty="0">
              <a:solidFill>
                <a:srgbClr val="002060"/>
              </a:solidFill>
              <a:latin typeface="Arial" panose="020B0604020202020204" pitchFamily="34" charset="0"/>
              <a:cs typeface="Arial" panose="020B0604020202020204" pitchFamily="34" charset="0"/>
            </a:endParaRPr>
          </a:p>
          <a:p>
            <a:pPr algn="ctr"/>
            <a:r>
              <a:rPr lang="en-US" sz="2400" b="1" dirty="0">
                <a:solidFill>
                  <a:srgbClr val="002060"/>
                </a:solidFill>
                <a:latin typeface="Arial" panose="020B0604020202020204" pitchFamily="34" charset="0"/>
                <a:cs typeface="Arial" panose="020B0604020202020204" pitchFamily="34" charset="0"/>
              </a:rPr>
              <a:t>By- K. Ilamparuthi, E.A. </a:t>
            </a:r>
            <a:r>
              <a:rPr lang="en-US" sz="2400" b="1" dirty="0" err="1">
                <a:solidFill>
                  <a:srgbClr val="002060"/>
                </a:solidFill>
                <a:latin typeface="Arial" panose="020B0604020202020204" pitchFamily="34" charset="0"/>
                <a:cs typeface="Arial" panose="020B0604020202020204" pitchFamily="34" charset="0"/>
              </a:rPr>
              <a:t>Dickin</a:t>
            </a:r>
            <a:r>
              <a:rPr lang="en-US" sz="2400" b="1" dirty="0">
                <a:solidFill>
                  <a:srgbClr val="002060"/>
                </a:solidFill>
                <a:latin typeface="Arial" panose="020B0604020202020204" pitchFamily="34" charset="0"/>
                <a:cs typeface="Arial" panose="020B0604020202020204" pitchFamily="34" charset="0"/>
              </a:rPr>
              <a:t>, and K. </a:t>
            </a:r>
            <a:r>
              <a:rPr lang="en-US" sz="2400" b="1" dirty="0" err="1">
                <a:solidFill>
                  <a:srgbClr val="002060"/>
                </a:solidFill>
                <a:latin typeface="Arial" panose="020B0604020202020204" pitchFamily="34" charset="0"/>
                <a:cs typeface="Arial" panose="020B0604020202020204" pitchFamily="34" charset="0"/>
              </a:rPr>
              <a:t>Muthukrisnaiah</a:t>
            </a:r>
            <a:endParaRPr lang="en-US" sz="2400" b="1" dirty="0">
              <a:solidFill>
                <a:srgbClr val="002060"/>
              </a:solidFill>
              <a:latin typeface="Arial" panose="020B0604020202020204" pitchFamily="34" charset="0"/>
              <a:cs typeface="Arial" panose="020B0604020202020204" pitchFamily="34" charset="0"/>
            </a:endParaRPr>
          </a:p>
          <a:p>
            <a:pPr algn="ctr"/>
            <a:endParaRPr lang="en-US" sz="2400" b="1" dirty="0">
              <a:solidFill>
                <a:srgbClr val="002060"/>
              </a:solidFill>
            </a:endParaRPr>
          </a:p>
        </p:txBody>
      </p:sp>
      <p:sp>
        <p:nvSpPr>
          <p:cNvPr id="6" name="TextBox 5"/>
          <p:cNvSpPr txBox="1"/>
          <p:nvPr/>
        </p:nvSpPr>
        <p:spPr>
          <a:xfrm>
            <a:off x="997527" y="295731"/>
            <a:ext cx="9852444" cy="646331"/>
          </a:xfrm>
          <a:prstGeom prst="rect">
            <a:avLst/>
          </a:prstGeom>
          <a:noFill/>
        </p:spPr>
        <p:txBody>
          <a:bodyPr wrap="square" rtlCol="0">
            <a:spAutoFit/>
          </a:bodyPr>
          <a:lstStyle/>
          <a:p>
            <a:pPr marL="571500" indent="-571500">
              <a:buClr>
                <a:srgbClr val="002060"/>
              </a:buClr>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Review of Literature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784" y="1063418"/>
            <a:ext cx="5776011" cy="5678865"/>
          </a:xfrm>
          <a:prstGeom prst="rect">
            <a:avLst/>
          </a:prstGeom>
        </p:spPr>
      </p:pic>
    </p:spTree>
    <p:extLst>
      <p:ext uri="{BB962C8B-B14F-4D97-AF65-F5344CB8AC3E}">
        <p14:creationId xmlns:p14="http://schemas.microsoft.com/office/powerpoint/2010/main" val="71815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p:tgtEl>
                                          <p:spTgt spid="6">
                                            <p:txEl>
                                              <p:pRg st="0" end="0"/>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6">
                                            <p:txEl>
                                              <p:pRg st="0" end="0"/>
                                            </p:txEl>
                                          </p:spTgt>
                                        </p:tgtEl>
                                        <p:attrNameLst>
                                          <p:attrName>style.visibility</p:attrName>
                                        </p:attrNameLst>
                                      </p:cBhvr>
                                      <p:to>
                                        <p:strVal val="hidden"/>
                                      </p:to>
                                    </p:set>
                                  </p:childTnLst>
                                </p:cTn>
                              </p:par>
                              <p:par>
                                <p:cTn id="15" presetID="10" presetClass="entr"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6"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18</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47" y="556970"/>
            <a:ext cx="5566384" cy="547003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6779" y="556969"/>
            <a:ext cx="5453568" cy="5470034"/>
          </a:xfrm>
          <a:prstGeom prst="rect">
            <a:avLst/>
          </a:prstGeom>
        </p:spPr>
      </p:pic>
      <p:sp>
        <p:nvSpPr>
          <p:cNvPr id="8" name="Rectangle 7"/>
          <p:cNvSpPr/>
          <p:nvPr/>
        </p:nvSpPr>
        <p:spPr>
          <a:xfrm>
            <a:off x="373521" y="6027003"/>
            <a:ext cx="5756740" cy="830997"/>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Comparison of breakout factors from empirical equations and previous experimental research for circular plate anchors in medium-dense to dense sand.</a:t>
            </a:r>
          </a:p>
        </p:txBody>
      </p:sp>
      <p:sp>
        <p:nvSpPr>
          <p:cNvPr id="9" name="Rectangle 8"/>
          <p:cNvSpPr/>
          <p:nvPr/>
        </p:nvSpPr>
        <p:spPr>
          <a:xfrm>
            <a:off x="6130261" y="6027003"/>
            <a:ext cx="5855413" cy="584775"/>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Displacement at peak pullout load for circular plate anchors at various embedment ratios in dense sand.</a:t>
            </a:r>
          </a:p>
        </p:txBody>
      </p:sp>
      <p:sp>
        <p:nvSpPr>
          <p:cNvPr id="10" name="Rectangle 9"/>
          <p:cNvSpPr/>
          <p:nvPr/>
        </p:nvSpPr>
        <p:spPr>
          <a:xfrm>
            <a:off x="373521" y="897938"/>
            <a:ext cx="10817220" cy="2699200"/>
          </a:xfrm>
          <a:prstGeom prst="rect">
            <a:avLst/>
          </a:prstGeom>
        </p:spPr>
        <p:txBody>
          <a:bodyPr wrap="square">
            <a:spAutoFit/>
          </a:bodyPr>
          <a:lstStyle/>
          <a:p>
            <a:pPr algn="just">
              <a:lnSpc>
                <a:spcPct val="110000"/>
              </a:lnSpc>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 They concluded that,</a:t>
            </a:r>
          </a:p>
          <a:p>
            <a:pPr marL="914400" lvl="1" indent="-457200" algn="just">
              <a:lnSpc>
                <a:spcPct val="110000"/>
              </a:lnSpc>
              <a:buClr>
                <a:schemeClr val="tx2">
                  <a:lumMod val="75000"/>
                </a:schemeClr>
              </a:buClr>
              <a:buSzPct val="100000"/>
              <a:buFont typeface="+mj-lt"/>
              <a:buAutoNum type="arabicParenR"/>
            </a:pPr>
            <a:r>
              <a:rPr lang="en-US" sz="2200" dirty="0">
                <a:solidFill>
                  <a:schemeClr val="tx1">
                    <a:lumMod val="85000"/>
                    <a:lumOff val="15000"/>
                  </a:schemeClr>
                </a:solidFill>
                <a:latin typeface="Arial" panose="020B0604020202020204" pitchFamily="34" charset="0"/>
                <a:cs typeface="Arial" panose="020B0604020202020204" pitchFamily="34" charset="0"/>
              </a:rPr>
              <a:t>Uplift capacity is strongly influenced by Anchor Diameter, Embedment Ratio, and Sand Density.</a:t>
            </a:r>
          </a:p>
          <a:p>
            <a:pPr marL="914400" lvl="1" indent="-457200" algn="just">
              <a:lnSpc>
                <a:spcPct val="110000"/>
              </a:lnSpc>
              <a:buClr>
                <a:schemeClr val="tx2">
                  <a:lumMod val="75000"/>
                </a:schemeClr>
              </a:buClr>
              <a:buSzPct val="100000"/>
              <a:buFont typeface="+mj-lt"/>
              <a:buAutoNum type="arabicParenR"/>
            </a:pPr>
            <a:r>
              <a:rPr lang="en-US" sz="2200" dirty="0">
                <a:solidFill>
                  <a:schemeClr val="tx1">
                    <a:lumMod val="85000"/>
                    <a:lumOff val="15000"/>
                  </a:schemeClr>
                </a:solidFill>
                <a:latin typeface="Arial" panose="020B0604020202020204" pitchFamily="34" charset="0"/>
                <a:cs typeface="Arial" panose="020B0604020202020204" pitchFamily="34" charset="0"/>
              </a:rPr>
              <a:t>The value of </a:t>
            </a:r>
            <a:r>
              <a:rPr lang="en-US" sz="2200" dirty="0" err="1">
                <a:solidFill>
                  <a:schemeClr val="tx1">
                    <a:lumMod val="85000"/>
                    <a:lumOff val="15000"/>
                  </a:schemeClr>
                </a:solidFill>
                <a:latin typeface="Arial" panose="020B0604020202020204" pitchFamily="34" charset="0"/>
                <a:cs typeface="Arial" panose="020B0604020202020204" pitchFamily="34" charset="0"/>
              </a:rPr>
              <a:t>Vesic</a:t>
            </a:r>
            <a:r>
              <a:rPr lang="en-US" sz="2200" dirty="0">
                <a:solidFill>
                  <a:schemeClr val="tx1">
                    <a:lumMod val="85000"/>
                    <a:lumOff val="15000"/>
                  </a:schemeClr>
                </a:solidFill>
                <a:latin typeface="Arial" panose="020B0604020202020204" pitchFamily="34" charset="0"/>
                <a:cs typeface="Arial" panose="020B0604020202020204" pitchFamily="34" charset="0"/>
              </a:rPr>
              <a:t> (1971) for dense sand is about 50% higher.</a:t>
            </a:r>
          </a:p>
          <a:p>
            <a:pPr marL="914400" lvl="1" indent="-457200" algn="just">
              <a:lnSpc>
                <a:spcPct val="110000"/>
              </a:lnSpc>
              <a:buClr>
                <a:schemeClr val="tx2">
                  <a:lumMod val="75000"/>
                </a:schemeClr>
              </a:buClr>
              <a:buSzPct val="100000"/>
              <a:buFont typeface="+mj-lt"/>
              <a:buAutoNum type="arabicParenR"/>
            </a:pPr>
            <a:r>
              <a:rPr lang="en-US" sz="2200" dirty="0">
                <a:solidFill>
                  <a:schemeClr val="tx1">
                    <a:lumMod val="85000"/>
                    <a:lumOff val="15000"/>
                  </a:schemeClr>
                </a:solidFill>
                <a:latin typeface="Arial" panose="020B0604020202020204" pitchFamily="34" charset="0"/>
                <a:cs typeface="Arial" panose="020B0604020202020204" pitchFamily="34" charset="0"/>
              </a:rPr>
              <a:t>The values of Meyerhof and Adams (1968) are in good agreement for loose and medium-dense sands but are about 10–20% higher for dense sand.</a:t>
            </a:r>
          </a:p>
          <a:p>
            <a:pPr marL="914400" lvl="1" indent="-457200" algn="just">
              <a:lnSpc>
                <a:spcPct val="110000"/>
              </a:lnSpc>
              <a:buClr>
                <a:schemeClr val="tx2">
                  <a:lumMod val="75000"/>
                </a:schemeClr>
              </a:buClr>
              <a:buSzPct val="100000"/>
              <a:buFont typeface="+mj-lt"/>
              <a:buAutoNum type="arabicParenR"/>
            </a:pPr>
            <a:r>
              <a:rPr lang="en-US" sz="2200" dirty="0">
                <a:solidFill>
                  <a:schemeClr val="tx1">
                    <a:lumMod val="85000"/>
                    <a:lumOff val="15000"/>
                  </a:schemeClr>
                </a:solidFill>
                <a:latin typeface="Arial" panose="020B0604020202020204" pitchFamily="34" charset="0"/>
                <a:cs typeface="Arial" panose="020B0604020202020204" pitchFamily="34" charset="0"/>
              </a:rPr>
              <a:t>The values of Clemence and Veesaert (1977) are about 21% lower.</a:t>
            </a:r>
          </a:p>
        </p:txBody>
      </p:sp>
    </p:spTree>
    <p:extLst>
      <p:ext uri="{BB962C8B-B14F-4D97-AF65-F5344CB8AC3E}">
        <p14:creationId xmlns:p14="http://schemas.microsoft.com/office/powerpoint/2010/main" val="340669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19</a:t>
            </a:fld>
            <a:endParaRPr lang="en-US"/>
          </a:p>
        </p:txBody>
      </p:sp>
      <p:sp>
        <p:nvSpPr>
          <p:cNvPr id="3" name="Rectangle 2"/>
          <p:cNvSpPr/>
          <p:nvPr/>
        </p:nvSpPr>
        <p:spPr>
          <a:xfrm>
            <a:off x="1156587" y="647919"/>
            <a:ext cx="9615054" cy="1200329"/>
          </a:xfrm>
          <a:prstGeom prst="rect">
            <a:avLst/>
          </a:prstGeom>
        </p:spPr>
        <p:txBody>
          <a:bodyPr wrap="square">
            <a:spAutoFit/>
          </a:bodyPr>
          <a:lstStyle/>
          <a:p>
            <a:pPr marL="457200" indent="-457200" algn="ctr">
              <a:buClr>
                <a:schemeClr val="tx2">
                  <a:lumMod val="75000"/>
                </a:schemeClr>
              </a:buClr>
              <a:buFont typeface="+mj-lt"/>
              <a:buAutoNum type="arabicPeriod" startAt="2"/>
            </a:pPr>
            <a:r>
              <a:rPr lang="en-US" sz="2400" b="1" dirty="0">
                <a:latin typeface="Times New Roman" panose="02020603050405020304" pitchFamily="18" charset="0"/>
                <a:cs typeface="Times New Roman" panose="02020603050405020304" pitchFamily="18" charset="0"/>
              </a:rPr>
              <a:t> </a:t>
            </a:r>
            <a:r>
              <a:rPr lang="en-US" sz="2400" b="1" dirty="0">
                <a:solidFill>
                  <a:srgbClr val="002060"/>
                </a:solidFill>
                <a:latin typeface="Times New Roman" panose="02020603050405020304" pitchFamily="18" charset="0"/>
                <a:cs typeface="Times New Roman" panose="02020603050405020304" pitchFamily="18" charset="0"/>
              </a:rPr>
              <a:t>“Uplift Testing of Model Anchors”(1988).</a:t>
            </a:r>
          </a:p>
          <a:p>
            <a:pPr algn="ctr"/>
            <a:r>
              <a:rPr lang="en-US" sz="2400" b="1" dirty="0">
                <a:solidFill>
                  <a:srgbClr val="002060"/>
                </a:solidFill>
                <a:latin typeface="Times New Roman" panose="02020603050405020304" pitchFamily="18" charset="0"/>
                <a:cs typeface="Times New Roman" panose="02020603050405020304" pitchFamily="18" charset="0"/>
              </a:rPr>
              <a:t>By - </a:t>
            </a:r>
            <a:r>
              <a:rPr lang="en-US" sz="2400" b="1" dirty="0" err="1">
                <a:solidFill>
                  <a:srgbClr val="002060"/>
                </a:solidFill>
                <a:latin typeface="Times New Roman" panose="02020603050405020304" pitchFamily="18" charset="0"/>
                <a:cs typeface="Times New Roman" panose="02020603050405020304" pitchFamily="18" charset="0"/>
              </a:rPr>
              <a:t>Weizhi</a:t>
            </a:r>
            <a:r>
              <a:rPr lang="en-US" sz="2400" b="1" dirty="0">
                <a:solidFill>
                  <a:srgbClr val="002060"/>
                </a:solidFill>
                <a:latin typeface="Times New Roman" panose="02020603050405020304" pitchFamily="18" charset="0"/>
                <a:cs typeface="Times New Roman" panose="02020603050405020304" pitchFamily="18" charset="0"/>
              </a:rPr>
              <a:t> Su, Richard J. </a:t>
            </a:r>
            <a:r>
              <a:rPr lang="en-US" sz="2400" b="1" dirty="0" err="1">
                <a:solidFill>
                  <a:srgbClr val="002060"/>
                </a:solidFill>
                <a:latin typeface="Times New Roman" panose="02020603050405020304" pitchFamily="18" charset="0"/>
                <a:cs typeface="Times New Roman" panose="02020603050405020304" pitchFamily="18" charset="0"/>
              </a:rPr>
              <a:t>Fragaszy</a:t>
            </a:r>
            <a:endParaRPr lang="en-US" sz="2400" b="1" dirty="0">
              <a:solidFill>
                <a:srgbClr val="002060"/>
              </a:solidFill>
              <a:latin typeface="Times New Roman" panose="02020603050405020304" pitchFamily="18" charset="0"/>
              <a:cs typeface="Times New Roman" panose="02020603050405020304" pitchFamily="18" charset="0"/>
            </a:endParaRPr>
          </a:p>
          <a:p>
            <a:pPr algn="ctr"/>
            <a:r>
              <a:rPr lang="en-US" sz="2400" b="1" dirty="0">
                <a:latin typeface="Times New Roman" panose="02020603050405020304" pitchFamily="18" charset="0"/>
                <a:cs typeface="Times New Roman" panose="02020603050405020304" pitchFamily="18" charset="0"/>
              </a:rPr>
              <a:t> </a:t>
            </a:r>
            <a:endParaRPr lang="en-US" sz="2400" b="1" u="sng"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330036" y="1981200"/>
            <a:ext cx="9860705" cy="4493538"/>
          </a:xfrm>
          <a:prstGeom prst="rect">
            <a:avLst/>
          </a:prstGeom>
          <a:noFill/>
        </p:spPr>
        <p:txBody>
          <a:bodyPr wrap="square" rtlCol="0">
            <a:spAutoFit/>
          </a:bodyPr>
          <a:lstStyle/>
          <a:p>
            <a:pPr marL="342900" indent="-342900"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Experimental Investigation</a:t>
            </a:r>
          </a:p>
          <a:p>
            <a:pPr marL="342900" indent="-342900"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The results of model tests of 18 ground anchors vertically buried. </a:t>
            </a:r>
          </a:p>
          <a:p>
            <a:pPr marL="342900" indent="-342900"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tests were done to determine the influence of factors such as diameter, fixed anchor length, and buried depth on the uplift capacity of anchors. </a:t>
            </a:r>
          </a:p>
          <a:p>
            <a:pPr marL="342900" indent="-342900"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Model Tanks Size -1) A large sand tank, 2 m deep, 2 m wide, and 1 m long, was used for the large-scale anchor tests, thickness of 6 mm. All the other sides were made from steel with a thickness of 4 mm.  2) A cylindrical sand tank, 1.2 m deep and 0.8 m in diameter (40 anchor diameters), was used for additional tests to determine effects of various anchor parameters</a:t>
            </a:r>
          </a:p>
          <a:p>
            <a:pPr marL="342900" indent="-342900" algn="just">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Soil properties – Poor Graded Sand, </a:t>
            </a:r>
            <a:r>
              <a:rPr lang="el-GR" sz="2200" dirty="0">
                <a:latin typeface="Arial" panose="020B0604020202020204" pitchFamily="34" charset="0"/>
                <a:cs typeface="Arial" panose="020B0604020202020204" pitchFamily="34" charset="0"/>
              </a:rPr>
              <a:t>Φ</a:t>
            </a:r>
            <a:r>
              <a:rPr lang="en-US" sz="2200" dirty="0">
                <a:latin typeface="Arial" panose="020B0604020202020204" pitchFamily="34" charset="0"/>
                <a:cs typeface="Arial" panose="020B0604020202020204" pitchFamily="34" charset="0"/>
              </a:rPr>
              <a:t> = 38° (Direct Shear test), Density = 16.55 </a:t>
            </a:r>
            <a:r>
              <a:rPr lang="en-US" sz="2200" dirty="0" err="1">
                <a:latin typeface="Arial" panose="020B0604020202020204" pitchFamily="34" charset="0"/>
                <a:cs typeface="Arial" panose="020B0604020202020204" pitchFamily="34" charset="0"/>
              </a:rPr>
              <a:t>kN</a:t>
            </a:r>
            <a:r>
              <a:rPr lang="en-US" sz="2200" dirty="0">
                <a:latin typeface="Arial" panose="020B0604020202020204" pitchFamily="34" charset="0"/>
                <a:cs typeface="Arial" panose="020B0604020202020204" pitchFamily="34" charset="0"/>
              </a:rPr>
              <a:t>/m</a:t>
            </a:r>
            <a:r>
              <a:rPr lang="en-US" sz="2200" baseline="30000" dirty="0">
                <a:latin typeface="Arial" panose="020B0604020202020204" pitchFamily="34" charset="0"/>
                <a:cs typeface="Arial" panose="020B0604020202020204" pitchFamily="34" charset="0"/>
              </a:rPr>
              <a:t>3</a:t>
            </a:r>
            <a:r>
              <a:rPr lang="en-US" sz="2200" dirty="0">
                <a:latin typeface="Arial" panose="020B0604020202020204" pitchFamily="34" charset="0"/>
                <a:cs typeface="Arial" panose="020B0604020202020204" pitchFamily="34" charset="0"/>
              </a:rPr>
              <a:t>, D60 = 0.6 mm, D30 = 0.21 mm, D10 = 0.11 mm, Cu = 5.5 and Cc = 0.7.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4418" y="2120371"/>
            <a:ext cx="4431940" cy="4215195"/>
          </a:xfrm>
          <a:prstGeom prst="rect">
            <a:avLst/>
          </a:prstGeom>
        </p:spPr>
      </p:pic>
    </p:spTree>
    <p:extLst>
      <p:ext uri="{BB962C8B-B14F-4D97-AF65-F5344CB8AC3E}">
        <p14:creationId xmlns:p14="http://schemas.microsoft.com/office/powerpoint/2010/main" val="69916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additive="base">
                                        <p:cTn id="2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 calcmode="lin" valueType="num">
                                      <p:cBhvr additive="base">
                                        <p:cTn id="3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grpId="0" nodeType="clickEffect">
                                  <p:stCondLst>
                                    <p:cond delay="0"/>
                                  </p:stCondLst>
                                  <p:childTnLst>
                                    <p:anim calcmode="lin" valueType="num">
                                      <p:cBhvr additive="base">
                                        <p:cTn id="38"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9" dur="500"/>
                                        <p:tgtEl>
                                          <p:spTgt spid="5">
                                            <p:txEl>
                                              <p:pRg st="0" end="0"/>
                                            </p:txEl>
                                          </p:spTgt>
                                        </p:tgtEl>
                                        <p:attrNameLst>
                                          <p:attrName>ppt_y</p:attrName>
                                        </p:attrNameLst>
                                      </p:cBhvr>
                                      <p:tavLst>
                                        <p:tav tm="0">
                                          <p:val>
                                            <p:strVal val="ppt_y"/>
                                          </p:val>
                                        </p:tav>
                                        <p:tav tm="100000">
                                          <p:val>
                                            <p:strVal val="1+ppt_h/2"/>
                                          </p:val>
                                        </p:tav>
                                      </p:tavLst>
                                    </p:anim>
                                    <p:set>
                                      <p:cBhvr>
                                        <p:cTn id="40" dur="1" fill="hold">
                                          <p:stCondLst>
                                            <p:cond delay="499"/>
                                          </p:stCondLst>
                                        </p:cTn>
                                        <p:tgtEl>
                                          <p:spTgt spid="5">
                                            <p:txEl>
                                              <p:pRg st="0" end="0"/>
                                            </p:txEl>
                                          </p:spTgt>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3" dur="500"/>
                                        <p:tgtEl>
                                          <p:spTgt spid="5">
                                            <p:txEl>
                                              <p:pRg st="1" end="1"/>
                                            </p:txEl>
                                          </p:spTgt>
                                        </p:tgtEl>
                                        <p:attrNameLst>
                                          <p:attrName>ppt_y</p:attrName>
                                        </p:attrNameLst>
                                      </p:cBhvr>
                                      <p:tavLst>
                                        <p:tav tm="0">
                                          <p:val>
                                            <p:strVal val="ppt_y"/>
                                          </p:val>
                                        </p:tav>
                                        <p:tav tm="100000">
                                          <p:val>
                                            <p:strVal val="1+ppt_h/2"/>
                                          </p:val>
                                        </p:tav>
                                      </p:tavLst>
                                    </p:anim>
                                    <p:set>
                                      <p:cBhvr>
                                        <p:cTn id="44" dur="1" fill="hold">
                                          <p:stCondLst>
                                            <p:cond delay="499"/>
                                          </p:stCondLst>
                                        </p:cTn>
                                        <p:tgtEl>
                                          <p:spTgt spid="5">
                                            <p:txEl>
                                              <p:pRg st="1" end="1"/>
                                            </p:txEl>
                                          </p:spTgt>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7" dur="500"/>
                                        <p:tgtEl>
                                          <p:spTgt spid="5">
                                            <p:txEl>
                                              <p:pRg st="2" end="2"/>
                                            </p:txEl>
                                          </p:spTgt>
                                        </p:tgtEl>
                                        <p:attrNameLst>
                                          <p:attrName>ppt_y</p:attrName>
                                        </p:attrNameLst>
                                      </p:cBhvr>
                                      <p:tavLst>
                                        <p:tav tm="0">
                                          <p:val>
                                            <p:strVal val="ppt_y"/>
                                          </p:val>
                                        </p:tav>
                                        <p:tav tm="100000">
                                          <p:val>
                                            <p:strVal val="1+ppt_h/2"/>
                                          </p:val>
                                        </p:tav>
                                      </p:tavLst>
                                    </p:anim>
                                    <p:set>
                                      <p:cBhvr>
                                        <p:cTn id="48" dur="1" fill="hold">
                                          <p:stCondLst>
                                            <p:cond delay="499"/>
                                          </p:stCondLst>
                                        </p:cTn>
                                        <p:tgtEl>
                                          <p:spTgt spid="5">
                                            <p:txEl>
                                              <p:pRg st="2" end="2"/>
                                            </p:txEl>
                                          </p:spTgt>
                                        </p:tgtEl>
                                        <p:attrNameLst>
                                          <p:attrName>style.visibility</p:attrName>
                                        </p:attrNameLst>
                                      </p:cBhvr>
                                      <p:to>
                                        <p:strVal val="hidden"/>
                                      </p:to>
                                    </p:set>
                                  </p:childTnLst>
                                </p:cTn>
                              </p:par>
                              <p:par>
                                <p:cTn id="49" presetID="2" presetClass="exit" presetSubtype="4" fill="hold" grpId="0" nodeType="withEffect">
                                  <p:stCondLst>
                                    <p:cond delay="0"/>
                                  </p:stCondLst>
                                  <p:childTnLst>
                                    <p:anim calcmode="lin" valueType="num">
                                      <p:cBhvr additive="base">
                                        <p:cTn id="50" dur="500"/>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1" dur="500"/>
                                        <p:tgtEl>
                                          <p:spTgt spid="5">
                                            <p:txEl>
                                              <p:pRg st="3" end="3"/>
                                            </p:txEl>
                                          </p:spTgt>
                                        </p:tgtEl>
                                        <p:attrNameLst>
                                          <p:attrName>ppt_y</p:attrName>
                                        </p:attrNameLst>
                                      </p:cBhvr>
                                      <p:tavLst>
                                        <p:tav tm="0">
                                          <p:val>
                                            <p:strVal val="ppt_y"/>
                                          </p:val>
                                        </p:tav>
                                        <p:tav tm="100000">
                                          <p:val>
                                            <p:strVal val="1+ppt_h/2"/>
                                          </p:val>
                                        </p:tav>
                                      </p:tavLst>
                                    </p:anim>
                                    <p:set>
                                      <p:cBhvr>
                                        <p:cTn id="52" dur="1" fill="hold">
                                          <p:stCondLst>
                                            <p:cond delay="499"/>
                                          </p:stCondLst>
                                        </p:cTn>
                                        <p:tgtEl>
                                          <p:spTgt spid="5">
                                            <p:txEl>
                                              <p:pRg st="3" end="3"/>
                                            </p:txEl>
                                          </p:spTgt>
                                        </p:tgtEl>
                                        <p:attrNameLst>
                                          <p:attrName>style.visibility</p:attrName>
                                        </p:attrNameLst>
                                      </p:cBhvr>
                                      <p:to>
                                        <p:strVal val="hidden"/>
                                      </p:to>
                                    </p:set>
                                  </p:childTnLst>
                                </p:cTn>
                              </p:par>
                              <p:par>
                                <p:cTn id="53" presetID="2" presetClass="exit" presetSubtype="4" fill="hold" grpId="0" nodeType="withEffect">
                                  <p:stCondLst>
                                    <p:cond delay="0"/>
                                  </p:stCondLst>
                                  <p:childTnLst>
                                    <p:anim calcmode="lin" valueType="num">
                                      <p:cBhvr additive="base">
                                        <p:cTn id="54" dur="500"/>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5" dur="500"/>
                                        <p:tgtEl>
                                          <p:spTgt spid="5">
                                            <p:txEl>
                                              <p:pRg st="4" end="4"/>
                                            </p:txEl>
                                          </p:spTgt>
                                        </p:tgtEl>
                                        <p:attrNameLst>
                                          <p:attrName>ppt_y</p:attrName>
                                        </p:attrNameLst>
                                      </p:cBhvr>
                                      <p:tavLst>
                                        <p:tav tm="0">
                                          <p:val>
                                            <p:strVal val="ppt_y"/>
                                          </p:val>
                                        </p:tav>
                                        <p:tav tm="100000">
                                          <p:val>
                                            <p:strVal val="1+ppt_h/2"/>
                                          </p:val>
                                        </p:tav>
                                      </p:tavLst>
                                    </p:anim>
                                    <p:set>
                                      <p:cBhvr>
                                        <p:cTn id="56" dur="1" fill="hold">
                                          <p:stCondLst>
                                            <p:cond delay="499"/>
                                          </p:stCondLst>
                                        </p:cTn>
                                        <p:tgtEl>
                                          <p:spTgt spid="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20</a:t>
            </a:fld>
            <a:endParaRPr lang="en-US"/>
          </a:p>
        </p:txBody>
      </p:sp>
      <p:sp>
        <p:nvSpPr>
          <p:cNvPr id="3" name="Rectangle 2"/>
          <p:cNvSpPr/>
          <p:nvPr/>
        </p:nvSpPr>
        <p:spPr>
          <a:xfrm>
            <a:off x="907204" y="1049563"/>
            <a:ext cx="10283537" cy="4154984"/>
          </a:xfrm>
          <a:prstGeom prst="rect">
            <a:avLst/>
          </a:prstGeom>
        </p:spPr>
        <p:txBody>
          <a:bodyPr wrap="square">
            <a:spAutoFit/>
          </a:bodyPr>
          <a:lstStyle/>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Based on the results of 18 vertical buried model anchors, the following conclusions were drawn: </a:t>
            </a:r>
          </a:p>
          <a:p>
            <a:pPr>
              <a:buClr>
                <a:schemeClr val="tx2">
                  <a:lumMod val="75000"/>
                </a:schemeClr>
              </a:buClr>
            </a:pPr>
            <a:endParaRPr lang="en-US" sz="2200" dirty="0">
              <a:latin typeface="Arial" panose="020B0604020202020204" pitchFamily="34" charset="0"/>
              <a:cs typeface="Arial" panose="020B0604020202020204" pitchFamily="34" charset="0"/>
            </a:endParaRPr>
          </a:p>
          <a:p>
            <a:pPr marL="914400" lvl="1" indent="-457200">
              <a:buClr>
                <a:schemeClr val="tx2">
                  <a:lumMod val="75000"/>
                </a:schemeClr>
              </a:buClr>
              <a:buFont typeface="+mj-lt"/>
              <a:buAutoNum type="arabicParenR"/>
            </a:pPr>
            <a:r>
              <a:rPr lang="en-US" sz="2200" dirty="0">
                <a:latin typeface="Arial" panose="020B0604020202020204" pitchFamily="34" charset="0"/>
                <a:cs typeface="Arial" panose="020B0604020202020204" pitchFamily="34" charset="0"/>
              </a:rPr>
              <a:t>Two types of failures were observed in the tests when the ground anchors were uplifted, namely, deep failure and shallow failure. </a:t>
            </a:r>
          </a:p>
          <a:p>
            <a:pPr marL="914400" lvl="1" indent="-457200">
              <a:buClr>
                <a:schemeClr val="tx2">
                  <a:lumMod val="75000"/>
                </a:schemeClr>
              </a:buClr>
              <a:buFont typeface="+mj-lt"/>
              <a:buAutoNum type="arabicParenR"/>
            </a:pPr>
            <a:r>
              <a:rPr lang="en-US" sz="2200" dirty="0">
                <a:latin typeface="Arial" panose="020B0604020202020204" pitchFamily="34" charset="0"/>
                <a:cs typeface="Arial" panose="020B0604020202020204" pitchFamily="34" charset="0"/>
              </a:rPr>
              <a:t>The peak values of top and skin resistances do not occur simultaneously. Peak skin resistance is obtained with very little anchor movement, while peak top resistance typically requires considerably more movement. </a:t>
            </a:r>
          </a:p>
          <a:p>
            <a:pPr marL="914400" lvl="1" indent="-457200">
              <a:buClr>
                <a:schemeClr val="tx2">
                  <a:lumMod val="75000"/>
                </a:schemeClr>
              </a:buClr>
              <a:buFont typeface="+mj-lt"/>
              <a:buAutoNum type="arabicParenR"/>
            </a:pPr>
            <a:r>
              <a:rPr lang="en-US" sz="2200" dirty="0">
                <a:latin typeface="Arial" panose="020B0604020202020204" pitchFamily="34" charset="0"/>
                <a:cs typeface="Arial" panose="020B0604020202020204" pitchFamily="34" charset="0"/>
              </a:rPr>
              <a:t>An expansive plastic sphere was observed on the top of a deep buried anchor. Vesic's theory of expansive cavities can explain this phenomenon; therefore, his method is recommended to determine the ultimate top resistance. </a:t>
            </a:r>
          </a:p>
        </p:txBody>
      </p:sp>
    </p:spTree>
    <p:extLst>
      <p:ext uri="{BB962C8B-B14F-4D97-AF65-F5344CB8AC3E}">
        <p14:creationId xmlns:p14="http://schemas.microsoft.com/office/powerpoint/2010/main" val="1194175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973668"/>
            <a:ext cx="10099343" cy="706964"/>
          </a:xfrm>
        </p:spPr>
        <p:txBody>
          <a:bodyPr/>
          <a:lstStyle/>
          <a:p>
            <a:r>
              <a:rPr lang="en-US" b="1" dirty="0">
                <a:latin typeface="Arial" panose="020B0604020202020204" pitchFamily="34" charset="0"/>
                <a:cs typeface="Arial" panose="020B0604020202020204" pitchFamily="34" charset="0"/>
              </a:rPr>
              <a:t>OUTCOME OF LITERATURE REVIEW</a:t>
            </a:r>
          </a:p>
        </p:txBody>
      </p:sp>
      <p:sp>
        <p:nvSpPr>
          <p:cNvPr id="3" name="Content Placeholder 2"/>
          <p:cNvSpPr>
            <a:spLocks noGrp="1"/>
          </p:cNvSpPr>
          <p:nvPr>
            <p:ph idx="1"/>
          </p:nvPr>
        </p:nvSpPr>
        <p:spPr>
          <a:xfrm>
            <a:off x="696036" y="2358569"/>
            <a:ext cx="11368585" cy="4397073"/>
          </a:xfrm>
        </p:spPr>
        <p:txBody>
          <a:bodyPr>
            <a:normAutofit fontScale="92500" lnSpcReduction="20000"/>
          </a:bodyPr>
          <a:lstStyle/>
          <a:p>
            <a:pPr>
              <a:buClr>
                <a:schemeClr val="tx2">
                  <a:lumMod val="75000"/>
                </a:schemeClr>
              </a:buClr>
              <a:buSzPct val="100000"/>
              <a:buFont typeface="Wingdings 3" panose="05040102010807070707" pitchFamily="18" charset="2"/>
              <a:buChar char=""/>
            </a:pPr>
            <a:r>
              <a:rPr lang="en-US" sz="2400" b="1" dirty="0">
                <a:latin typeface="Arial" panose="020B0604020202020204" pitchFamily="34" charset="0"/>
                <a:cs typeface="Arial" panose="020B0604020202020204" pitchFamily="34" charset="0"/>
              </a:rPr>
              <a:t>Variables Observed for Dissertation Work :</a:t>
            </a:r>
          </a:p>
          <a:p>
            <a:pPr>
              <a:buClr>
                <a:schemeClr val="tx2">
                  <a:lumMod val="75000"/>
                </a:schemeClr>
              </a:buClr>
              <a:buSzPct val="100000"/>
              <a:buFont typeface="Wingdings 3" panose="05040102010807070707" pitchFamily="18" charset="2"/>
              <a:buChar char=""/>
            </a:pPr>
            <a:r>
              <a:rPr lang="en-US" sz="2400" dirty="0">
                <a:latin typeface="Arial" panose="020B0604020202020204" pitchFamily="34" charset="0"/>
                <a:cs typeface="Arial" panose="020B0604020202020204" pitchFamily="34" charset="0"/>
              </a:rPr>
              <a:t>For Experimental Investigations</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Shape of Anchor Plates – Axisymmetric</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Size(Diameter) of Anchor Plates – 1) 0.15m, 2) 0.30m</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Density to be achieved – 1) 70% (Dense), 2) 85% (Very Dense) </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Embedment Depth – 1) 0.3m 2) 0.45m 3) 0.6m</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Soil to be used – Well Graded Sand (SW) </a:t>
            </a:r>
          </a:p>
          <a:p>
            <a:pPr marL="342900" indent="-342900">
              <a:buClr>
                <a:schemeClr val="tx2">
                  <a:lumMod val="75000"/>
                </a:schemeClr>
              </a:buClr>
              <a:buSzPct val="100000"/>
              <a:buFont typeface="Wingdings 3" panose="05040102010807070707" pitchFamily="18" charset="2"/>
              <a:buChar char=""/>
            </a:pPr>
            <a:r>
              <a:rPr lang="en-US" sz="2400" dirty="0">
                <a:latin typeface="Arial" panose="020B0604020202020204" pitchFamily="34" charset="0"/>
                <a:cs typeface="Arial" panose="020B0604020202020204" pitchFamily="34" charset="0"/>
              </a:rPr>
              <a:t>Analytical Methods to be used for </a:t>
            </a:r>
            <a:r>
              <a:rPr lang="en-US" sz="2400" dirty="0" err="1">
                <a:latin typeface="Arial" panose="020B0604020202020204" pitchFamily="34" charset="0"/>
                <a:cs typeface="Arial" panose="020B0604020202020204" pitchFamily="34" charset="0"/>
              </a:rPr>
              <a:t>comparision</a:t>
            </a:r>
            <a:r>
              <a:rPr lang="en-US" sz="2400" dirty="0">
                <a:latin typeface="Arial" panose="020B0604020202020204" pitchFamily="34" charset="0"/>
                <a:cs typeface="Arial" panose="020B0604020202020204" pitchFamily="34" charset="0"/>
              </a:rPr>
              <a:t> of Uplift load</a:t>
            </a:r>
          </a:p>
          <a:p>
            <a:pPr marL="857241" lvl="1" indent="-457200">
              <a:buClr>
                <a:schemeClr val="tx2">
                  <a:lumMod val="75000"/>
                </a:schemeClr>
              </a:buClr>
              <a:buSzPct val="100000"/>
              <a:buFont typeface="+mj-lt"/>
              <a:buAutoNum type="arabicPeriod"/>
            </a:pPr>
            <a:r>
              <a:rPr lang="en-US" sz="2400" dirty="0">
                <a:latin typeface="Arial" panose="020B0604020202020204" pitchFamily="34" charset="0"/>
                <a:cs typeface="Arial" panose="020B0604020202020204" pitchFamily="34" charset="0"/>
              </a:rPr>
              <a:t>Balla’s 2. Meyerhof &amp; Adams </a:t>
            </a:r>
            <a:r>
              <a:rPr lang="en-US" sz="2400" dirty="0">
                <a:solidFill>
                  <a:schemeClr val="tx2">
                    <a:lumMod val="75000"/>
                  </a:schemeClr>
                </a:solidFill>
                <a:latin typeface="Arial" panose="020B0604020202020204" pitchFamily="34" charset="0"/>
                <a:cs typeface="Arial" panose="020B0604020202020204" pitchFamily="34" charset="0"/>
              </a:rPr>
              <a:t>3. </a:t>
            </a:r>
            <a:r>
              <a:rPr lang="en-US" sz="2400" dirty="0">
                <a:latin typeface="Arial" panose="020B0604020202020204" pitchFamily="34" charset="0"/>
                <a:cs typeface="Arial" panose="020B0604020202020204" pitchFamily="34" charset="0"/>
              </a:rPr>
              <a:t>Downs &amp; Chieurzzi </a:t>
            </a:r>
            <a:r>
              <a:rPr lang="en-US" sz="2400" dirty="0">
                <a:solidFill>
                  <a:schemeClr val="tx2">
                    <a:lumMod val="75000"/>
                  </a:schemeClr>
                </a:solidFill>
                <a:latin typeface="Arial" panose="020B0604020202020204" pitchFamily="34" charset="0"/>
                <a:cs typeface="Arial" panose="020B0604020202020204" pitchFamily="34" charset="0"/>
              </a:rPr>
              <a:t>4.</a:t>
            </a:r>
            <a:r>
              <a:rPr lang="en-US" sz="2400" dirty="0">
                <a:latin typeface="Arial" panose="020B0604020202020204" pitchFamily="34" charset="0"/>
                <a:cs typeface="Arial" panose="020B0604020202020204" pitchFamily="34" charset="0"/>
              </a:rPr>
              <a:t> Veesaert &amp; Clemence’s </a:t>
            </a:r>
          </a:p>
          <a:p>
            <a:pPr marL="857241" lvl="1" indent="-457200">
              <a:buClr>
                <a:schemeClr val="tx2">
                  <a:lumMod val="75000"/>
                </a:schemeClr>
              </a:buClr>
              <a:buSzPct val="100000"/>
              <a:buFont typeface="+mj-lt"/>
              <a:buAutoNum type="arabicPeriod" startAt="5"/>
            </a:pPr>
            <a:r>
              <a:rPr lang="en-US" sz="2400" dirty="0">
                <a:latin typeface="Arial" panose="020B0604020202020204" pitchFamily="34" charset="0"/>
                <a:cs typeface="Arial" panose="020B0604020202020204" pitchFamily="34" charset="0"/>
              </a:rPr>
              <a:t>Saeedy’s</a:t>
            </a:r>
          </a:p>
          <a:p>
            <a:pPr marL="342900" indent="-342900">
              <a:buClr>
                <a:schemeClr val="tx2">
                  <a:lumMod val="75000"/>
                </a:schemeClr>
              </a:buClr>
              <a:buSzPct val="100000"/>
              <a:buFont typeface="Wingdings 3" panose="05040102010807070707" pitchFamily="18" charset="2"/>
              <a:buChar char=""/>
            </a:pPr>
            <a:r>
              <a:rPr lang="en-US" sz="2400" dirty="0">
                <a:latin typeface="Arial" panose="020B0604020202020204" pitchFamily="34" charset="0"/>
                <a:cs typeface="Arial" panose="020B0604020202020204" pitchFamily="34" charset="0"/>
              </a:rPr>
              <a:t>Software to be used for finding Uplift Forces - PLAXIS</a:t>
            </a:r>
          </a:p>
        </p:txBody>
      </p:sp>
      <p:sp>
        <p:nvSpPr>
          <p:cNvPr id="4" name="Slide Number Placeholder 3"/>
          <p:cNvSpPr>
            <a:spLocks noGrp="1"/>
          </p:cNvSpPr>
          <p:nvPr>
            <p:ph type="sldNum" sz="quarter" idx="12"/>
          </p:nvPr>
        </p:nvSpPr>
        <p:spPr/>
        <p:txBody>
          <a:bodyPr/>
          <a:lstStyle/>
          <a:p>
            <a:fld id="{81255BAE-40C5-4305-908E-0F2ECE33FC9D}" type="slidenum">
              <a:rPr lang="en-US" smtClean="0"/>
              <a:t>21</a:t>
            </a:fld>
            <a:endParaRPr lang="en-US"/>
          </a:p>
        </p:txBody>
      </p:sp>
    </p:spTree>
    <p:extLst>
      <p:ext uri="{BB962C8B-B14F-4D97-AF65-F5344CB8AC3E}">
        <p14:creationId xmlns:p14="http://schemas.microsoft.com/office/powerpoint/2010/main" val="282482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973668"/>
            <a:ext cx="10035785" cy="706964"/>
          </a:xfrm>
        </p:spPr>
        <p:txBody>
          <a:bodyPr/>
          <a:lstStyle/>
          <a:p>
            <a:r>
              <a:rPr lang="en-US" b="1" dirty="0">
                <a:latin typeface="Arial" panose="020B0604020202020204" pitchFamily="34" charset="0"/>
                <a:cs typeface="Arial" panose="020B0604020202020204" pitchFamily="34" charset="0"/>
              </a:rPr>
              <a:t>AIM AND SCOPE OF WORK</a:t>
            </a:r>
          </a:p>
        </p:txBody>
      </p:sp>
      <p:sp>
        <p:nvSpPr>
          <p:cNvPr id="3" name="Content Placeholder 2"/>
          <p:cNvSpPr>
            <a:spLocks noGrp="1"/>
          </p:cNvSpPr>
          <p:nvPr>
            <p:ph idx="1"/>
          </p:nvPr>
        </p:nvSpPr>
        <p:spPr>
          <a:xfrm>
            <a:off x="1154955" y="2487591"/>
            <a:ext cx="10035785" cy="4145439"/>
          </a:xfrm>
        </p:spPr>
        <p:txBody>
          <a:bodyPr>
            <a:noAutofit/>
          </a:bodyPr>
          <a:lstStyle/>
          <a:p>
            <a:pPr algn="just">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The Aim of this dissertation is to finding out Effect of Relative Density,  Embedment Ratio &amp; Size of  Plate on Uplift load and Break-out factor,</a:t>
            </a:r>
          </a:p>
          <a:p>
            <a:pPr marL="971526" lvl="1" indent="-514338" algn="just">
              <a:buClr>
                <a:schemeClr val="tx2">
                  <a:lumMod val="75000"/>
                </a:schemeClr>
              </a:buClr>
              <a:buSzPct val="100000"/>
              <a:buFont typeface="+mj-lt"/>
              <a:buAutoNum type="romanLcPeriod"/>
            </a:pPr>
            <a:r>
              <a:rPr lang="en-US" sz="2200" dirty="0">
                <a:solidFill>
                  <a:schemeClr val="tx1"/>
                </a:solidFill>
                <a:latin typeface="Arial" panose="020B0604020202020204" pitchFamily="34" charset="0"/>
                <a:cs typeface="Arial" panose="020B0604020202020204" pitchFamily="34" charset="0"/>
              </a:rPr>
              <a:t>By Analytical Calculation.</a:t>
            </a:r>
          </a:p>
          <a:p>
            <a:pPr marL="971526" lvl="1" indent="-514338" algn="just">
              <a:buClr>
                <a:schemeClr val="tx2">
                  <a:lumMod val="75000"/>
                </a:schemeClr>
              </a:buClr>
              <a:buSzPct val="100000"/>
              <a:buFont typeface="+mj-lt"/>
              <a:buAutoNum type="romanLcPeriod"/>
            </a:pPr>
            <a:r>
              <a:rPr lang="en-US" sz="2200" dirty="0">
                <a:solidFill>
                  <a:schemeClr val="tx1"/>
                </a:solidFill>
                <a:latin typeface="Arial" panose="020B0604020202020204" pitchFamily="34" charset="0"/>
                <a:cs typeface="Arial" panose="020B0604020202020204" pitchFamily="34" charset="0"/>
              </a:rPr>
              <a:t>By Performing Experimental Model Test.</a:t>
            </a:r>
          </a:p>
          <a:p>
            <a:pPr marL="971526" lvl="1" indent="-514338" algn="just">
              <a:buClr>
                <a:schemeClr val="tx2">
                  <a:lumMod val="75000"/>
                </a:schemeClr>
              </a:buClr>
              <a:buSzPct val="100000"/>
              <a:buFont typeface="+mj-lt"/>
              <a:buAutoNum type="romanLcPeriod"/>
            </a:pPr>
            <a:r>
              <a:rPr lang="en-US" sz="2200" dirty="0">
                <a:solidFill>
                  <a:schemeClr val="tx1"/>
                </a:solidFill>
                <a:latin typeface="Arial" panose="020B0604020202020204" pitchFamily="34" charset="0"/>
                <a:cs typeface="Arial" panose="020B0604020202020204" pitchFamily="34" charset="0"/>
              </a:rPr>
              <a:t>By FEM using PLAXIS Software.</a:t>
            </a:r>
          </a:p>
          <a:p>
            <a:pPr algn="just">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By using Empirical Formulas, Analytical calculation for Break-out factor and Uplift Load has been carried out.</a:t>
            </a:r>
          </a:p>
          <a:p>
            <a:pPr algn="just">
              <a:buClr>
                <a:schemeClr val="tx2">
                  <a:lumMod val="75000"/>
                </a:schemeClr>
              </a:buClr>
              <a:buSzPct val="100000"/>
              <a:buFont typeface="Wingdings 3" panose="05040102010807070707" pitchFamily="18" charset="2"/>
              <a:buChar char=""/>
            </a:pPr>
            <a:r>
              <a:rPr lang="en-US" sz="2200" dirty="0">
                <a:solidFill>
                  <a:schemeClr val="tx1"/>
                </a:solidFill>
                <a:latin typeface="Arial" panose="020B0604020202020204" pitchFamily="34" charset="0"/>
                <a:cs typeface="Arial" panose="020B0604020202020204" pitchFamily="34" charset="0"/>
              </a:rPr>
              <a:t>For Model test, Pull-out tests are performed in Laboratory by applying Effect of Relative Density, Scale of plate &amp; Embedment Ratio and then Peak Uplift load and Relative Displacement are find out.</a:t>
            </a:r>
          </a:p>
        </p:txBody>
      </p:sp>
      <p:sp>
        <p:nvSpPr>
          <p:cNvPr id="4" name="Slide Number Placeholder 3"/>
          <p:cNvSpPr>
            <a:spLocks noGrp="1"/>
          </p:cNvSpPr>
          <p:nvPr>
            <p:ph type="sldNum" sz="quarter" idx="12"/>
          </p:nvPr>
        </p:nvSpPr>
        <p:spPr/>
        <p:txBody>
          <a:bodyPr/>
          <a:lstStyle/>
          <a:p>
            <a:fld id="{81255BAE-40C5-4305-908E-0F2ECE33FC9D}" type="slidenum">
              <a:rPr lang="en-US" smtClean="0"/>
              <a:t>22</a:t>
            </a:fld>
            <a:endParaRPr lang="en-US"/>
          </a:p>
        </p:txBody>
      </p:sp>
    </p:spTree>
    <p:extLst>
      <p:ext uri="{BB962C8B-B14F-4D97-AF65-F5344CB8AC3E}">
        <p14:creationId xmlns:p14="http://schemas.microsoft.com/office/powerpoint/2010/main" val="1859019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23</a:t>
            </a:fld>
            <a:endParaRPr lang="en-US"/>
          </a:p>
        </p:txBody>
      </p:sp>
      <p:grpSp>
        <p:nvGrpSpPr>
          <p:cNvPr id="3" name="Canvas 4"/>
          <p:cNvGrpSpPr/>
          <p:nvPr/>
        </p:nvGrpSpPr>
        <p:grpSpPr>
          <a:xfrm>
            <a:off x="6133303" y="586854"/>
            <a:ext cx="5746339" cy="5771601"/>
            <a:chOff x="0" y="0"/>
            <a:chExt cx="5274310" cy="4488815"/>
          </a:xfrm>
        </p:grpSpPr>
        <p:sp>
          <p:nvSpPr>
            <p:cNvPr id="4" name="Rectangle 3"/>
            <p:cNvSpPr/>
            <p:nvPr/>
          </p:nvSpPr>
          <p:spPr>
            <a:xfrm>
              <a:off x="0" y="0"/>
              <a:ext cx="5274310" cy="4488815"/>
            </a:xfrm>
            <a:prstGeom prst="rect">
              <a:avLst/>
            </a:prstGeom>
            <a:gradFill flip="none" rotWithShape="1">
              <a:gsLst>
                <a:gs pos="0">
                  <a:schemeClr val="accent3">
                    <a:lumMod val="20000"/>
                    <a:lumOff val="80000"/>
                  </a:schemeClr>
                </a:gs>
                <a:gs pos="50000">
                  <a:schemeClr val="bg1"/>
                </a:gs>
                <a:gs pos="100000">
                  <a:schemeClr val="bg2"/>
                </a:gs>
              </a:gsLst>
              <a:path path="circle">
                <a:fillToRect l="100000" b="100000"/>
              </a:path>
              <a:tileRect t="-100000" r="-100000"/>
            </a:gradFill>
          </p:spPr>
        </p:sp>
        <p:sp>
          <p:nvSpPr>
            <p:cNvPr id="5" name="Flowchart: Alternate Process 4"/>
            <p:cNvSpPr/>
            <p:nvPr/>
          </p:nvSpPr>
          <p:spPr>
            <a:xfrm>
              <a:off x="2054758" y="950436"/>
              <a:ext cx="1375678" cy="685165"/>
            </a:xfrm>
            <a:prstGeom prst="flowChartAlternateProcess">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Soil</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Characterization</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Flowchart: Alternate Process 5"/>
            <p:cNvSpPr/>
            <p:nvPr/>
          </p:nvSpPr>
          <p:spPr>
            <a:xfrm>
              <a:off x="2096219" y="36000"/>
              <a:ext cx="1257300" cy="685800"/>
            </a:xfrm>
            <a:prstGeom prst="flowChartAlternateProcess">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Sand Sample</a:t>
              </a:r>
              <a:endParaRPr lang="en-US" sz="1050" b="1"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lnSpc>
                  <a:spcPct val="115000"/>
                </a:lnSpc>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Collection</a:t>
              </a:r>
              <a:endParaRPr lang="en-US" sz="1050" b="1"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Flowchart: Preparation 6"/>
            <p:cNvSpPr/>
            <p:nvPr/>
          </p:nvSpPr>
          <p:spPr>
            <a:xfrm>
              <a:off x="112811" y="1864199"/>
              <a:ext cx="1714500" cy="685149"/>
            </a:xfrm>
            <a:prstGeom prst="flowChartPreparation">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Analytical</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Calculations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Flowchart: Preparation 7"/>
            <p:cNvSpPr/>
            <p:nvPr/>
          </p:nvSpPr>
          <p:spPr>
            <a:xfrm>
              <a:off x="3771901" y="1865480"/>
              <a:ext cx="1485899" cy="684530"/>
            </a:xfrm>
            <a:prstGeom prst="flowChartPreparation">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F.E.A. in</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PLAXIS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9" name="Flowchart: Preparation 8"/>
            <p:cNvSpPr/>
            <p:nvPr/>
          </p:nvSpPr>
          <p:spPr>
            <a:xfrm>
              <a:off x="1827311" y="1864818"/>
              <a:ext cx="1943100" cy="684530"/>
            </a:xfrm>
            <a:prstGeom prst="flowChartPreparation">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Experimental</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Pullout</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Flowchart: Alternate Process 9"/>
            <p:cNvSpPr/>
            <p:nvPr/>
          </p:nvSpPr>
          <p:spPr>
            <a:xfrm>
              <a:off x="1943100" y="2778021"/>
              <a:ext cx="1600199" cy="685165"/>
            </a:xfrm>
            <a:prstGeom prst="flowChartAlternateProcess">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Analysis of Results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&amp; Discussions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1" name="Flowchart: Alternate Process 10"/>
            <p:cNvSpPr/>
            <p:nvPr/>
          </p:nvSpPr>
          <p:spPr>
            <a:xfrm>
              <a:off x="2124794" y="3693917"/>
              <a:ext cx="1257300" cy="684530"/>
            </a:xfrm>
            <a:prstGeom prst="flowChartAlternateProcess">
              <a:avLst/>
            </a:prstGeom>
            <a:ln>
              <a:solidFill>
                <a:schemeClr val="accent5">
                  <a:lumMod val="75000"/>
                </a:schemeClr>
              </a:solid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Conclusions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cxnSp>
          <p:nvCxnSpPr>
            <p:cNvPr id="12" name="Straight Arrow Connector 11"/>
            <p:cNvCxnSpPr/>
            <p:nvPr/>
          </p:nvCxnSpPr>
          <p:spPr>
            <a:xfrm>
              <a:off x="2748681" y="722109"/>
              <a:ext cx="0" cy="228189"/>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rot="5400000">
              <a:off x="2628916" y="1749653"/>
              <a:ext cx="228569" cy="12700"/>
            </a:xfrm>
            <a:prstGeom prst="bentConnector3">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2633761" y="2665460"/>
              <a:ext cx="212532" cy="6345"/>
            </a:xfrm>
            <a:prstGeom prst="bentConnector3">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741711" y="3470002"/>
              <a:ext cx="6351" cy="223915"/>
            </a:xfrm>
            <a:prstGeom prst="straightConnector1">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7" idx="2"/>
              <a:endCxn id="10" idx="1"/>
            </p:cNvCxnSpPr>
            <p:nvPr/>
          </p:nvCxnSpPr>
          <p:spPr>
            <a:xfrm rot="16200000" flipH="1">
              <a:off x="1170952" y="2348456"/>
              <a:ext cx="571255" cy="973038"/>
            </a:xfrm>
            <a:prstGeom prst="bentConnector2">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8" idx="2"/>
            </p:cNvCxnSpPr>
            <p:nvPr/>
          </p:nvCxnSpPr>
          <p:spPr>
            <a:xfrm rot="5400000">
              <a:off x="3743778" y="2349530"/>
              <a:ext cx="570594" cy="971552"/>
            </a:xfrm>
            <a:prstGeom prst="bentConnector2">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5" idx="3"/>
              <a:endCxn id="8" idx="0"/>
            </p:cNvCxnSpPr>
            <p:nvPr/>
          </p:nvCxnSpPr>
          <p:spPr>
            <a:xfrm>
              <a:off x="3430436" y="1293019"/>
              <a:ext cx="1084415" cy="572461"/>
            </a:xfrm>
            <a:prstGeom prst="bentConnector2">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5" idx="1"/>
              <a:endCxn id="7" idx="0"/>
            </p:cNvCxnSpPr>
            <p:nvPr/>
          </p:nvCxnSpPr>
          <p:spPr>
            <a:xfrm rot="10800000" flipV="1">
              <a:off x="970061" y="1293018"/>
              <a:ext cx="1084696" cy="571181"/>
            </a:xfrm>
            <a:prstGeom prst="bentConnector2">
              <a:avLst/>
            </a:prstGeom>
            <a:ln w="1270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37" name="Diagram 36"/>
          <p:cNvGraphicFramePr/>
          <p:nvPr>
            <p:extLst>
              <p:ext uri="{D42A27DB-BD31-4B8C-83A1-F6EECF244321}">
                <p14:modId xmlns:p14="http://schemas.microsoft.com/office/powerpoint/2010/main" val="2768501095"/>
              </p:ext>
            </p:extLst>
          </p:nvPr>
        </p:nvGraphicFramePr>
        <p:xfrm>
          <a:off x="401243" y="633142"/>
          <a:ext cx="5345723" cy="5725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412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1255BAE-40C5-4305-908E-0F2ECE33FC9D}" type="slidenum">
              <a:rPr lang="en-US" smtClean="0"/>
              <a:t>24</a:t>
            </a:fld>
            <a:endParaRPr lang="en-US"/>
          </a:p>
        </p:txBody>
      </p:sp>
      <p:sp>
        <p:nvSpPr>
          <p:cNvPr id="8" name="TextBox 7"/>
          <p:cNvSpPr txBox="1"/>
          <p:nvPr/>
        </p:nvSpPr>
        <p:spPr>
          <a:xfrm>
            <a:off x="887104" y="679574"/>
            <a:ext cx="10303637" cy="646331"/>
          </a:xfrm>
          <a:prstGeom prst="rect">
            <a:avLst/>
          </a:prstGeom>
          <a:noFill/>
        </p:spPr>
        <p:txBody>
          <a:bodyPr wrap="square" rtlCol="0">
            <a:spAutoFit/>
          </a:bodyPr>
          <a:lstStyle/>
          <a:p>
            <a:pPr marL="285744" indent="-285744">
              <a:buClr>
                <a:schemeClr val="tx2">
                  <a:lumMod val="75000"/>
                </a:schemeClr>
              </a:buClr>
              <a:buFont typeface="Wingdings" panose="05000000000000000000" pitchFamily="2" charset="2"/>
              <a:buChar char="q"/>
            </a:pPr>
            <a:r>
              <a:rPr lang="en-US" sz="3000" dirty="0">
                <a:latin typeface="Times New Roman" panose="02020603050405020304" pitchFamily="18" charset="0"/>
                <a:cs typeface="Times New Roman" panose="02020603050405020304" pitchFamily="18" charset="0"/>
              </a:rPr>
              <a:t>  </a:t>
            </a:r>
            <a:r>
              <a:rPr lang="en-US" sz="3600" dirty="0">
                <a:latin typeface="Arial" panose="020B0604020202020204" pitchFamily="34" charset="0"/>
                <a:cs typeface="Arial" panose="020B0604020202020204" pitchFamily="34" charset="0"/>
              </a:rPr>
              <a:t>PULL-OUT TEST DETAILS</a:t>
            </a:r>
          </a:p>
        </p:txBody>
      </p:sp>
      <p:graphicFrame>
        <p:nvGraphicFramePr>
          <p:cNvPr id="9" name="Table 8"/>
          <p:cNvGraphicFramePr>
            <a:graphicFrameLocks noGrp="1"/>
          </p:cNvGraphicFramePr>
          <p:nvPr>
            <p:extLst>
              <p:ext uri="{D42A27DB-BD31-4B8C-83A1-F6EECF244321}">
                <p14:modId xmlns:p14="http://schemas.microsoft.com/office/powerpoint/2010/main" val="2731295937"/>
              </p:ext>
            </p:extLst>
          </p:nvPr>
        </p:nvGraphicFramePr>
        <p:xfrm>
          <a:off x="1258784" y="1772608"/>
          <a:ext cx="9441060" cy="2653943"/>
        </p:xfrm>
        <a:graphic>
          <a:graphicData uri="http://schemas.openxmlformats.org/drawingml/2006/table">
            <a:tbl>
              <a:tblPr firstRow="1" firstCol="1" lastCol="1" bandRow="1" bandCol="1">
                <a:effectLst>
                  <a:innerShdw blurRad="63500" dist="50800" dir="10800000">
                    <a:prstClr val="black">
                      <a:alpha val="50000"/>
                    </a:prstClr>
                  </a:innerShdw>
                </a:effectLst>
                <a:tableStyleId>{00A15C55-8517-42AA-B614-E9B94910E393}</a:tableStyleId>
              </a:tblPr>
              <a:tblGrid>
                <a:gridCol w="1888212">
                  <a:extLst>
                    <a:ext uri="{9D8B030D-6E8A-4147-A177-3AD203B41FA5}">
                      <a16:colId xmlns:a16="http://schemas.microsoft.com/office/drawing/2014/main" val="3762608873"/>
                    </a:ext>
                  </a:extLst>
                </a:gridCol>
                <a:gridCol w="1888212">
                  <a:extLst>
                    <a:ext uri="{9D8B030D-6E8A-4147-A177-3AD203B41FA5}">
                      <a16:colId xmlns:a16="http://schemas.microsoft.com/office/drawing/2014/main" val="3101305243"/>
                    </a:ext>
                  </a:extLst>
                </a:gridCol>
                <a:gridCol w="1888212">
                  <a:extLst>
                    <a:ext uri="{9D8B030D-6E8A-4147-A177-3AD203B41FA5}">
                      <a16:colId xmlns:a16="http://schemas.microsoft.com/office/drawing/2014/main" val="20002"/>
                    </a:ext>
                  </a:extLst>
                </a:gridCol>
                <a:gridCol w="1888212">
                  <a:extLst>
                    <a:ext uri="{9D8B030D-6E8A-4147-A177-3AD203B41FA5}">
                      <a16:colId xmlns:a16="http://schemas.microsoft.com/office/drawing/2014/main" val="2825313608"/>
                    </a:ext>
                  </a:extLst>
                </a:gridCol>
                <a:gridCol w="1888212">
                  <a:extLst>
                    <a:ext uri="{9D8B030D-6E8A-4147-A177-3AD203B41FA5}">
                      <a16:colId xmlns:a16="http://schemas.microsoft.com/office/drawing/2014/main" val="1021970007"/>
                    </a:ext>
                  </a:extLst>
                </a:gridCol>
              </a:tblGrid>
              <a:tr h="1129943">
                <a:tc>
                  <a:txBody>
                    <a:bodyPr/>
                    <a:lstStyle/>
                    <a:p>
                      <a:pPr algn="ctr"/>
                      <a:r>
                        <a:rPr lang="en-US" sz="2200" dirty="0">
                          <a:latin typeface="Arial" panose="020B0604020202020204" pitchFamily="34" charset="0"/>
                          <a:cs typeface="Arial" panose="020B0604020202020204" pitchFamily="34" charset="0"/>
                        </a:rPr>
                        <a:t>Sr No.</a:t>
                      </a:r>
                      <a:endParaRPr lang="en-US" sz="2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2200" dirty="0">
                          <a:latin typeface="Arial" panose="020B0604020202020204" pitchFamily="34" charset="0"/>
                          <a:cs typeface="Arial" panose="020B0604020202020204" pitchFamily="34" charset="0"/>
                        </a:rPr>
                        <a:t>Plate Size</a:t>
                      </a:r>
                    </a:p>
                    <a:p>
                      <a:pPr algn="ctr"/>
                      <a:r>
                        <a:rPr lang="en-US" sz="2200" dirty="0">
                          <a:latin typeface="Arial" panose="020B0604020202020204" pitchFamily="34" charset="0"/>
                          <a:cs typeface="Arial" panose="020B0604020202020204" pitchFamily="34" charset="0"/>
                        </a:rPr>
                        <a:t>D</a:t>
                      </a:r>
                    </a:p>
                    <a:p>
                      <a:pPr algn="ctr"/>
                      <a:r>
                        <a:rPr lang="en-US" sz="2200" dirty="0">
                          <a:latin typeface="Arial" panose="020B0604020202020204" pitchFamily="34" charset="0"/>
                          <a:cs typeface="Arial" panose="020B0604020202020204" pitchFamily="34" charset="0"/>
                        </a:rPr>
                        <a:t>(m)</a:t>
                      </a:r>
                      <a:endParaRPr lang="en-US" sz="2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2200" dirty="0">
                          <a:solidFill>
                            <a:schemeClr val="bg1"/>
                          </a:solidFill>
                          <a:latin typeface="Arial" panose="020B0604020202020204" pitchFamily="34" charset="0"/>
                          <a:cs typeface="Arial" panose="020B0604020202020204" pitchFamily="34" charset="0"/>
                        </a:rPr>
                        <a:t>Density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2200" dirty="0">
                          <a:latin typeface="Arial" panose="020B0604020202020204" pitchFamily="34" charset="0"/>
                          <a:cs typeface="Arial" panose="020B0604020202020204" pitchFamily="34" charset="0"/>
                        </a:rPr>
                        <a:t>Relative </a:t>
                      </a:r>
                    </a:p>
                    <a:p>
                      <a:pPr algn="ctr"/>
                      <a:r>
                        <a:rPr lang="en-US" sz="2200" dirty="0">
                          <a:latin typeface="Arial" panose="020B0604020202020204" pitchFamily="34" charset="0"/>
                          <a:cs typeface="Arial" panose="020B0604020202020204" pitchFamily="34" charset="0"/>
                        </a:rPr>
                        <a:t>Density</a:t>
                      </a:r>
                    </a:p>
                    <a:p>
                      <a:pPr algn="ctr"/>
                      <a:r>
                        <a:rPr lang="en-US" sz="2200" dirty="0">
                          <a:latin typeface="Arial" panose="020B0604020202020204" pitchFamily="34" charset="0"/>
                          <a:cs typeface="Arial" panose="020B0604020202020204" pitchFamily="34" charset="0"/>
                        </a:rPr>
                        <a:t>(%)</a:t>
                      </a:r>
                      <a:endParaRPr lang="en-US" sz="2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Embedment Depth</a:t>
                      </a:r>
                    </a:p>
                    <a:p>
                      <a:pPr algn="ctr"/>
                      <a:r>
                        <a:rPr lang="en-US" sz="2200" dirty="0">
                          <a:latin typeface="Arial" panose="020B0604020202020204" pitchFamily="34" charset="0"/>
                          <a:cs typeface="Arial" panose="020B0604020202020204" pitchFamily="34" charset="0"/>
                        </a:rPr>
                        <a:t>(m)</a:t>
                      </a:r>
                      <a:endParaRPr lang="en-US" sz="2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val="1783792488"/>
                  </a:ext>
                </a:extLst>
              </a:tr>
              <a:tr h="670703">
                <a:tc rowSpan="2">
                  <a:txBody>
                    <a:bodyPr/>
                    <a:lstStyle/>
                    <a:p>
                      <a:pPr algn="ctr"/>
                      <a:r>
                        <a:rPr lang="en-US" sz="220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2">
                  <a:txBody>
                    <a:bodyPr/>
                    <a:lstStyle/>
                    <a:p>
                      <a:pPr marL="0" algn="ctr" defTabSz="457200" rtl="0" eaLnBrk="1" latinLnBrk="0" hangingPunct="1"/>
                      <a:r>
                        <a:rPr lang="en-US" sz="2200" b="1" dirty="0">
                          <a:latin typeface="Arial" panose="020B0604020202020204" pitchFamily="34" charset="0"/>
                          <a:cs typeface="Arial" panose="020B0604020202020204" pitchFamily="34" charset="0"/>
                        </a:rPr>
                        <a:t>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457200" rtl="0" eaLnBrk="1" latinLnBrk="0" hangingPunct="1"/>
                      <a:r>
                        <a:rPr lang="en-US" sz="2200" b="1" kern="1200" dirty="0">
                          <a:solidFill>
                            <a:schemeClr val="tx1"/>
                          </a:solidFill>
                          <a:latin typeface="Arial" panose="020B0604020202020204" pitchFamily="34" charset="0"/>
                          <a:ea typeface="+mn-ea"/>
                          <a:cs typeface="Arial" panose="020B0604020202020204" pitchFamily="34" charset="0"/>
                        </a:rPr>
                        <a:t>Dense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457200" rtl="0" eaLnBrk="1" latinLnBrk="0" hangingPunct="1"/>
                      <a:r>
                        <a:rPr lang="en-US" sz="2200" b="1" kern="1200" dirty="0">
                          <a:latin typeface="Arial" panose="020B0604020202020204" pitchFamily="34" charset="0"/>
                          <a:cs typeface="Arial" panose="020B0604020202020204" pitchFamily="34" charset="0"/>
                        </a:rPr>
                        <a:t>70</a:t>
                      </a:r>
                      <a:endParaRPr lang="en-US" sz="2200" b="1"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0.3, 0.45, 0.60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814444"/>
                  </a:ext>
                </a:extLst>
              </a:tr>
              <a:tr h="670703">
                <a:tc vMerge="1">
                  <a:txBody>
                    <a:bodyPr/>
                    <a:lstStyle/>
                    <a:p>
                      <a:endParaRPr lang="en-US" dirty="0"/>
                    </a:p>
                  </a:txBody>
                  <a:tcPr/>
                </a:tc>
                <a:tc vMerge="1">
                  <a:txBody>
                    <a:bodyPr/>
                    <a:lstStyle/>
                    <a:p>
                      <a:pPr marL="0" algn="ctr" defTabSz="457200" rtl="0" eaLnBrk="1" latinLnBrk="0" hangingPunct="1"/>
                      <a:endParaRPr lang="en-US" sz="1800" kern="1200" dirty="0">
                        <a:solidFill>
                          <a:schemeClr val="dk1"/>
                        </a:solidFill>
                        <a:latin typeface="+mn-lt"/>
                        <a:ea typeface="+mn-ea"/>
                        <a:cs typeface="+mn-cs"/>
                      </a:endParaRPr>
                    </a:p>
                  </a:txBody>
                  <a:tcPr/>
                </a:tc>
                <a:tc>
                  <a:txBody>
                    <a:bodyPr/>
                    <a:lstStyle/>
                    <a:p>
                      <a:pPr algn="ctr"/>
                      <a:r>
                        <a:rPr lang="en-US" sz="2200" b="1" dirty="0">
                          <a:latin typeface="Arial" panose="020B0604020202020204" pitchFamily="34" charset="0"/>
                          <a:cs typeface="Arial" panose="020B0604020202020204" pitchFamily="34" charset="0"/>
                        </a:rPr>
                        <a:t>Very Dense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2200" b="1" dirty="0">
                          <a:latin typeface="Arial" panose="020B0604020202020204" pitchFamily="34" charset="0"/>
                          <a:cs typeface="Arial" panose="020B0604020202020204" pitchFamily="34" charset="0"/>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2200" dirty="0">
                          <a:solidFill>
                            <a:schemeClr val="tx1"/>
                          </a:solidFill>
                          <a:latin typeface="Arial" panose="020B0604020202020204" pitchFamily="34" charset="0"/>
                          <a:cs typeface="Arial" panose="020B0604020202020204" pitchFamily="34" charset="0"/>
                        </a:rPr>
                        <a:t>0.3, 0.45, 0.60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3563295"/>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763381389"/>
              </p:ext>
            </p:extLst>
          </p:nvPr>
        </p:nvGraphicFramePr>
        <p:xfrm>
          <a:off x="1258783" y="4430555"/>
          <a:ext cx="9441063" cy="1524000"/>
        </p:xfrm>
        <a:graphic>
          <a:graphicData uri="http://schemas.openxmlformats.org/drawingml/2006/table">
            <a:tbl>
              <a:tblPr firstRow="1" bandRow="1">
                <a:effectLst>
                  <a:innerShdw blurRad="63500" dist="50800" dir="10800000">
                    <a:prstClr val="black">
                      <a:alpha val="50000"/>
                    </a:prstClr>
                  </a:innerShdw>
                </a:effectLst>
                <a:tableStyleId>{5C22544A-7EE6-4342-B048-85BDC9FD1C3A}</a:tableStyleId>
              </a:tblPr>
              <a:tblGrid>
                <a:gridCol w="1888213">
                  <a:extLst>
                    <a:ext uri="{9D8B030D-6E8A-4147-A177-3AD203B41FA5}">
                      <a16:colId xmlns:a16="http://schemas.microsoft.com/office/drawing/2014/main" val="20000"/>
                    </a:ext>
                  </a:extLst>
                </a:gridCol>
                <a:gridCol w="1888213">
                  <a:extLst>
                    <a:ext uri="{9D8B030D-6E8A-4147-A177-3AD203B41FA5}">
                      <a16:colId xmlns:a16="http://schemas.microsoft.com/office/drawing/2014/main" val="20001"/>
                    </a:ext>
                  </a:extLst>
                </a:gridCol>
                <a:gridCol w="1888213">
                  <a:extLst>
                    <a:ext uri="{9D8B030D-6E8A-4147-A177-3AD203B41FA5}">
                      <a16:colId xmlns:a16="http://schemas.microsoft.com/office/drawing/2014/main" val="20002"/>
                    </a:ext>
                  </a:extLst>
                </a:gridCol>
                <a:gridCol w="1888213">
                  <a:extLst>
                    <a:ext uri="{9D8B030D-6E8A-4147-A177-3AD203B41FA5}">
                      <a16:colId xmlns:a16="http://schemas.microsoft.com/office/drawing/2014/main" val="20003"/>
                    </a:ext>
                  </a:extLst>
                </a:gridCol>
                <a:gridCol w="1888211">
                  <a:extLst>
                    <a:ext uri="{9D8B030D-6E8A-4147-A177-3AD203B41FA5}">
                      <a16:colId xmlns:a16="http://schemas.microsoft.com/office/drawing/2014/main" val="20004"/>
                    </a:ext>
                  </a:extLst>
                </a:gridCol>
              </a:tblGrid>
              <a:tr h="673247">
                <a:tc rowSpan="2">
                  <a:txBody>
                    <a:bodyPr/>
                    <a:lstStyle/>
                    <a:p>
                      <a:pPr algn="ctr"/>
                      <a:endParaRPr lang="en-US" sz="2200" b="1" dirty="0">
                        <a:solidFill>
                          <a:schemeClr val="tx1"/>
                        </a:solidFill>
                        <a:latin typeface="Arial" panose="020B0604020202020204" pitchFamily="34" charset="0"/>
                        <a:cs typeface="Arial" panose="020B0604020202020204" pitchFamily="34" charset="0"/>
                      </a:endParaRPr>
                    </a:p>
                    <a:p>
                      <a:pPr algn="ctr"/>
                      <a:r>
                        <a:rPr lang="en-US" sz="2200" b="1" dirty="0">
                          <a:solidFill>
                            <a:schemeClr val="tx1"/>
                          </a:solidFill>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algn="ctr"/>
                      <a:endParaRPr lang="en-US" sz="2200" b="1" dirty="0">
                        <a:solidFill>
                          <a:schemeClr val="tx1"/>
                        </a:solidFill>
                        <a:latin typeface="Arial" panose="020B0604020202020204" pitchFamily="34" charset="0"/>
                        <a:cs typeface="Arial" panose="020B0604020202020204" pitchFamily="34" charset="0"/>
                      </a:endParaRPr>
                    </a:p>
                    <a:p>
                      <a:pPr algn="ctr"/>
                      <a:r>
                        <a:rPr lang="en-US" sz="2200" b="1" dirty="0">
                          <a:solidFill>
                            <a:schemeClr val="tx1"/>
                          </a:solidFill>
                          <a:latin typeface="Arial" panose="020B0604020202020204" pitchFamily="34" charset="0"/>
                          <a:cs typeface="Arial" panose="020B0604020202020204" pitchFamily="34" charset="0"/>
                        </a:rPr>
                        <a:t>0.30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solidFill>
                            <a:schemeClr val="tx1"/>
                          </a:solidFill>
                          <a:latin typeface="Arial" panose="020B0604020202020204" pitchFamily="34" charset="0"/>
                          <a:cs typeface="Arial" panose="020B0604020202020204" pitchFamily="34" charset="0"/>
                        </a:rPr>
                        <a:t>Dense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algn="ctr" defTabSz="457200" rtl="0" eaLnBrk="1" latinLnBrk="0" hangingPunct="1"/>
                      <a:r>
                        <a:rPr lang="en-US" sz="2200" b="1" kern="1200" dirty="0">
                          <a:solidFill>
                            <a:schemeClr val="tx1"/>
                          </a:solidFill>
                          <a:latin typeface="Arial" panose="020B0604020202020204" pitchFamily="34" charset="0"/>
                          <a:cs typeface="Arial" panose="020B0604020202020204" pitchFamily="34" charset="0"/>
                        </a:rPr>
                        <a:t>70</a:t>
                      </a:r>
                      <a:endParaRPr lang="en-US" sz="2200" b="1"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dirty="0">
                          <a:solidFill>
                            <a:schemeClr val="tx1"/>
                          </a:solidFill>
                          <a:latin typeface="Arial" panose="020B0604020202020204" pitchFamily="34" charset="0"/>
                          <a:cs typeface="Arial" panose="020B0604020202020204" pitchFamily="34" charset="0"/>
                        </a:rPr>
                        <a:t>0.3, 0.45, 0.60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71617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US" sz="2200" b="1" dirty="0">
                          <a:solidFill>
                            <a:schemeClr val="tx1"/>
                          </a:solidFill>
                          <a:latin typeface="Arial" panose="020B0604020202020204" pitchFamily="34" charset="0"/>
                          <a:cs typeface="Arial" panose="020B0604020202020204" pitchFamily="34" charset="0"/>
                        </a:rPr>
                        <a:t>Very Dense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solidFill>
                            <a:schemeClr val="tx1"/>
                          </a:solidFill>
                          <a:latin typeface="Arial" panose="020B0604020202020204" pitchFamily="34" charset="0"/>
                          <a:cs typeface="Arial" panose="020B0604020202020204" pitchFamily="34" charset="0"/>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dirty="0">
                          <a:solidFill>
                            <a:schemeClr val="tx1"/>
                          </a:solidFill>
                          <a:latin typeface="Arial" panose="020B0604020202020204" pitchFamily="34" charset="0"/>
                          <a:cs typeface="Arial" panose="020B0604020202020204" pitchFamily="34" charset="0"/>
                        </a:rPr>
                        <a:t>0.3, 0.45, 0.60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3996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1255BAE-40C5-4305-908E-0F2ECE33FC9D}" type="slidenum">
              <a:rPr lang="en-US" smtClean="0"/>
              <a:t>25</a:t>
            </a:fld>
            <a:endParaRPr lang="en-US"/>
          </a:p>
        </p:txBody>
      </p:sp>
      <p:sp>
        <p:nvSpPr>
          <p:cNvPr id="8" name="TextBox 7"/>
          <p:cNvSpPr txBox="1"/>
          <p:nvPr/>
        </p:nvSpPr>
        <p:spPr>
          <a:xfrm>
            <a:off x="859809" y="679574"/>
            <a:ext cx="10330932" cy="646331"/>
          </a:xfrm>
          <a:prstGeom prst="rect">
            <a:avLst/>
          </a:prstGeom>
          <a:noFill/>
        </p:spPr>
        <p:txBody>
          <a:bodyPr wrap="square" rtlCol="0">
            <a:spAutoFit/>
          </a:bodyPr>
          <a:lstStyle/>
          <a:p>
            <a:pPr marL="285744" indent="-285744">
              <a:buClr>
                <a:schemeClr val="tx2">
                  <a:lumMod val="75000"/>
                </a:schemeClr>
              </a:buClr>
              <a:buFont typeface="Wingdings" panose="05000000000000000000" pitchFamily="2" charset="2"/>
              <a:buChar char="q"/>
            </a:pPr>
            <a:r>
              <a:rPr lang="en-US" sz="3600" b="1" dirty="0">
                <a:solidFill>
                  <a:srgbClr val="002060"/>
                </a:solidFill>
                <a:latin typeface="Times New Roman" panose="02020603050405020304" pitchFamily="18" charset="0"/>
                <a:cs typeface="Times New Roman" panose="02020603050405020304" pitchFamily="18" charset="0"/>
              </a:rPr>
              <a:t>  </a:t>
            </a:r>
            <a:r>
              <a:rPr lang="en-US" sz="3600" b="1" dirty="0">
                <a:solidFill>
                  <a:srgbClr val="002060"/>
                </a:solidFill>
                <a:latin typeface="Arial" panose="020B0604020202020204" pitchFamily="34" charset="0"/>
                <a:cs typeface="Arial" panose="020B0604020202020204" pitchFamily="34" charset="0"/>
              </a:rPr>
              <a:t>LIST OF EXPERIMENTS</a:t>
            </a:r>
          </a:p>
        </p:txBody>
      </p:sp>
      <p:graphicFrame>
        <p:nvGraphicFramePr>
          <p:cNvPr id="4" name="Table 3"/>
          <p:cNvGraphicFramePr>
            <a:graphicFrameLocks noGrp="1"/>
          </p:cNvGraphicFramePr>
          <p:nvPr>
            <p:extLst>
              <p:ext uri="{D42A27DB-BD31-4B8C-83A1-F6EECF244321}">
                <p14:modId xmlns:p14="http://schemas.microsoft.com/office/powerpoint/2010/main" val="1272145264"/>
              </p:ext>
            </p:extLst>
          </p:nvPr>
        </p:nvGraphicFramePr>
        <p:xfrm>
          <a:off x="1347646" y="1851233"/>
          <a:ext cx="9475029" cy="3402666"/>
        </p:xfrm>
        <a:graphic>
          <a:graphicData uri="http://schemas.openxmlformats.org/drawingml/2006/table">
            <a:tbl>
              <a:tblPr firstRow="1" bandRow="1">
                <a:effectLst>
                  <a:innerShdw blurRad="63500" dist="50800" dir="10800000">
                    <a:prstClr val="black">
                      <a:alpha val="50000"/>
                    </a:prstClr>
                  </a:innerShdw>
                </a:effectLst>
                <a:tableStyleId>{775DCB02-9BB8-47FD-8907-85C794F793BA}</a:tableStyleId>
              </a:tblPr>
              <a:tblGrid>
                <a:gridCol w="1722254">
                  <a:extLst>
                    <a:ext uri="{9D8B030D-6E8A-4147-A177-3AD203B41FA5}">
                      <a16:colId xmlns:a16="http://schemas.microsoft.com/office/drawing/2014/main" val="1764270236"/>
                    </a:ext>
                  </a:extLst>
                </a:gridCol>
                <a:gridCol w="4748741">
                  <a:extLst>
                    <a:ext uri="{9D8B030D-6E8A-4147-A177-3AD203B41FA5}">
                      <a16:colId xmlns:a16="http://schemas.microsoft.com/office/drawing/2014/main" val="4214566840"/>
                    </a:ext>
                  </a:extLst>
                </a:gridCol>
                <a:gridCol w="3004034">
                  <a:extLst>
                    <a:ext uri="{9D8B030D-6E8A-4147-A177-3AD203B41FA5}">
                      <a16:colId xmlns:a16="http://schemas.microsoft.com/office/drawing/2014/main" val="4109988209"/>
                    </a:ext>
                  </a:extLst>
                </a:gridCol>
              </a:tblGrid>
              <a:tr h="782320">
                <a:tc>
                  <a:txBody>
                    <a:bodyPr/>
                    <a:lstStyle/>
                    <a:p>
                      <a:pPr algn="ctr"/>
                      <a:r>
                        <a:rPr lang="en-US" sz="2300" dirty="0">
                          <a:latin typeface="Arial" panose="020B0604020202020204" pitchFamily="34" charset="0"/>
                          <a:cs typeface="Arial" panose="020B0604020202020204" pitchFamily="34" charset="0"/>
                        </a:rPr>
                        <a:t>SR. NO.</a:t>
                      </a:r>
                      <a:endParaRPr lang="en-US" sz="23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r>
                        <a:rPr lang="en-US" sz="2300" dirty="0">
                          <a:latin typeface="Arial" panose="020B0604020202020204" pitchFamily="34" charset="0"/>
                          <a:cs typeface="Arial" panose="020B0604020202020204" pitchFamily="34" charset="0"/>
                        </a:rPr>
                        <a:t>NAME</a:t>
                      </a:r>
                      <a:r>
                        <a:rPr lang="en-US" sz="2300" baseline="0" dirty="0">
                          <a:latin typeface="Arial" panose="020B0604020202020204" pitchFamily="34" charset="0"/>
                          <a:cs typeface="Arial" panose="020B0604020202020204" pitchFamily="34" charset="0"/>
                        </a:rPr>
                        <a:t> OF EXPERIMENT</a:t>
                      </a:r>
                      <a:endParaRPr lang="en-US" sz="23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r>
                        <a:rPr lang="en-US" sz="2300" dirty="0">
                          <a:latin typeface="Arial" panose="020B0604020202020204" pitchFamily="34" charset="0"/>
                          <a:cs typeface="Arial" panose="020B0604020202020204" pitchFamily="34" charset="0"/>
                        </a:rPr>
                        <a:t>NO. OF EXPERIMENT</a:t>
                      </a:r>
                      <a:endParaRPr lang="en-US" sz="23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extLst>
                  <a:ext uri="{0D108BD9-81ED-4DB2-BD59-A6C34878D82A}">
                    <a16:rowId xmlns:a16="http://schemas.microsoft.com/office/drawing/2014/main" val="1580884746"/>
                  </a:ext>
                </a:extLst>
              </a:tr>
              <a:tr h="1107033">
                <a:tc>
                  <a:txBody>
                    <a:bodyPr/>
                    <a:lstStyle/>
                    <a:p>
                      <a:pPr algn="ctr"/>
                      <a:r>
                        <a:rPr lang="en-US" sz="2200" b="1"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Sand</a:t>
                      </a:r>
                      <a:r>
                        <a:rPr lang="en-US" sz="2200" b="1" baseline="0" dirty="0">
                          <a:latin typeface="Arial" panose="020B0604020202020204" pitchFamily="34" charset="0"/>
                          <a:cs typeface="Arial" panose="020B0604020202020204" pitchFamily="34" charset="0"/>
                        </a:rPr>
                        <a:t> Classification (Grain size analysis Test &amp; Specific Gravity Test)</a:t>
                      </a:r>
                      <a:endParaRPr lang="en-US" sz="22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838604577"/>
                  </a:ext>
                </a:extLst>
              </a:tr>
              <a:tr h="501051">
                <a:tc>
                  <a:txBody>
                    <a:bodyPr/>
                    <a:lstStyle/>
                    <a:p>
                      <a:pPr algn="ctr"/>
                      <a:r>
                        <a:rPr lang="en-US" sz="2200" b="1" dirty="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baseline="0" dirty="0">
                          <a:latin typeface="Arial" panose="020B0604020202020204" pitchFamily="34" charset="0"/>
                          <a:cs typeface="Arial" panose="020B0604020202020204" pitchFamily="34" charset="0"/>
                        </a:rPr>
                        <a:t>Density Index Test</a:t>
                      </a:r>
                      <a:endParaRPr lang="en-US" sz="22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690859054"/>
                  </a:ext>
                </a:extLst>
              </a:tr>
              <a:tr h="501051">
                <a:tc>
                  <a:txBody>
                    <a:bodyPr/>
                    <a:lstStyle/>
                    <a:p>
                      <a:pPr algn="ctr"/>
                      <a:r>
                        <a:rPr lang="en-US" sz="2200" b="1" dirty="0">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Direct Shear 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07049592"/>
                  </a:ext>
                </a:extLst>
              </a:tr>
              <a:tr h="501051">
                <a:tc>
                  <a:txBody>
                    <a:bodyPr/>
                    <a:lstStyle/>
                    <a:p>
                      <a:pPr algn="ctr"/>
                      <a:r>
                        <a:rPr lang="en-US" sz="2200" b="1" dirty="0">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Pull</a:t>
                      </a:r>
                      <a:r>
                        <a:rPr lang="en-US" sz="2200" b="1" baseline="0" dirty="0">
                          <a:latin typeface="Arial" panose="020B0604020202020204" pitchFamily="34" charset="0"/>
                          <a:cs typeface="Arial" panose="020B0604020202020204" pitchFamily="34" charset="0"/>
                        </a:rPr>
                        <a:t> out Test</a:t>
                      </a:r>
                      <a:endParaRPr lang="en-US" sz="22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200" b="1" dirty="0">
                          <a:latin typeface="Arial" panose="020B0604020202020204" pitchFamily="34" charset="0"/>
                          <a:cs typeface="Arial" panose="020B060402020202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905809"/>
                  </a:ext>
                </a:extLst>
              </a:tr>
            </a:tbl>
          </a:graphicData>
        </a:graphic>
      </p:graphicFrame>
    </p:spTree>
    <p:extLst>
      <p:ext uri="{BB962C8B-B14F-4D97-AF65-F5344CB8AC3E}">
        <p14:creationId xmlns:p14="http://schemas.microsoft.com/office/powerpoint/2010/main" val="1523398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26</a:t>
            </a:fld>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626" y="233107"/>
            <a:ext cx="10412819" cy="6320244"/>
          </a:xfrm>
          <a:prstGeom prst="rect">
            <a:avLst/>
          </a:prstGeom>
        </p:spPr>
      </p:pic>
      <p:sp>
        <p:nvSpPr>
          <p:cNvPr id="9" name="TextBox 8"/>
          <p:cNvSpPr txBox="1"/>
          <p:nvPr/>
        </p:nvSpPr>
        <p:spPr>
          <a:xfrm>
            <a:off x="460766" y="453563"/>
            <a:ext cx="10301019" cy="1538883"/>
          </a:xfrm>
          <a:prstGeom prst="rect">
            <a:avLst/>
          </a:prstGeom>
          <a:noFill/>
        </p:spPr>
        <p:txBody>
          <a:bodyPr wrap="square" rtlCol="0">
            <a:spAutoFit/>
          </a:bodyPr>
          <a:lstStyle/>
          <a:p>
            <a:pPr marL="571500" indent="-571500">
              <a:buClr>
                <a:schemeClr val="tx2">
                  <a:lumMod val="75000"/>
                </a:schemeClr>
              </a:buClr>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Well Graded Sand Sample Preparation and Collection</a:t>
            </a:r>
          </a:p>
          <a:p>
            <a:pPr marL="342900" indent="-342900">
              <a:buClr>
                <a:schemeClr val="tx2">
                  <a:lumMod val="75000"/>
                </a:schemeClr>
              </a:buClr>
              <a:buFont typeface="Wingdings 3" panose="05040102010807070707" pitchFamily="18" charset="2"/>
              <a:buChar char=""/>
            </a:pPr>
            <a:r>
              <a:rPr lang="en-US" sz="2200" b="1" dirty="0">
                <a:solidFill>
                  <a:srgbClr val="002060"/>
                </a:solidFill>
                <a:latin typeface="Arial" panose="020B0604020202020204" pitchFamily="34" charset="0"/>
                <a:cs typeface="Arial" panose="020B0604020202020204" pitchFamily="34" charset="0"/>
              </a:rPr>
              <a:t>Sand Sample from </a:t>
            </a:r>
            <a:r>
              <a:rPr lang="en-US" sz="2200" b="1" dirty="0" err="1">
                <a:solidFill>
                  <a:srgbClr val="002060"/>
                </a:solidFill>
                <a:latin typeface="Arial" panose="020B0604020202020204" pitchFamily="34" charset="0"/>
                <a:cs typeface="Arial" panose="020B0604020202020204" pitchFamily="34" charset="0"/>
              </a:rPr>
              <a:t>Sevaliya</a:t>
            </a:r>
            <a:r>
              <a:rPr lang="en-US" sz="2200" b="1" dirty="0">
                <a:solidFill>
                  <a:srgbClr val="002060"/>
                </a:solidFill>
                <a:latin typeface="Arial" panose="020B0604020202020204" pitchFamily="34" charset="0"/>
                <a:cs typeface="Arial" panose="020B0604020202020204" pitchFamily="34" charset="0"/>
              </a:rPr>
              <a:t>, Gujarat</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7955" y="325836"/>
            <a:ext cx="4782434" cy="6227515"/>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4283" y="292971"/>
            <a:ext cx="5143500" cy="626038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626" y="405356"/>
            <a:ext cx="11122561" cy="6286382"/>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0792" y="390330"/>
            <a:ext cx="5143500" cy="6144185"/>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47994" y="471282"/>
            <a:ext cx="5143500" cy="6091487"/>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0496" y="2149669"/>
            <a:ext cx="5057143" cy="3971429"/>
          </a:xfrm>
          <a:prstGeom prst="rect">
            <a:avLst/>
          </a:prstGeom>
        </p:spPr>
      </p:pic>
    </p:spTree>
    <p:extLst>
      <p:ext uri="{BB962C8B-B14F-4D97-AF65-F5344CB8AC3E}">
        <p14:creationId xmlns:p14="http://schemas.microsoft.com/office/powerpoint/2010/main" val="923399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2" nodeType="clickEffect">
                                  <p:stCondLst>
                                    <p:cond delay="0"/>
                                  </p:stCondLst>
                                  <p:childTnLst>
                                    <p:anim calcmode="lin" valueType="num">
                                      <p:cBhvr additive="base">
                                        <p:cTn id="16" dur="500"/>
                                        <p:tgtEl>
                                          <p:spTgt spid="9"/>
                                        </p:tgtEl>
                                        <p:attrNameLst>
                                          <p:attrName>ppt_x</p:attrName>
                                        </p:attrNameLst>
                                      </p:cBhvr>
                                      <p:tavLst>
                                        <p:tav tm="0">
                                          <p:val>
                                            <p:strVal val="ppt_x"/>
                                          </p:val>
                                        </p:tav>
                                        <p:tav tm="100000">
                                          <p:val>
                                            <p:strVal val="ppt_x"/>
                                          </p:val>
                                        </p:tav>
                                      </p:tavLst>
                                    </p:anim>
                                    <p:anim calcmode="lin" valueType="num">
                                      <p:cBhvr additive="base">
                                        <p:cTn id="17" dur="500"/>
                                        <p:tgtEl>
                                          <p:spTgt spid="9"/>
                                        </p:tgtEl>
                                        <p:attrNameLst>
                                          <p:attrName>ppt_y</p:attrName>
                                        </p:attrNameLst>
                                      </p:cBhvr>
                                      <p:tavLst>
                                        <p:tav tm="0">
                                          <p:val>
                                            <p:strVal val="ppt_y"/>
                                          </p:val>
                                        </p:tav>
                                        <p:tav tm="100000">
                                          <p:val>
                                            <p:strVal val="1+ppt_h/2"/>
                                          </p:val>
                                        </p:tav>
                                      </p:tavLst>
                                    </p:anim>
                                    <p:set>
                                      <p:cBhvr>
                                        <p:cTn id="18" dur="1" fill="hold">
                                          <p:stCondLst>
                                            <p:cond delay="499"/>
                                          </p:stCondLst>
                                        </p:cTn>
                                        <p:tgtEl>
                                          <p:spTgt spid="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
                                        </p:tgtEl>
                                        <p:attrNameLst>
                                          <p:attrName>style.visibility</p:attrName>
                                        </p:attrNameLst>
                                      </p:cBhvr>
                                      <p:to>
                                        <p:strVal val="hidden"/>
                                      </p:to>
                                    </p:set>
                                  </p:childTnLst>
                                </p:cTn>
                              </p:par>
                              <p:par>
                                <p:cTn id="29" presetID="2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xit" presetSubtype="4" fill="hold" nodeType="clickEffect">
                                  <p:stCondLst>
                                    <p:cond delay="0"/>
                                  </p:stCondLst>
                                  <p:childTnLst>
                                    <p:animEffect transition="out" filter="wipe(down)">
                                      <p:cBhvr>
                                        <p:cTn id="35" dur="500"/>
                                        <p:tgtEl>
                                          <p:spTgt spid="15"/>
                                        </p:tgtEl>
                                      </p:cBhvr>
                                    </p:animEffect>
                                    <p:set>
                                      <p:cBhvr>
                                        <p:cTn id="36" dur="1" fill="hold">
                                          <p:stCondLst>
                                            <p:cond delay="499"/>
                                          </p:stCondLst>
                                        </p:cTn>
                                        <p:tgtEl>
                                          <p:spTgt spid="15"/>
                                        </p:tgtEl>
                                        <p:attrNameLst>
                                          <p:attrName>style.visibility</p:attrName>
                                        </p:attrNameLst>
                                      </p:cBhvr>
                                      <p:to>
                                        <p:strVal val="hidden"/>
                                      </p:to>
                                    </p:set>
                                  </p:childTnLst>
                                </p:cTn>
                              </p:par>
                              <p:par>
                                <p:cTn id="37" presetID="2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par>
                                <p:cTn id="40" presetID="22" presetClass="entr" presetSubtype="4"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xit" presetSubtype="4" fill="hold" nodeType="clickEffect">
                                  <p:stCondLst>
                                    <p:cond delay="0"/>
                                  </p:stCondLst>
                                  <p:childTnLst>
                                    <p:animEffect transition="out" filter="wipe(down)">
                                      <p:cBhvr>
                                        <p:cTn id="46" dur="500"/>
                                        <p:tgtEl>
                                          <p:spTgt spid="3"/>
                                        </p:tgtEl>
                                      </p:cBhvr>
                                    </p:animEffect>
                                    <p:set>
                                      <p:cBhvr>
                                        <p:cTn id="47" dur="1" fill="hold">
                                          <p:stCondLst>
                                            <p:cond delay="499"/>
                                          </p:stCondLst>
                                        </p:cTn>
                                        <p:tgtEl>
                                          <p:spTgt spid="3"/>
                                        </p:tgtEl>
                                        <p:attrNameLst>
                                          <p:attrName>style.visibility</p:attrName>
                                        </p:attrNameLst>
                                      </p:cBhvr>
                                      <p:to>
                                        <p:strVal val="hidden"/>
                                      </p:to>
                                    </p:set>
                                  </p:childTnLst>
                                </p:cTn>
                              </p:par>
                              <p:par>
                                <p:cTn id="48" presetID="22" presetClass="exit" presetSubtype="4" fill="hold" nodeType="withEffect">
                                  <p:stCondLst>
                                    <p:cond delay="0"/>
                                  </p:stCondLst>
                                  <p:childTnLst>
                                    <p:animEffect transition="out" filter="wipe(down)">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3"/>
                                        </p:tgtEl>
                                      </p:cBhvr>
                                    </p:animEffect>
                                    <p:set>
                                      <p:cBhvr>
                                        <p:cTn id="60" dur="1" fill="hold">
                                          <p:stCondLst>
                                            <p:cond delay="499"/>
                                          </p:stCondLst>
                                        </p:cTn>
                                        <p:tgtEl>
                                          <p:spTgt spid="1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xit" presetSubtype="4" fill="hold" nodeType="clickEffect">
                                  <p:stCondLst>
                                    <p:cond delay="0"/>
                                  </p:stCondLst>
                                  <p:childTnLst>
                                    <p:anim calcmode="lin" valueType="num">
                                      <p:cBhvr additive="base">
                                        <p:cTn id="70" dur="500"/>
                                        <p:tgtEl>
                                          <p:spTgt spid="14"/>
                                        </p:tgtEl>
                                        <p:attrNameLst>
                                          <p:attrName>ppt_x</p:attrName>
                                        </p:attrNameLst>
                                      </p:cBhvr>
                                      <p:tavLst>
                                        <p:tav tm="0">
                                          <p:val>
                                            <p:strVal val="ppt_x"/>
                                          </p:val>
                                        </p:tav>
                                        <p:tav tm="100000">
                                          <p:val>
                                            <p:strVal val="ppt_x"/>
                                          </p:val>
                                        </p:tav>
                                      </p:tavLst>
                                    </p:anim>
                                    <p:anim calcmode="lin" valueType="num">
                                      <p:cBhvr additive="base">
                                        <p:cTn id="71" dur="500"/>
                                        <p:tgtEl>
                                          <p:spTgt spid="14"/>
                                        </p:tgtEl>
                                        <p:attrNameLst>
                                          <p:attrName>ppt_y</p:attrName>
                                        </p:attrNameLst>
                                      </p:cBhvr>
                                      <p:tavLst>
                                        <p:tav tm="0">
                                          <p:val>
                                            <p:strVal val="ppt_y"/>
                                          </p:val>
                                        </p:tav>
                                        <p:tav tm="100000">
                                          <p:val>
                                            <p:strVal val="1+ppt_h/2"/>
                                          </p:val>
                                        </p:tav>
                                      </p:tavLst>
                                    </p:anim>
                                    <p:set>
                                      <p:cBhvr>
                                        <p:cTn id="7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27</a:t>
            </a:fld>
            <a:endParaRPr lang="en-US"/>
          </a:p>
        </p:txBody>
      </p:sp>
      <p:sp>
        <p:nvSpPr>
          <p:cNvPr id="3" name="TextBox 2"/>
          <p:cNvSpPr txBox="1"/>
          <p:nvPr/>
        </p:nvSpPr>
        <p:spPr>
          <a:xfrm>
            <a:off x="460766" y="453563"/>
            <a:ext cx="10266374" cy="1077218"/>
          </a:xfrm>
          <a:prstGeom prst="rect">
            <a:avLst/>
          </a:prstGeom>
          <a:noFill/>
        </p:spPr>
        <p:txBody>
          <a:bodyPr wrap="square" rtlCol="0">
            <a:spAutoFit/>
          </a:bodyPr>
          <a:lstStyle/>
          <a:p>
            <a:pPr marL="571500" indent="-571500">
              <a:buClr>
                <a:schemeClr val="tx2">
                  <a:lumMod val="75000"/>
                </a:schemeClr>
              </a:buClr>
              <a:buFont typeface="Wingdings" panose="05000000000000000000" pitchFamily="2" charset="2"/>
              <a:buChar char="q"/>
            </a:pPr>
            <a:r>
              <a:rPr lang="en-US" sz="3200" b="1" dirty="0">
                <a:solidFill>
                  <a:srgbClr val="002060"/>
                </a:solidFill>
                <a:latin typeface="Arial" panose="020B0604020202020204" pitchFamily="34" charset="0"/>
                <a:cs typeface="Arial" panose="020B0604020202020204" pitchFamily="34" charset="0"/>
              </a:rPr>
              <a:t>WELL GRADED SAND SAMPLE PREPARATION AND COLLECTION</a:t>
            </a:r>
          </a:p>
        </p:txBody>
      </p:sp>
      <p:graphicFrame>
        <p:nvGraphicFramePr>
          <p:cNvPr id="4" name="Chart 3">
            <a:extLst>
              <a:ext uri="{FF2B5EF4-FFF2-40B4-BE49-F238E27FC236}">
                <a16:creationId xmlns:a16="http://schemas.microsoft.com/office/drawing/2014/main" id="{00000000-0008-0000-0300-000004000000}"/>
              </a:ext>
            </a:extLst>
          </p:cNvPr>
          <p:cNvGraphicFramePr>
            <a:graphicFrameLocks/>
          </p:cNvGraphicFramePr>
          <p:nvPr>
            <p:extLst>
              <p:ext uri="{D42A27DB-BD31-4B8C-83A1-F6EECF244321}">
                <p14:modId xmlns:p14="http://schemas.microsoft.com/office/powerpoint/2010/main" val="2860267122"/>
              </p:ext>
            </p:extLst>
          </p:nvPr>
        </p:nvGraphicFramePr>
        <p:xfrm>
          <a:off x="695403" y="1653892"/>
          <a:ext cx="7151426" cy="49516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641037893"/>
              </p:ext>
            </p:extLst>
          </p:nvPr>
        </p:nvGraphicFramePr>
        <p:xfrm>
          <a:off x="8229600" y="2469772"/>
          <a:ext cx="2620370" cy="689610"/>
        </p:xfrm>
        <a:graphic>
          <a:graphicData uri="http://schemas.openxmlformats.org/drawingml/2006/table">
            <a:tbl>
              <a:tblPr>
                <a:tableStyleId>{125E5076-3810-47DD-B79F-674D7AD40C01}</a:tableStyleId>
              </a:tblPr>
              <a:tblGrid>
                <a:gridCol w="1193608">
                  <a:extLst>
                    <a:ext uri="{9D8B030D-6E8A-4147-A177-3AD203B41FA5}">
                      <a16:colId xmlns:a16="http://schemas.microsoft.com/office/drawing/2014/main" val="20000"/>
                    </a:ext>
                  </a:extLst>
                </a:gridCol>
                <a:gridCol w="1426762">
                  <a:extLst>
                    <a:ext uri="{9D8B030D-6E8A-4147-A177-3AD203B41FA5}">
                      <a16:colId xmlns:a16="http://schemas.microsoft.com/office/drawing/2014/main" val="20001"/>
                    </a:ext>
                  </a:extLst>
                </a:gridCol>
              </a:tblGrid>
              <a:tr h="190500">
                <a:tc>
                  <a:txBody>
                    <a:bodyPr/>
                    <a:lstStyle/>
                    <a:p>
                      <a:pPr algn="l" fontAlgn="b"/>
                      <a:r>
                        <a:rPr lang="en-US" sz="2200" u="none" strike="noStrike" dirty="0">
                          <a:effectLst/>
                          <a:latin typeface="Arial" panose="020B0604020202020204" pitchFamily="34" charset="0"/>
                          <a:cs typeface="Arial" panose="020B0604020202020204" pitchFamily="34" charset="0"/>
                        </a:rPr>
                        <a:t>Cu</a:t>
                      </a:r>
                      <a:endParaRPr lang="en-US" sz="2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200" u="none" strike="noStrike" dirty="0">
                          <a:effectLst/>
                          <a:latin typeface="Arial" panose="020B0604020202020204" pitchFamily="34" charset="0"/>
                          <a:cs typeface="Arial" panose="020B0604020202020204" pitchFamily="34" charset="0"/>
                        </a:rPr>
                        <a:t>8.333333</a:t>
                      </a:r>
                      <a:endParaRPr lang="en-US" sz="2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2200" u="none" strike="noStrike" dirty="0">
                          <a:effectLst/>
                          <a:latin typeface="Arial" panose="020B0604020202020204" pitchFamily="34" charset="0"/>
                          <a:cs typeface="Arial" panose="020B0604020202020204" pitchFamily="34" charset="0"/>
                        </a:rPr>
                        <a:t>Cc</a:t>
                      </a:r>
                      <a:endParaRPr lang="en-US" sz="2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200" u="none" strike="noStrike" dirty="0">
                          <a:effectLst/>
                          <a:latin typeface="Arial" panose="020B0604020202020204" pitchFamily="34" charset="0"/>
                          <a:cs typeface="Arial" panose="020B0604020202020204" pitchFamily="34" charset="0"/>
                        </a:rPr>
                        <a:t>1.216033</a:t>
                      </a:r>
                      <a:endParaRPr lang="en-US" sz="2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TextBox 6"/>
          <p:cNvSpPr txBox="1"/>
          <p:nvPr/>
        </p:nvSpPr>
        <p:spPr>
          <a:xfrm>
            <a:off x="7083188" y="3534770"/>
            <a:ext cx="184731" cy="430887"/>
          </a:xfrm>
          <a:prstGeom prst="rect">
            <a:avLst/>
          </a:prstGeom>
          <a:noFill/>
        </p:spPr>
        <p:txBody>
          <a:bodyPr wrap="none" rtlCol="0">
            <a:spAutoFit/>
          </a:bodyPr>
          <a:lstStyle/>
          <a:p>
            <a:pPr>
              <a:buClr>
                <a:schemeClr val="tx2">
                  <a:lumMod val="75000"/>
                </a:schemeClr>
              </a:buClr>
            </a:pPr>
            <a:endParaRPr lang="en-US" sz="2200" b="1" dirty="0">
              <a:latin typeface="Times New Roman" panose="02020603050405020304" pitchFamily="18" charset="0"/>
              <a:cs typeface="Times New Roman" panose="02020603050405020304" pitchFamily="18" charset="0"/>
            </a:endParaRPr>
          </a:p>
        </p:txBody>
      </p:sp>
      <p:sp>
        <p:nvSpPr>
          <p:cNvPr id="5" name="TextBox 4">
            <a:hlinkClick r:id="rId3" action="ppaction://hlinksldjump"/>
          </p:cNvPr>
          <p:cNvSpPr txBox="1"/>
          <p:nvPr/>
        </p:nvSpPr>
        <p:spPr>
          <a:xfrm>
            <a:off x="8079475" y="3365492"/>
            <a:ext cx="3111266" cy="1107996"/>
          </a:xfrm>
          <a:prstGeom prst="rect">
            <a:avLst/>
          </a:prstGeom>
          <a:noFill/>
        </p:spPr>
        <p:txBody>
          <a:bodyPr wrap="square" rtlCol="0">
            <a:spAutoFit/>
          </a:bodyPr>
          <a:lstStyle/>
          <a:p>
            <a:r>
              <a:rPr lang="en-US" sz="2200" dirty="0">
                <a:latin typeface="Arial" panose="020B0604020202020204" pitchFamily="34" charset="0"/>
                <a:cs typeface="Arial" panose="020B0604020202020204" pitchFamily="34" charset="0"/>
              </a:rPr>
              <a:t>So, it is Well Graded Sand.</a:t>
            </a:r>
          </a:p>
          <a:p>
            <a:r>
              <a:rPr lang="en-US" sz="2200" dirty="0">
                <a:latin typeface="Arial" panose="020B0604020202020204" pitchFamily="34" charset="0"/>
                <a:cs typeface="Arial" panose="020B0604020202020204" pitchFamily="34" charset="0"/>
              </a:rPr>
              <a:t>(Reference 10)</a:t>
            </a:r>
          </a:p>
        </p:txBody>
      </p:sp>
    </p:spTree>
    <p:extLst>
      <p:ext uri="{BB962C8B-B14F-4D97-AF65-F5344CB8AC3E}">
        <p14:creationId xmlns:p14="http://schemas.microsoft.com/office/powerpoint/2010/main" val="345321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28</a:t>
            </a:fld>
            <a:endParaRPr lang="en-US"/>
          </a:p>
        </p:txBody>
      </p:sp>
      <p:sp>
        <p:nvSpPr>
          <p:cNvPr id="5" name="TextBox 4"/>
          <p:cNvSpPr txBox="1"/>
          <p:nvPr/>
        </p:nvSpPr>
        <p:spPr>
          <a:xfrm>
            <a:off x="824457" y="679574"/>
            <a:ext cx="2669369" cy="1415772"/>
          </a:xfrm>
          <a:prstGeom prst="rect">
            <a:avLst/>
          </a:prstGeom>
          <a:noFill/>
        </p:spPr>
        <p:txBody>
          <a:bodyPr wrap="square" rtlCol="0">
            <a:spAutoFit/>
          </a:bodyPr>
          <a:lstStyle/>
          <a:p>
            <a:pPr marL="457189" indent="-457189">
              <a:buClr>
                <a:schemeClr val="tx2">
                  <a:lumMod val="75000"/>
                </a:schemeClr>
              </a:buClr>
              <a:buFont typeface="Wingdings" panose="05000000000000000000" pitchFamily="2" charset="2"/>
              <a:buChar char="q"/>
            </a:pPr>
            <a:r>
              <a:rPr lang="en-US" sz="2150" b="1" dirty="0">
                <a:solidFill>
                  <a:srgbClr val="002060"/>
                </a:solidFill>
                <a:latin typeface="Arial" panose="020B0604020202020204" pitchFamily="34" charset="0"/>
                <a:cs typeface="Arial" panose="020B0604020202020204" pitchFamily="34" charset="0"/>
              </a:rPr>
              <a:t>LINE DIAGRAM OF </a:t>
            </a:r>
          </a:p>
          <a:p>
            <a:pPr marL="457189">
              <a:buClr>
                <a:schemeClr val="accent1"/>
              </a:buClr>
            </a:pPr>
            <a:r>
              <a:rPr lang="en-US" sz="2150" b="1" dirty="0">
                <a:solidFill>
                  <a:srgbClr val="002060"/>
                </a:solidFill>
                <a:latin typeface="Arial" panose="020B0604020202020204" pitchFamily="34" charset="0"/>
                <a:cs typeface="Arial" panose="020B0604020202020204" pitchFamily="34" charset="0"/>
              </a:rPr>
              <a:t>LABORATORY MODEL SETUP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3827" y="295731"/>
            <a:ext cx="6858715" cy="6427655"/>
          </a:xfrm>
          <a:prstGeom prst="rect">
            <a:avLst/>
          </a:prstGeom>
        </p:spPr>
      </p:pic>
    </p:spTree>
    <p:extLst>
      <p:ext uri="{BB962C8B-B14F-4D97-AF65-F5344CB8AC3E}">
        <p14:creationId xmlns:p14="http://schemas.microsoft.com/office/powerpoint/2010/main" val="320270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712115" y="1382730"/>
            <a:ext cx="10202628" cy="520675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For Laboratory Experimental tests,</a:t>
            </a:r>
          </a:p>
          <a:p>
            <a:pPr marL="346066" indent="0" algn="just">
              <a:buClr>
                <a:schemeClr val="tx2">
                  <a:lumMod val="75000"/>
                </a:schemeClr>
              </a:buClr>
              <a:buSzPct val="100000"/>
              <a:buNone/>
            </a:pPr>
            <a:r>
              <a:rPr lang="en-US" sz="2200" dirty="0">
                <a:solidFill>
                  <a:schemeClr val="tx1">
                    <a:lumMod val="85000"/>
                    <a:lumOff val="15000"/>
                  </a:schemeClr>
                </a:solidFill>
                <a:latin typeface="Arial" panose="020B0604020202020204" pitchFamily="34" charset="0"/>
                <a:cs typeface="Arial" panose="020B0604020202020204" pitchFamily="34" charset="0"/>
              </a:rPr>
              <a:t>creation of model is done and its details are given.</a:t>
            </a:r>
          </a:p>
          <a:p>
            <a:pPr algn="just">
              <a:buFont typeface="+mj-lt"/>
              <a:buAutoNum type="alphaUcPeriod"/>
            </a:pPr>
            <a:endParaRPr lang="en-US" sz="2200" dirty="0">
              <a:solidFill>
                <a:schemeClr val="tx1">
                  <a:lumMod val="85000"/>
                  <a:lumOff val="15000"/>
                </a:schemeClr>
              </a:solidFill>
              <a:latin typeface="Arial" panose="020B0604020202020204" pitchFamily="34" charset="0"/>
              <a:cs typeface="Arial" panose="020B0604020202020204" pitchFamily="34" charset="0"/>
            </a:endParaRPr>
          </a:p>
          <a:p>
            <a:pPr algn="just">
              <a:buClr>
                <a:schemeClr val="tx2">
                  <a:lumMod val="75000"/>
                </a:schemeClr>
              </a:buClr>
              <a:buSzPct val="100000"/>
              <a:buFont typeface="+mj-lt"/>
              <a:buAutoNum type="alphaUcPeriod"/>
            </a:pPr>
            <a:r>
              <a:rPr lang="en-US" sz="2400" b="1" dirty="0">
                <a:solidFill>
                  <a:schemeClr val="tx1">
                    <a:lumMod val="85000"/>
                    <a:lumOff val="15000"/>
                  </a:schemeClr>
                </a:solidFill>
                <a:latin typeface="Arial" panose="020B0604020202020204" pitchFamily="34" charset="0"/>
                <a:cs typeface="Arial" panose="020B0604020202020204" pitchFamily="34" charset="0"/>
              </a:rPr>
              <a:t>Loading Frame  </a:t>
            </a:r>
          </a:p>
          <a:p>
            <a:pPr algn="just">
              <a:buClr>
                <a:schemeClr val="tx2">
                  <a:lumMod val="75000"/>
                </a:schemeClr>
              </a:buClr>
              <a:buSzPct val="100000"/>
              <a:buFont typeface="Wingdings 3" panose="05040102010807070707" pitchFamily="18" charset="2"/>
              <a:buChar char=""/>
            </a:pPr>
            <a:r>
              <a:rPr lang="en-US" sz="2200" dirty="0">
                <a:solidFill>
                  <a:schemeClr val="tx1">
                    <a:lumMod val="85000"/>
                    <a:lumOff val="15000"/>
                  </a:schemeClr>
                </a:solidFill>
                <a:latin typeface="Arial" panose="020B0604020202020204" pitchFamily="34" charset="0"/>
                <a:cs typeface="Arial" panose="020B0604020202020204" pitchFamily="34" charset="0"/>
              </a:rPr>
              <a:t> For 50 KN Uplift Load.</a:t>
            </a:r>
          </a:p>
          <a:p>
            <a:pPr algn="just"/>
            <a:endParaRPr lang="en-US" sz="2200" u="sng"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81255BAE-40C5-4305-908E-0F2ECE33FC9D}" type="slidenum">
              <a:rPr lang="en-US" smtClean="0"/>
              <a:t>29</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2316" y="1063417"/>
            <a:ext cx="3567523" cy="5411917"/>
          </a:xfrm>
          <a:prstGeom prst="rect">
            <a:avLst/>
          </a:prstGeom>
        </p:spPr>
      </p:pic>
      <p:sp>
        <p:nvSpPr>
          <p:cNvPr id="5" name="TextBox 4"/>
          <p:cNvSpPr txBox="1"/>
          <p:nvPr/>
        </p:nvSpPr>
        <p:spPr>
          <a:xfrm>
            <a:off x="712115" y="612866"/>
            <a:ext cx="10478626" cy="646331"/>
          </a:xfrm>
          <a:prstGeom prst="rect">
            <a:avLst/>
          </a:prstGeom>
          <a:noFill/>
        </p:spPr>
        <p:txBody>
          <a:bodyPr wrap="square" rtlCol="0">
            <a:spAutoFit/>
          </a:bodyPr>
          <a:lstStyle/>
          <a:p>
            <a:pPr marL="571500" indent="-571500">
              <a:buClr>
                <a:schemeClr val="tx2">
                  <a:lumMod val="75000"/>
                </a:schemeClr>
              </a:buClr>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BY PERFORMING MODEL TEST</a:t>
            </a:r>
          </a:p>
        </p:txBody>
      </p:sp>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492621" y="1186951"/>
            <a:ext cx="4203509" cy="5288384"/>
          </a:xfrm>
          <a:prstGeom prst="rect">
            <a:avLst/>
          </a:prstGeom>
        </p:spPr>
      </p:pic>
    </p:spTree>
    <p:extLst>
      <p:ext uri="{BB962C8B-B14F-4D97-AF65-F5344CB8AC3E}">
        <p14:creationId xmlns:p14="http://schemas.microsoft.com/office/powerpoint/2010/main" val="3591363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2">
                                            <p:txEl>
                                              <p:pRg st="0" end="0"/>
                                            </p:txEl>
                                          </p:spTgt>
                                        </p:tgtEl>
                                      </p:cBhvr>
                                    </p:animEffect>
                                    <p:set>
                                      <p:cBhvr>
                                        <p:cTn id="7" dur="1" fill="hold">
                                          <p:stCondLst>
                                            <p:cond delay="499"/>
                                          </p:stCondLst>
                                        </p:cTn>
                                        <p:tgtEl>
                                          <p:spTgt spid="2">
                                            <p:txEl>
                                              <p:pRg st="0" end="0"/>
                                            </p:txEl>
                                          </p:spTgt>
                                        </p:tgtEl>
                                        <p:attrNameLst>
                                          <p:attrName>style.visibility</p:attrName>
                                        </p:attrNameLst>
                                      </p:cBhvr>
                                      <p:to>
                                        <p:strVal val="hidden"/>
                                      </p:to>
                                    </p:set>
                                  </p:childTnLst>
                                </p:cTn>
                              </p:par>
                              <p:par>
                                <p:cTn id="8" presetID="22" presetClass="exit" presetSubtype="4" fill="hold" nodeType="withEffect">
                                  <p:stCondLst>
                                    <p:cond delay="0"/>
                                  </p:stCondLst>
                                  <p:childTnLst>
                                    <p:animEffect transition="out" filter="wipe(down)">
                                      <p:cBhvr>
                                        <p:cTn id="9" dur="500"/>
                                        <p:tgtEl>
                                          <p:spTgt spid="2">
                                            <p:txEl>
                                              <p:pRg st="1" end="1"/>
                                            </p:txEl>
                                          </p:spTgt>
                                        </p:tgtEl>
                                      </p:cBhvr>
                                    </p:animEffect>
                                    <p:set>
                                      <p:cBhvr>
                                        <p:cTn id="10" dur="1" fill="hold">
                                          <p:stCondLst>
                                            <p:cond delay="499"/>
                                          </p:stCondLst>
                                        </p:cTn>
                                        <p:tgtEl>
                                          <p:spTgt spid="2">
                                            <p:txEl>
                                              <p:pRg st="1" end="1"/>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2">
                                            <p:txEl>
                                              <p:pRg st="3" end="3"/>
                                            </p:txEl>
                                          </p:spTgt>
                                        </p:tgtEl>
                                        <p:attrNameLst>
                                          <p:attrName>r</p:attrName>
                                        </p:attrNameLst>
                                      </p:cBhvr>
                                    </p:animRot>
                                    <p:animRot by="-240000">
                                      <p:cBhvr>
                                        <p:cTn id="15" dur="200" fill="hold">
                                          <p:stCondLst>
                                            <p:cond delay="200"/>
                                          </p:stCondLst>
                                        </p:cTn>
                                        <p:tgtEl>
                                          <p:spTgt spid="2">
                                            <p:txEl>
                                              <p:pRg st="3" end="3"/>
                                            </p:txEl>
                                          </p:spTgt>
                                        </p:tgtEl>
                                        <p:attrNameLst>
                                          <p:attrName>r</p:attrName>
                                        </p:attrNameLst>
                                      </p:cBhvr>
                                    </p:animRot>
                                    <p:animRot by="240000">
                                      <p:cBhvr>
                                        <p:cTn id="16" dur="200" fill="hold">
                                          <p:stCondLst>
                                            <p:cond delay="400"/>
                                          </p:stCondLst>
                                        </p:cTn>
                                        <p:tgtEl>
                                          <p:spTgt spid="2">
                                            <p:txEl>
                                              <p:pRg st="3" end="3"/>
                                            </p:txEl>
                                          </p:spTgt>
                                        </p:tgtEl>
                                        <p:attrNameLst>
                                          <p:attrName>r</p:attrName>
                                        </p:attrNameLst>
                                      </p:cBhvr>
                                    </p:animRot>
                                    <p:animRot by="-240000">
                                      <p:cBhvr>
                                        <p:cTn id="17" dur="200" fill="hold">
                                          <p:stCondLst>
                                            <p:cond delay="600"/>
                                          </p:stCondLst>
                                        </p:cTn>
                                        <p:tgtEl>
                                          <p:spTgt spid="2">
                                            <p:txEl>
                                              <p:pRg st="3" end="3"/>
                                            </p:txEl>
                                          </p:spTgt>
                                        </p:tgtEl>
                                        <p:attrNameLst>
                                          <p:attrName>r</p:attrName>
                                        </p:attrNameLst>
                                      </p:cBhvr>
                                    </p:animRot>
                                    <p:animRot by="120000">
                                      <p:cBhvr>
                                        <p:cTn id="18" dur="200" fill="hold">
                                          <p:stCondLst>
                                            <p:cond delay="800"/>
                                          </p:stCondLst>
                                        </p:cTn>
                                        <p:tgtEl>
                                          <p:spTgt spid="2">
                                            <p:txEl>
                                              <p:pRg st="3" end="3"/>
                                            </p:txEl>
                                          </p:spTgt>
                                        </p:tgtEl>
                                        <p:attrNameLst>
                                          <p:attrName>r</p:attrName>
                                        </p:attrNameLst>
                                      </p:cBhvr>
                                    </p:animRot>
                                  </p:childTnLst>
                                </p:cTn>
                              </p:par>
                              <p:par>
                                <p:cTn id="19" presetID="6" presetClass="emph" presetSubtype="0" fill="hold" nodeType="withEffect">
                                  <p:stCondLst>
                                    <p:cond delay="0"/>
                                  </p:stCondLst>
                                  <p:childTnLst>
                                    <p:animScale>
                                      <p:cBhvr>
                                        <p:cTn id="20" dur="2000" fill="hold"/>
                                        <p:tgtEl>
                                          <p:spTgt spid="2">
                                            <p:txEl>
                                              <p:pRg st="4" end="4"/>
                                            </p:txEl>
                                          </p:spTgt>
                                        </p:tgtEl>
                                      </p:cBhvr>
                                      <p:by x="150000" y="15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30</a:t>
            </a:fld>
            <a:endParaRPr lang="en-US" dirty="0"/>
          </a:p>
        </p:txBody>
      </p:sp>
      <p:sp>
        <p:nvSpPr>
          <p:cNvPr id="3" name="TextBox 2"/>
          <p:cNvSpPr txBox="1"/>
          <p:nvPr/>
        </p:nvSpPr>
        <p:spPr>
          <a:xfrm>
            <a:off x="870857" y="1335313"/>
            <a:ext cx="10319883" cy="369332"/>
          </a:xfrm>
          <a:prstGeom prst="rect">
            <a:avLst/>
          </a:prstGeom>
          <a:noFill/>
        </p:spPr>
        <p:txBody>
          <a:bodyPr wrap="square" rtlCol="0">
            <a:spAutoFit/>
          </a:bodyPr>
          <a:lstStyle/>
          <a:p>
            <a:pPr marL="342891" indent="-342891">
              <a:buClr>
                <a:schemeClr val="accent1"/>
              </a:buClr>
              <a:buSzPct val="80000"/>
              <a:buFont typeface="+mj-lt"/>
              <a:buAutoNum type="alphaUcPeriod" startAt="2"/>
            </a:pPr>
            <a:endParaRPr lang="en-US" dirty="0"/>
          </a:p>
        </p:txBody>
      </p:sp>
      <p:sp>
        <p:nvSpPr>
          <p:cNvPr id="4" name="TextBox 3"/>
          <p:cNvSpPr txBox="1"/>
          <p:nvPr/>
        </p:nvSpPr>
        <p:spPr>
          <a:xfrm>
            <a:off x="870856" y="757683"/>
            <a:ext cx="9910875" cy="1138773"/>
          </a:xfrm>
          <a:prstGeom prst="rect">
            <a:avLst/>
          </a:prstGeom>
          <a:noFill/>
        </p:spPr>
        <p:txBody>
          <a:bodyPr wrap="square" rtlCol="0">
            <a:spAutoFit/>
          </a:bodyPr>
          <a:lstStyle/>
          <a:p>
            <a:pPr marL="457200" indent="-457200">
              <a:buClr>
                <a:schemeClr val="tx2">
                  <a:lumMod val="75000"/>
                </a:schemeClr>
              </a:buClr>
              <a:buSzPct val="100000"/>
              <a:buFont typeface="+mj-lt"/>
              <a:buAutoNum type="alphaUcPeriod" startAt="2"/>
            </a:pPr>
            <a:r>
              <a:rPr lang="en-US" sz="2400" b="1" dirty="0">
                <a:latin typeface="Arial" panose="020B0604020202020204" pitchFamily="34" charset="0"/>
                <a:cs typeface="Arial" panose="020B0604020202020204" pitchFamily="34" charset="0"/>
              </a:rPr>
              <a:t>Plate with anchor Rod</a:t>
            </a:r>
          </a:p>
          <a:p>
            <a:pPr>
              <a:buClr>
                <a:schemeClr val="tx2">
                  <a:lumMod val="75000"/>
                </a:schemeClr>
              </a:buClr>
              <a:buSzPct val="100000"/>
            </a:pPr>
            <a:endParaRPr lang="en-US" sz="2200" dirty="0">
              <a:latin typeface="Arial" panose="020B0604020202020204" pitchFamily="34" charset="0"/>
              <a:cs typeface="Arial" panose="020B0604020202020204" pitchFamily="34" charset="0"/>
            </a:endParaRPr>
          </a:p>
          <a:p>
            <a:pPr marL="342900" indent="-342900">
              <a:buClr>
                <a:schemeClr val="tx2">
                  <a:lumMod val="75000"/>
                </a:schemeClr>
              </a:buClr>
              <a:buSzPct val="100000"/>
              <a:buFont typeface="Wingdings 3" panose="05040102010807070707" pitchFamily="18" charset="2"/>
              <a:buChar char=""/>
            </a:pPr>
            <a:r>
              <a:rPr lang="en-US" sz="2200" dirty="0">
                <a:latin typeface="Arial" panose="020B0604020202020204" pitchFamily="34" charset="0"/>
                <a:cs typeface="Arial" panose="020B0604020202020204" pitchFamily="34" charset="0"/>
              </a:rPr>
              <a:t>For 30 KN Load</a:t>
            </a:r>
          </a:p>
        </p:txBody>
      </p:sp>
      <p:pic>
        <p:nvPicPr>
          <p:cNvPr id="12" name="Picture 11"/>
          <p:cNvPicPr>
            <a:picLocks noChangeAspect="1"/>
          </p:cNvPicPr>
          <p:nvPr/>
        </p:nvPicPr>
        <p:blipFill>
          <a:blip r:embed="rId2"/>
          <a:stretch>
            <a:fillRect/>
          </a:stretch>
        </p:blipFill>
        <p:spPr>
          <a:xfrm>
            <a:off x="3736863" y="3453389"/>
            <a:ext cx="7781925" cy="1047751"/>
          </a:xfrm>
          <a:prstGeom prst="rect">
            <a:avLst/>
          </a:prstGeom>
        </p:spPr>
      </p:pic>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729559017"/>
              </p:ext>
            </p:extLst>
          </p:nvPr>
        </p:nvGraphicFramePr>
        <p:xfrm>
          <a:off x="2706529" y="2537683"/>
          <a:ext cx="523875" cy="4159330"/>
        </p:xfrm>
        <a:graphic>
          <a:graphicData uri="http://schemas.openxmlformats.org/presentationml/2006/ole">
            <mc:AlternateContent xmlns:mc="http://schemas.openxmlformats.org/markup-compatibility/2006">
              <mc:Choice xmlns:v="urn:schemas-microsoft-com:vml" Requires="v">
                <p:oleObj name="Bitmap Image" r:id="rId3" imgW="619211" imgH="3161905" progId="Paint.Picture">
                  <p:embed/>
                </p:oleObj>
              </mc:Choice>
              <mc:Fallback>
                <p:oleObj name="Bitmap Image" r:id="rId3" imgW="619211" imgH="3161905"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6529" y="2537683"/>
                        <a:ext cx="523875" cy="4159330"/>
                      </a:xfrm>
                      <a:prstGeom prst="rect">
                        <a:avLst/>
                      </a:prstGeom>
                      <a:noFill/>
                    </p:spPr>
                  </p:pic>
                </p:oleObj>
              </mc:Fallback>
            </mc:AlternateContent>
          </a:graphicData>
        </a:graphic>
      </p:graphicFrame>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773" y="2537683"/>
            <a:ext cx="5794858" cy="3387901"/>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86631" y="1525370"/>
            <a:ext cx="5964342" cy="4835589"/>
          </a:xfrm>
          <a:prstGeom prst="rect">
            <a:avLst/>
          </a:prstGeom>
        </p:spPr>
      </p:pic>
      <p:pic>
        <p:nvPicPr>
          <p:cNvPr id="15" name="Picture 14"/>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38993" t="8342" r="31210" b="1"/>
          <a:stretch/>
        </p:blipFill>
        <p:spPr>
          <a:xfrm>
            <a:off x="4984160" y="295731"/>
            <a:ext cx="1532587" cy="6285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7492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xEl>
                                              <p:pRg st="0" end="0"/>
                                            </p:txEl>
                                          </p:spTgt>
                                        </p:tgtEl>
                                        <p:attrNameLst>
                                          <p:attrName>r</p:attrName>
                                        </p:attrNameLst>
                                      </p:cBhvr>
                                    </p:animRot>
                                    <p:animRot by="-240000">
                                      <p:cBhvr>
                                        <p:cTn id="7" dur="200" fill="hold">
                                          <p:stCondLst>
                                            <p:cond delay="200"/>
                                          </p:stCondLst>
                                        </p:cTn>
                                        <p:tgtEl>
                                          <p:spTgt spid="4">
                                            <p:txEl>
                                              <p:pRg st="0" end="0"/>
                                            </p:txEl>
                                          </p:spTgt>
                                        </p:tgtEl>
                                        <p:attrNameLst>
                                          <p:attrName>r</p:attrName>
                                        </p:attrNameLst>
                                      </p:cBhvr>
                                    </p:animRot>
                                    <p:animRot by="240000">
                                      <p:cBhvr>
                                        <p:cTn id="8" dur="200" fill="hold">
                                          <p:stCondLst>
                                            <p:cond delay="400"/>
                                          </p:stCondLst>
                                        </p:cTn>
                                        <p:tgtEl>
                                          <p:spTgt spid="4">
                                            <p:txEl>
                                              <p:pRg st="0" end="0"/>
                                            </p:txEl>
                                          </p:spTgt>
                                        </p:tgtEl>
                                        <p:attrNameLst>
                                          <p:attrName>r</p:attrName>
                                        </p:attrNameLst>
                                      </p:cBhvr>
                                    </p:animRot>
                                    <p:animRot by="-240000">
                                      <p:cBhvr>
                                        <p:cTn id="9" dur="200" fill="hold">
                                          <p:stCondLst>
                                            <p:cond delay="600"/>
                                          </p:stCondLst>
                                        </p:cTn>
                                        <p:tgtEl>
                                          <p:spTgt spid="4">
                                            <p:txEl>
                                              <p:pRg st="0" end="0"/>
                                            </p:txEl>
                                          </p:spTgt>
                                        </p:tgtEl>
                                        <p:attrNameLst>
                                          <p:attrName>r</p:attrName>
                                        </p:attrNameLst>
                                      </p:cBhvr>
                                    </p:animRot>
                                    <p:animRot by="120000">
                                      <p:cBhvr>
                                        <p:cTn id="10" dur="200" fill="hold">
                                          <p:stCondLst>
                                            <p:cond delay="800"/>
                                          </p:stCondLst>
                                        </p:cTn>
                                        <p:tgtEl>
                                          <p:spTgt spid="4">
                                            <p:txEl>
                                              <p:pRg st="0" end="0"/>
                                            </p:txEl>
                                          </p:spTgt>
                                        </p:tgtEl>
                                        <p:attrNameLst>
                                          <p:attrName>r</p:attrName>
                                        </p:attrNameLst>
                                      </p:cBhvr>
                                    </p:animRot>
                                  </p:childTnLst>
                                </p:cTn>
                              </p:par>
                              <p:par>
                                <p:cTn id="11" presetID="6" presetClass="emph" presetSubtype="0" fill="hold" nodeType="withEffect">
                                  <p:stCondLst>
                                    <p:cond delay="0"/>
                                  </p:stCondLst>
                                  <p:childTnLst>
                                    <p:animScale>
                                      <p:cBhvr>
                                        <p:cTn id="12" dur="2000" fill="hold"/>
                                        <p:tgtEl>
                                          <p:spTgt spid="4">
                                            <p:txEl>
                                              <p:pRg st="2" end="2"/>
                                            </p:txEl>
                                          </p:spTgt>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1250"/>
                                        <p:tgtEl>
                                          <p:spTgt spid="13"/>
                                        </p:tgtEl>
                                      </p:cBhvr>
                                    </p:animEffect>
                                  </p:childTnLst>
                                </p:cTn>
                              </p:par>
                              <p:par>
                                <p:cTn id="18" presetID="6" presetClass="entr" presetSubtype="16"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circle(in)">
                                      <p:cBhvr>
                                        <p:cTn id="20" dur="125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xit" presetSubtype="32" fill="hold" nodeType="clickEffect">
                                  <p:stCondLst>
                                    <p:cond delay="0"/>
                                  </p:stCondLst>
                                  <p:childTnLst>
                                    <p:animEffect transition="out" filter="circle(out)">
                                      <p:cBhvr>
                                        <p:cTn id="24" dur="1250"/>
                                        <p:tgtEl>
                                          <p:spTgt spid="13"/>
                                        </p:tgtEl>
                                      </p:cBhvr>
                                    </p:animEffect>
                                    <p:set>
                                      <p:cBhvr>
                                        <p:cTn id="25" dur="1" fill="hold">
                                          <p:stCondLst>
                                            <p:cond delay="1249"/>
                                          </p:stCondLst>
                                        </p:cTn>
                                        <p:tgtEl>
                                          <p:spTgt spid="13"/>
                                        </p:tgtEl>
                                        <p:attrNameLst>
                                          <p:attrName>style.visibility</p:attrName>
                                        </p:attrNameLst>
                                      </p:cBhvr>
                                      <p:to>
                                        <p:strVal val="hidden"/>
                                      </p:to>
                                    </p:set>
                                  </p:childTnLst>
                                </p:cTn>
                              </p:par>
                              <p:par>
                                <p:cTn id="26" presetID="6" presetClass="exit" presetSubtype="32" fill="hold" nodeType="withEffect">
                                  <p:stCondLst>
                                    <p:cond delay="0"/>
                                  </p:stCondLst>
                                  <p:childTnLst>
                                    <p:animEffect transition="out" filter="circle(out)">
                                      <p:cBhvr>
                                        <p:cTn id="27" dur="1250"/>
                                        <p:tgtEl>
                                          <p:spTgt spid="14"/>
                                        </p:tgtEl>
                                      </p:cBhvr>
                                    </p:animEffect>
                                    <p:set>
                                      <p:cBhvr>
                                        <p:cTn id="28" dur="1" fill="hold">
                                          <p:stCondLst>
                                            <p:cond delay="1249"/>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nodeType="click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par>
                                <p:cTn id="45" presetID="2" presetClass="exit" presetSubtype="4" fill="hold" nodeType="withEffect">
                                  <p:stCondLst>
                                    <p:cond delay="0"/>
                                  </p:stCondLst>
                                  <p:childTnLst>
                                    <p:anim calcmode="lin" valueType="num">
                                      <p:cBhvr additive="base">
                                        <p:cTn id="46" dur="500"/>
                                        <p:tgtEl>
                                          <p:spTgt spid="9"/>
                                        </p:tgtEl>
                                        <p:attrNameLst>
                                          <p:attrName>ppt_x</p:attrName>
                                        </p:attrNameLst>
                                      </p:cBhvr>
                                      <p:tavLst>
                                        <p:tav tm="0">
                                          <p:val>
                                            <p:strVal val="ppt_x"/>
                                          </p:val>
                                        </p:tav>
                                        <p:tav tm="100000">
                                          <p:val>
                                            <p:strVal val="ppt_x"/>
                                          </p:val>
                                        </p:tav>
                                      </p:tavLst>
                                    </p:anim>
                                    <p:anim calcmode="lin" valueType="num">
                                      <p:cBhvr additive="base">
                                        <p:cTn id="47" dur="500"/>
                                        <p:tgtEl>
                                          <p:spTgt spid="9"/>
                                        </p:tgtEl>
                                        <p:attrNameLst>
                                          <p:attrName>ppt_y</p:attrName>
                                        </p:attrNameLst>
                                      </p:cBhvr>
                                      <p:tavLst>
                                        <p:tav tm="0">
                                          <p:val>
                                            <p:strVal val="ppt_y"/>
                                          </p:val>
                                        </p:tav>
                                        <p:tav tm="100000">
                                          <p:val>
                                            <p:strVal val="1+ppt_h/2"/>
                                          </p:val>
                                        </p:tav>
                                      </p:tavLst>
                                    </p:anim>
                                    <p:set>
                                      <p:cBhvr>
                                        <p:cTn id="48" dur="1" fill="hold">
                                          <p:stCondLst>
                                            <p:cond delay="499"/>
                                          </p:stCondLst>
                                        </p:cTn>
                                        <p:tgtEl>
                                          <p:spTgt spid="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31</a:t>
            </a:fld>
            <a:endParaRPr lang="en-US"/>
          </a:p>
        </p:txBody>
      </p:sp>
      <p:sp>
        <p:nvSpPr>
          <p:cNvPr id="3" name="Rectangle 2"/>
          <p:cNvSpPr/>
          <p:nvPr/>
        </p:nvSpPr>
        <p:spPr>
          <a:xfrm>
            <a:off x="136478" y="433351"/>
            <a:ext cx="11054263" cy="646331"/>
          </a:xfrm>
          <a:prstGeom prst="rect">
            <a:avLst/>
          </a:prstGeom>
        </p:spPr>
        <p:txBody>
          <a:bodyPr wrap="square">
            <a:spAutoFit/>
          </a:bodyPr>
          <a:lstStyle/>
          <a:p>
            <a:pPr marL="1028688" indent="-571500">
              <a:buClr>
                <a:schemeClr val="tx2">
                  <a:lumMod val="75000"/>
                </a:schemeClr>
              </a:buClr>
              <a:buFont typeface="Wingdings" panose="05000000000000000000" pitchFamily="2" charset="2"/>
              <a:buChar char="q"/>
            </a:pPr>
            <a:r>
              <a:rPr lang="en-US" sz="3600" dirty="0">
                <a:latin typeface="Arial" panose="020B0604020202020204" pitchFamily="34" charset="0"/>
                <a:cs typeface="Arial" panose="020B0604020202020204" pitchFamily="34" charset="0"/>
              </a:rPr>
              <a:t>Laboratory Model Setup</a:t>
            </a:r>
          </a:p>
        </p:txBody>
      </p:sp>
      <p:pic>
        <p:nvPicPr>
          <p:cNvPr id="5" name="Picture 4"/>
          <p:cNvPicPr/>
          <p:nvPr/>
        </p:nvPicPr>
        <p:blipFill>
          <a:blip r:embed="rId2" cstate="print">
            <a:extLst>
              <a:ext uri="{BEBA8EAE-BF5A-486C-A8C5-ECC9F3942E4B}">
                <a14:imgProps xmlns:a14="http://schemas.microsoft.com/office/drawing/2010/main">
                  <a14:imgLayer r:embed="rId3">
                    <a14:imgEffect>
                      <a14:sharpenSoften amount="500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6564573" y="1063418"/>
            <a:ext cx="4626168" cy="560524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285832" y="1079682"/>
            <a:ext cx="5143500" cy="56052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630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3"/>
                                        </p:tgtEl>
                                        <p:attrNameLst>
                                          <p:attrName>fillcolor</p:attrName>
                                        </p:attrNameLst>
                                      </p:cBhvr>
                                      <p:to>
                                        <a:srgbClr val="BCE1F7"/>
                                      </p:to>
                                    </p:animClr>
                                    <p:set>
                                      <p:cBhvr>
                                        <p:cTn id="7" dur="2000" fill="hold"/>
                                        <p:tgtEl>
                                          <p:spTgt spid="3"/>
                                        </p:tgtEl>
                                        <p:attrNameLst>
                                          <p:attrName>fill.type</p:attrName>
                                        </p:attrNameLst>
                                      </p:cBhvr>
                                      <p:to>
                                        <p:strVal val="solid"/>
                                      </p:to>
                                    </p:set>
                                    <p:set>
                                      <p:cBhvr>
                                        <p:cTn id="8" dur="2000"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32</a:t>
            </a:fld>
            <a:endParaRPr lang="en-US"/>
          </a:p>
        </p:txBody>
      </p:sp>
      <p:sp>
        <p:nvSpPr>
          <p:cNvPr id="4" name="Rectangle 3"/>
          <p:cNvSpPr/>
          <p:nvPr/>
        </p:nvSpPr>
        <p:spPr>
          <a:xfrm>
            <a:off x="-109182" y="433351"/>
            <a:ext cx="11299923" cy="646331"/>
          </a:xfrm>
          <a:prstGeom prst="rect">
            <a:avLst/>
          </a:prstGeom>
        </p:spPr>
        <p:txBody>
          <a:bodyPr wrap="square">
            <a:spAutoFit/>
          </a:bodyPr>
          <a:lstStyle/>
          <a:p>
            <a:pPr marL="914377" indent="-457189">
              <a:buClr>
                <a:schemeClr val="tx2">
                  <a:lumMod val="75000"/>
                </a:schemeClr>
              </a:buClr>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Demonstration of Pullout Test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8351" y="1303452"/>
            <a:ext cx="10242390" cy="526790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146" y="1303452"/>
            <a:ext cx="10010800" cy="5270161"/>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36828" t="5153" r="37314" b="13216"/>
          <a:stretch/>
        </p:blipFill>
        <p:spPr>
          <a:xfrm>
            <a:off x="4362487" y="1371564"/>
            <a:ext cx="3152634" cy="5394320"/>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8144" y="1527221"/>
            <a:ext cx="7162803" cy="5267903"/>
          </a:xfrm>
          <a:prstGeom prst="rect">
            <a:avLst/>
          </a:prstGeom>
        </p:spPr>
      </p:pic>
      <p:pic>
        <p:nvPicPr>
          <p:cNvPr id="21" name="Video_20171208120825104_by_videosho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rot="5400000">
            <a:off x="3560027" y="-1502754"/>
            <a:ext cx="5656963" cy="10880314"/>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8265" y="1147794"/>
            <a:ext cx="10720485" cy="5464691"/>
          </a:xfrm>
          <a:prstGeom prst="rect">
            <a:avLst/>
          </a:prstGeom>
        </p:spPr>
      </p:pic>
    </p:spTree>
    <p:extLst>
      <p:ext uri="{BB962C8B-B14F-4D97-AF65-F5344CB8AC3E}">
        <p14:creationId xmlns:p14="http://schemas.microsoft.com/office/powerpoint/2010/main" val="299370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
                                        </p:tgtEl>
                                        <p:attrNameLst>
                                          <p:attrName>fillcolor</p:attrName>
                                        </p:attrNameLst>
                                      </p:cBhvr>
                                      <p:to>
                                        <a:srgbClr val="BCE1F7"/>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par>
                          <p:cTn id="17" fill="hold">
                            <p:stCondLst>
                              <p:cond delay="500"/>
                            </p:stCondLst>
                            <p:childTnLst>
                              <p:par>
                                <p:cTn id="18" presetID="2" presetClass="entr" presetSubtype="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10"/>
                                        </p:tgtEl>
                                        <p:attrNameLst>
                                          <p:attrName>ppt_x</p:attrName>
                                        </p:attrNameLst>
                                      </p:cBhvr>
                                      <p:tavLst>
                                        <p:tav tm="0">
                                          <p:val>
                                            <p:strVal val="ppt_x"/>
                                          </p:val>
                                        </p:tav>
                                        <p:tav tm="100000">
                                          <p:val>
                                            <p:strVal val="ppt_x"/>
                                          </p:val>
                                        </p:tav>
                                      </p:tavLst>
                                    </p:anim>
                                    <p:anim calcmode="lin" valueType="num">
                                      <p:cBhvr additive="base">
                                        <p:cTn id="26" dur="500"/>
                                        <p:tgtEl>
                                          <p:spTgt spid="10"/>
                                        </p:tgtEl>
                                        <p:attrNameLst>
                                          <p:attrName>ppt_y</p:attrName>
                                        </p:attrNameLst>
                                      </p:cBhvr>
                                      <p:tavLst>
                                        <p:tav tm="0">
                                          <p:val>
                                            <p:strVal val="ppt_y"/>
                                          </p:val>
                                        </p:tav>
                                        <p:tav tm="100000">
                                          <p:val>
                                            <p:strVal val="1+ppt_h/2"/>
                                          </p:val>
                                        </p:tav>
                                      </p:tavLst>
                                    </p:anim>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8"/>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xit" presetSubtype="10" fill="hold" nodeType="clickEffect">
                                  <p:stCondLst>
                                    <p:cond delay="0"/>
                                  </p:stCondLst>
                                  <p:childTnLst>
                                    <p:animEffect transition="out" filter="randombar(horizontal)">
                                      <p:cBhvr>
                                        <p:cTn id="53" dur="500"/>
                                        <p:tgtEl>
                                          <p:spTgt spid="21"/>
                                        </p:tgtEl>
                                      </p:cBhvr>
                                    </p:animEffect>
                                    <p:set>
                                      <p:cBhvr>
                                        <p:cTn id="54" dur="1" fill="hold">
                                          <p:stCondLst>
                                            <p:cond delay="499"/>
                                          </p:stCondLst>
                                        </p:cTn>
                                        <p:tgtEl>
                                          <p:spTgt spid="21"/>
                                        </p:tgtEl>
                                        <p:attrNameLst>
                                          <p:attrName>style.visibility</p:attrName>
                                        </p:attrNameLst>
                                      </p:cBhvr>
                                      <p:to>
                                        <p:strVal val="hidden"/>
                                      </p:to>
                                    </p:set>
                                    <p:cmd type="call" cmd="stop">
                                      <p:cBhvr>
                                        <p:cTn id="55" dur="1">
                                          <p:stCondLst>
                                            <p:cond delay="499"/>
                                          </p:stCondLst>
                                        </p:cTn>
                                        <p:tgtEl>
                                          <p:spTgt spid="21"/>
                                        </p:tgtEl>
                                      </p:cBhvr>
                                    </p:cmd>
                                  </p:childTnLst>
                                </p:cTn>
                              </p:par>
                              <p:par>
                                <p:cTn id="56" presetID="2" presetClass="exit" presetSubtype="4" fill="hold" nodeType="withEffect">
                                  <p:stCondLst>
                                    <p:cond delay="0"/>
                                  </p:stCondLst>
                                  <p:childTnLst>
                                    <p:anim calcmode="lin" valueType="num">
                                      <p:cBhvr additive="base">
                                        <p:cTn id="57" dur="500"/>
                                        <p:tgtEl>
                                          <p:spTgt spid="11"/>
                                        </p:tgtEl>
                                        <p:attrNameLst>
                                          <p:attrName>ppt_x</p:attrName>
                                        </p:attrNameLst>
                                      </p:cBhvr>
                                      <p:tavLst>
                                        <p:tav tm="0">
                                          <p:val>
                                            <p:strVal val="ppt_x"/>
                                          </p:val>
                                        </p:tav>
                                        <p:tav tm="100000">
                                          <p:val>
                                            <p:strVal val="ppt_x"/>
                                          </p:val>
                                        </p:tav>
                                      </p:tavLst>
                                    </p:anim>
                                    <p:anim calcmode="lin" valueType="num">
                                      <p:cBhvr additive="base">
                                        <p:cTn id="58" dur="500"/>
                                        <p:tgtEl>
                                          <p:spTgt spid="11"/>
                                        </p:tgtEl>
                                        <p:attrNameLst>
                                          <p:attrName>ppt_y</p:attrName>
                                        </p:attrNameLst>
                                      </p:cBhvr>
                                      <p:tavLst>
                                        <p:tav tm="0">
                                          <p:val>
                                            <p:strVal val="ppt_y"/>
                                          </p:val>
                                        </p:tav>
                                        <p:tav tm="100000">
                                          <p:val>
                                            <p:strVal val="1+ppt_h/2"/>
                                          </p:val>
                                        </p:tav>
                                      </p:tavLst>
                                    </p:anim>
                                    <p:set>
                                      <p:cBhvr>
                                        <p:cTn id="59" dur="1" fill="hold">
                                          <p:stCondLst>
                                            <p:cond delay="499"/>
                                          </p:stCondLst>
                                        </p:cTn>
                                        <p:tgtEl>
                                          <p:spTgt spid="11"/>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6" presetClass="entr" presetSubtype="16"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circle(in)">
                                      <p:cBhvr>
                                        <p:cTn id="6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65" fill="hold" display="0">
                  <p:stCondLst>
                    <p:cond delay="indefinite"/>
                  </p:stCondLst>
                </p:cTn>
                <p:tgtEl>
                  <p:spTgt spid="21"/>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33</a:t>
            </a:fld>
            <a:endParaRPr lang="en-US"/>
          </a:p>
        </p:txBody>
      </p:sp>
      <p:sp>
        <p:nvSpPr>
          <p:cNvPr id="7" name="Rectangle 5"/>
          <p:cNvSpPr>
            <a:spLocks noChangeArrowheads="1"/>
          </p:cNvSpPr>
          <p:nvPr/>
        </p:nvSpPr>
        <p:spPr bwMode="auto">
          <a:xfrm>
            <a:off x="476518" y="6951543"/>
            <a:ext cx="1079395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657600" algn="l"/>
              </a:tabLst>
              <a:defRPr>
                <a:solidFill>
                  <a:schemeClr val="tx1"/>
                </a:solidFill>
                <a:latin typeface="Arial" panose="020B0604020202020204" pitchFamily="34" charset="0"/>
              </a:defRPr>
            </a:lvl1pPr>
            <a:lvl2pPr eaLnBrk="0" fontAlgn="base" hangingPunct="0">
              <a:spcBef>
                <a:spcPct val="0"/>
              </a:spcBef>
              <a:spcAft>
                <a:spcPct val="0"/>
              </a:spcAft>
              <a:tabLst>
                <a:tab pos="3657600" algn="l"/>
              </a:tabLst>
              <a:defRPr>
                <a:solidFill>
                  <a:schemeClr val="tx1"/>
                </a:solidFill>
                <a:latin typeface="Arial" panose="020B0604020202020204" pitchFamily="34" charset="0"/>
              </a:defRPr>
            </a:lvl2pPr>
            <a:lvl3pPr eaLnBrk="0" fontAlgn="base" hangingPunct="0">
              <a:spcBef>
                <a:spcPct val="0"/>
              </a:spcBef>
              <a:spcAft>
                <a:spcPct val="0"/>
              </a:spcAft>
              <a:tabLst>
                <a:tab pos="3657600" algn="l"/>
              </a:tabLst>
              <a:defRPr>
                <a:solidFill>
                  <a:schemeClr val="tx1"/>
                </a:solidFill>
                <a:latin typeface="Arial" panose="020B0604020202020204" pitchFamily="34" charset="0"/>
              </a:defRPr>
            </a:lvl3pPr>
            <a:lvl4pPr eaLnBrk="0" fontAlgn="base" hangingPunct="0">
              <a:spcBef>
                <a:spcPct val="0"/>
              </a:spcBef>
              <a:spcAft>
                <a:spcPct val="0"/>
              </a:spcAft>
              <a:tabLst>
                <a:tab pos="3657600" algn="l"/>
              </a:tabLst>
              <a:defRPr>
                <a:solidFill>
                  <a:schemeClr val="tx1"/>
                </a:solidFill>
                <a:latin typeface="Arial" panose="020B0604020202020204" pitchFamily="34" charset="0"/>
              </a:defRPr>
            </a:lvl4pPr>
            <a:lvl5pPr eaLnBrk="0" fontAlgn="base" hangingPunct="0">
              <a:spcBef>
                <a:spcPct val="0"/>
              </a:spcBef>
              <a:spcAft>
                <a:spcPct val="0"/>
              </a:spcAft>
              <a:tabLst>
                <a:tab pos="3657600" algn="l"/>
              </a:tabLst>
              <a:defRPr>
                <a:solidFill>
                  <a:schemeClr val="tx1"/>
                </a:solidFill>
                <a:latin typeface="Arial" panose="020B0604020202020204" pitchFamily="34" charset="0"/>
              </a:defRPr>
            </a:lvl5pPr>
            <a:lvl6pPr eaLnBrk="0" fontAlgn="base" hangingPunct="0">
              <a:spcBef>
                <a:spcPct val="0"/>
              </a:spcBef>
              <a:spcAft>
                <a:spcPct val="0"/>
              </a:spcAft>
              <a:tabLst>
                <a:tab pos="3657600" algn="l"/>
              </a:tabLst>
              <a:defRPr>
                <a:solidFill>
                  <a:schemeClr val="tx1"/>
                </a:solidFill>
                <a:latin typeface="Arial" panose="020B0604020202020204" pitchFamily="34" charset="0"/>
              </a:defRPr>
            </a:lvl6pPr>
            <a:lvl7pPr eaLnBrk="0" fontAlgn="base" hangingPunct="0">
              <a:spcBef>
                <a:spcPct val="0"/>
              </a:spcBef>
              <a:spcAft>
                <a:spcPct val="0"/>
              </a:spcAft>
              <a:tabLst>
                <a:tab pos="3657600" algn="l"/>
              </a:tabLst>
              <a:defRPr>
                <a:solidFill>
                  <a:schemeClr val="tx1"/>
                </a:solidFill>
                <a:latin typeface="Arial" panose="020B0604020202020204" pitchFamily="34" charset="0"/>
              </a:defRPr>
            </a:lvl7pPr>
            <a:lvl8pPr eaLnBrk="0" fontAlgn="base" hangingPunct="0">
              <a:spcBef>
                <a:spcPct val="0"/>
              </a:spcBef>
              <a:spcAft>
                <a:spcPct val="0"/>
              </a:spcAft>
              <a:tabLst>
                <a:tab pos="3657600" algn="l"/>
              </a:tabLst>
              <a:defRPr>
                <a:solidFill>
                  <a:schemeClr val="tx1"/>
                </a:solidFill>
                <a:latin typeface="Arial" panose="020B0604020202020204" pitchFamily="34" charset="0"/>
              </a:defRPr>
            </a:lvl8pPr>
            <a:lvl9pPr eaLnBrk="0" fontAlgn="base" hangingPunct="0">
              <a:spcBef>
                <a:spcPct val="0"/>
              </a:spcBef>
              <a:spcAft>
                <a:spcPct val="0"/>
              </a:spcAft>
              <a:tabLst>
                <a:tab pos="36576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3657600" algn="l"/>
              </a:tabLst>
            </a:pPr>
            <a:r>
              <a:rPr kumimoji="0" lang="en-US"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Fig. 4.17 Load v/s Displacement for 30cm plate with all Relative Densities &amp; Embedment Depths.</a:t>
            </a:r>
            <a:endParaRPr kumimoji="0" lang="en-US" sz="14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657600" algn="l"/>
              </a:tabLst>
            </a:pPr>
            <a:br>
              <a:rPr kumimoji="0" lang="en-US" sz="14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endParaRPr kumimoji="0" 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Chart 5">
            <a:extLst>
              <a:ext uri="{FF2B5EF4-FFF2-40B4-BE49-F238E27FC236}">
                <a16:creationId xmlns:a16="http://schemas.microsoft.com/office/drawing/2014/main" id="{E1055781-4875-4CF2-BB25-22BF503CD520}"/>
              </a:ext>
            </a:extLst>
          </p:cNvPr>
          <p:cNvGraphicFramePr/>
          <p:nvPr>
            <p:extLst>
              <p:ext uri="{D42A27DB-BD31-4B8C-83A1-F6EECF244321}">
                <p14:modId xmlns:p14="http://schemas.microsoft.com/office/powerpoint/2010/main" val="2770052129"/>
              </p:ext>
            </p:extLst>
          </p:nvPr>
        </p:nvGraphicFramePr>
        <p:xfrm>
          <a:off x="1762334" y="1667813"/>
          <a:ext cx="8590208" cy="4610637"/>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618913" y="679574"/>
            <a:ext cx="10509161" cy="646331"/>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rPr>
              <a:t>LOAD v/s DISPLACEMENT FOR 15cm PLATE WITH ALL RELATIVE DENSITIES AND EMBEDMENT DEPTHS</a:t>
            </a:r>
            <a:endParaRPr lang="en-US" dirty="0"/>
          </a:p>
        </p:txBody>
      </p:sp>
      <p:sp>
        <p:nvSpPr>
          <p:cNvPr id="9" name="TextBox 8"/>
          <p:cNvSpPr txBox="1"/>
          <p:nvPr/>
        </p:nvSpPr>
        <p:spPr>
          <a:xfrm>
            <a:off x="476518" y="402574"/>
            <a:ext cx="10714223" cy="1200329"/>
          </a:xfrm>
          <a:prstGeom prst="rect">
            <a:avLst/>
          </a:prstGeom>
          <a:noFill/>
        </p:spPr>
        <p:txBody>
          <a:bodyPr wrap="square" rtlCol="0">
            <a:spAutoFit/>
          </a:bodyPr>
          <a:lstStyle/>
          <a:p>
            <a:pPr marL="571500" indent="-571500">
              <a:buClr>
                <a:srgbClr val="002060"/>
              </a:buClr>
              <a:buFont typeface="Wingdings" panose="05000000000000000000" pitchFamily="2" charset="2"/>
              <a:buChar char="q"/>
            </a:pPr>
            <a:r>
              <a:rPr lang="en-US" sz="3600" b="1" dirty="0">
                <a:solidFill>
                  <a:srgbClr val="002060"/>
                </a:solidFill>
                <a:latin typeface="Arial" panose="020B0604020202020204" pitchFamily="34" charset="0"/>
                <a:cs typeface="Arial" panose="020B0604020202020204" pitchFamily="34" charset="0"/>
              </a:rPr>
              <a:t>GRAPHICAL REPRESENTATION OF </a:t>
            </a:r>
          </a:p>
          <a:p>
            <a:pPr>
              <a:buClr>
                <a:srgbClr val="002060"/>
              </a:buClr>
            </a:pPr>
            <a:r>
              <a:rPr lang="en-US" sz="3600" b="1" dirty="0">
                <a:solidFill>
                  <a:srgbClr val="002060"/>
                </a:solidFill>
                <a:latin typeface="Arial" panose="020B0604020202020204" pitchFamily="34" charset="0"/>
                <a:cs typeface="Arial" panose="020B0604020202020204" pitchFamily="34" charset="0"/>
              </a:rPr>
              <a:t>     PULLOUT TEST RESULTS</a:t>
            </a:r>
          </a:p>
        </p:txBody>
      </p:sp>
      <p:sp>
        <p:nvSpPr>
          <p:cNvPr id="10" name="Rectangle 9"/>
          <p:cNvSpPr/>
          <p:nvPr/>
        </p:nvSpPr>
        <p:spPr>
          <a:xfrm>
            <a:off x="618913" y="680514"/>
            <a:ext cx="10509161" cy="646331"/>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rPr>
              <a:t>LOAD v/s DISPLACEMENT FOR 30cm PLATE WITH ALL RELATIVE DENSITIES AND EMBEDMENT DEPTHS</a:t>
            </a:r>
            <a:endParaRPr lang="en-US" dirty="0"/>
          </a:p>
        </p:txBody>
      </p:sp>
      <p:graphicFrame>
        <p:nvGraphicFramePr>
          <p:cNvPr id="11" name="Chart 10">
            <a:extLst>
              <a:ext uri="{FF2B5EF4-FFF2-40B4-BE49-F238E27FC236}">
                <a16:creationId xmlns:a16="http://schemas.microsoft.com/office/drawing/2014/main" id="{E1055781-4875-4CF2-BB25-22BF503CD520}"/>
              </a:ext>
            </a:extLst>
          </p:cNvPr>
          <p:cNvGraphicFramePr/>
          <p:nvPr>
            <p:extLst>
              <p:ext uri="{D42A27DB-BD31-4B8C-83A1-F6EECF244321}">
                <p14:modId xmlns:p14="http://schemas.microsoft.com/office/powerpoint/2010/main" val="4265025291"/>
              </p:ext>
            </p:extLst>
          </p:nvPr>
        </p:nvGraphicFramePr>
        <p:xfrm>
          <a:off x="1764406" y="1602903"/>
          <a:ext cx="8588136" cy="4599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7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1" nodeType="clickEffect">
                                  <p:stCondLst>
                                    <p:cond delay="0"/>
                                  </p:stCondLst>
                                  <p:childTnLst>
                                    <p:animEffect transition="out" filter="wipe(down)">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3" presetClass="emph" presetSubtype="2" fill="hold" grpId="1" nodeType="withEffect">
                                  <p:stCondLst>
                                    <p:cond delay="0"/>
                                  </p:stCondLst>
                                  <p:childTnLst>
                                    <p:animClr clrSpc="rgb" dir="cw">
                                      <p:cBhvr override="childStyle">
                                        <p:cTn id="17" dur="2000" fill="hold"/>
                                        <p:tgtEl>
                                          <p:spTgt spid="4"/>
                                        </p:tgtEl>
                                        <p:attrNameLst>
                                          <p:attrName>style.color</p:attrName>
                                        </p:attrNameLst>
                                      </p:cBhvr>
                                      <p:to>
                                        <a:srgbClr val="0070C0"/>
                                      </p:to>
                                    </p:animClr>
                                  </p:childTnLst>
                                </p:cTn>
                              </p:par>
                              <p:par>
                                <p:cTn id="18" presetID="2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xit" presetSubtype="4" fill="hold" grpId="2" nodeType="clickEffect">
                                  <p:stCondLst>
                                    <p:cond delay="0"/>
                                  </p:stCondLst>
                                  <p:childTnLst>
                                    <p:animEffect transition="out" filter="wipe(down)">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par>
                                <p:cTn id="26" presetID="22" presetClass="exit" presetSubtype="4" fill="hold" grpId="1" nodeType="withEffect">
                                  <p:stCondLst>
                                    <p:cond delay="0"/>
                                  </p:stCondLst>
                                  <p:childTnLst>
                                    <p:animEffect transition="out" filter="wipe(down)">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3" presetClass="emph" presetSubtype="2" fill="hold" grpId="1" nodeType="withEffect">
                                  <p:stCondLst>
                                    <p:cond delay="0"/>
                                  </p:stCondLst>
                                  <p:childTnLst>
                                    <p:animClr clrSpc="rgb" dir="cw">
                                      <p:cBhvr override="childStyle">
                                        <p:cTn id="36" dur="2000" fill="hold"/>
                                        <p:tgtEl>
                                          <p:spTgt spid="10"/>
                                        </p:tgtEl>
                                        <p:attrNameLst>
                                          <p:attrName>style.color</p:attrName>
                                        </p:attrNameLst>
                                      </p:cBhvr>
                                      <p:to>
                                        <a:srgbClr val="0070C0"/>
                                      </p:to>
                                    </p:animClr>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6" grpId="1">
        <p:bldAsOne/>
      </p:bldGraphic>
      <p:bldP spid="4" grpId="0"/>
      <p:bldP spid="4" grpId="1"/>
      <p:bldP spid="4" grpId="2"/>
      <p:bldP spid="9" grpId="0"/>
      <p:bldP spid="9" grpId="1"/>
      <p:bldP spid="10" grpId="0"/>
      <p:bldP spid="10" grpId="1"/>
      <p:bldGraphic spid="11"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604" y="679574"/>
            <a:ext cx="10259137" cy="1463125"/>
          </a:xfrm>
        </p:spPr>
        <p:txBody>
          <a:bodyPr/>
          <a:lstStyle/>
          <a:p>
            <a:r>
              <a:rPr lang="en-US" b="1" dirty="0">
                <a:solidFill>
                  <a:schemeClr val="bg1"/>
                </a:solidFill>
                <a:latin typeface="Arial" panose="020B0604020202020204" pitchFamily="34" charset="0"/>
                <a:cs typeface="Arial" panose="020B0604020202020204" pitchFamily="34" charset="0"/>
              </a:rPr>
              <a:t>RESULT ANALYSIS AND GRAPHICAL REPRESENTATION.</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81255BAE-40C5-4305-908E-0F2ECE33FC9D}" type="slidenum">
              <a:rPr lang="en-US" smtClean="0"/>
              <a:t>34</a:t>
            </a:fld>
            <a:endParaRPr lang="en-US"/>
          </a:p>
        </p:txBody>
      </p:sp>
      <p:sp>
        <p:nvSpPr>
          <p:cNvPr id="5" name="Rectangle 4"/>
          <p:cNvSpPr/>
          <p:nvPr/>
        </p:nvSpPr>
        <p:spPr>
          <a:xfrm>
            <a:off x="931603" y="2390851"/>
            <a:ext cx="10259137" cy="3539430"/>
          </a:xfrm>
          <a:prstGeom prst="rect">
            <a:avLst/>
          </a:prstGeom>
        </p:spPr>
        <p:txBody>
          <a:bodyPr wrap="square">
            <a:spAutoFit/>
          </a:bodyPr>
          <a:lstStyle/>
          <a:p>
            <a:pPr marL="342900" indent="-34290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Graphs are shown for Uplift Load (Qu) v/s Displacement for Various Analytical theories and Experimental Pullout Tests.</a:t>
            </a:r>
          </a:p>
          <a:p>
            <a:endParaRPr lang="en-US" sz="2200" b="1" dirty="0">
              <a:latin typeface="Arial" panose="020B0604020202020204" pitchFamily="34" charset="0"/>
              <a:cs typeface="Arial" panose="020B0604020202020204" pitchFamily="34" charset="0"/>
            </a:endParaRPr>
          </a:p>
          <a:p>
            <a:pPr marL="457200" indent="-457200">
              <a:buFont typeface="+mj-lt"/>
              <a:buAutoNum type="arabicPeriod"/>
            </a:pPr>
            <a:r>
              <a:rPr lang="en-US" sz="2000" dirty="0">
                <a:latin typeface="Arial" panose="020B0604020202020204" pitchFamily="34" charset="0"/>
                <a:cs typeface="Arial" panose="020B0604020202020204" pitchFamily="34" charset="0"/>
              </a:rPr>
              <a:t>Meyerhof &amp; Adams Theory v/s Experimental</a:t>
            </a:r>
          </a:p>
          <a:p>
            <a:pPr marL="457200" indent="-457200">
              <a:buFont typeface="+mj-lt"/>
              <a:buAutoNum type="arabicPeriod"/>
            </a:pPr>
            <a:r>
              <a:rPr lang="en-US" sz="2000" dirty="0">
                <a:latin typeface="Arial" panose="020B0604020202020204" pitchFamily="34" charset="0"/>
                <a:cs typeface="Arial" panose="020B0604020202020204" pitchFamily="34" charset="0"/>
              </a:rPr>
              <a:t>Balla’s Theory v/s Experimental</a:t>
            </a:r>
          </a:p>
          <a:p>
            <a:pPr marL="457200" indent="-457200">
              <a:buFont typeface="+mj-lt"/>
              <a:buAutoNum type="arabicPeriod"/>
            </a:pPr>
            <a:r>
              <a:rPr lang="en-US" sz="2000" dirty="0">
                <a:latin typeface="Arial" panose="020B0604020202020204" pitchFamily="34" charset="0"/>
                <a:cs typeface="Arial" panose="020B0604020202020204" pitchFamily="34" charset="0"/>
              </a:rPr>
              <a:t>Downs &amp; Cheiurzzi Theory v/s Experimental</a:t>
            </a:r>
            <a:endParaRPr lang="en-US" sz="2000" dirty="0"/>
          </a:p>
          <a:p>
            <a:pPr marL="457200" indent="-457200">
              <a:buFont typeface="+mj-lt"/>
              <a:buAutoNum type="arabicPeriod"/>
            </a:pPr>
            <a:r>
              <a:rPr lang="en-US" sz="2000" dirty="0">
                <a:latin typeface="Arial" panose="020B0604020202020204" pitchFamily="34" charset="0"/>
                <a:cs typeface="Arial" panose="020B0604020202020204" pitchFamily="34" charset="0"/>
              </a:rPr>
              <a:t>Veesaert &amp; Clemence’s Theory v/s Experimental</a:t>
            </a:r>
            <a:endParaRPr lang="en-US" sz="2000" dirty="0"/>
          </a:p>
          <a:p>
            <a:pPr marL="457200" indent="-457200">
              <a:buFont typeface="+mj-lt"/>
              <a:buAutoNum type="arabicPeriod"/>
            </a:pPr>
            <a:r>
              <a:rPr lang="en-US" sz="2000" dirty="0">
                <a:latin typeface="Arial" panose="020B0604020202020204" pitchFamily="34" charset="0"/>
                <a:cs typeface="Arial" panose="020B0604020202020204" pitchFamily="34" charset="0"/>
              </a:rPr>
              <a:t>Saeedy’s Theory v/s Experimental</a:t>
            </a:r>
          </a:p>
          <a:p>
            <a:endParaRPr lang="en-US" dirty="0"/>
          </a:p>
          <a:p>
            <a:endParaRPr lang="en-US" b="1" dirty="0">
              <a:solidFill>
                <a:srgbClr val="00206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57956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xEl>
                                              <p:pRg st="2" end="2"/>
                                            </p:txEl>
                                          </p:spTgt>
                                        </p:tgtEl>
                                        <p:attrNameLst>
                                          <p:attrName>r</p:attrName>
                                        </p:attrNameLst>
                                      </p:cBhvr>
                                    </p:animRot>
                                    <p:animRot by="-240000">
                                      <p:cBhvr>
                                        <p:cTn id="11" dur="200" fill="hold">
                                          <p:stCondLst>
                                            <p:cond delay="200"/>
                                          </p:stCondLst>
                                        </p:cTn>
                                        <p:tgtEl>
                                          <p:spTgt spid="5">
                                            <p:txEl>
                                              <p:pRg st="2" end="2"/>
                                            </p:txEl>
                                          </p:spTgt>
                                        </p:tgtEl>
                                        <p:attrNameLst>
                                          <p:attrName>r</p:attrName>
                                        </p:attrNameLst>
                                      </p:cBhvr>
                                    </p:animRot>
                                    <p:animRot by="240000">
                                      <p:cBhvr>
                                        <p:cTn id="12" dur="200" fill="hold">
                                          <p:stCondLst>
                                            <p:cond delay="400"/>
                                          </p:stCondLst>
                                        </p:cTn>
                                        <p:tgtEl>
                                          <p:spTgt spid="5">
                                            <p:txEl>
                                              <p:pRg st="2" end="2"/>
                                            </p:txEl>
                                          </p:spTgt>
                                        </p:tgtEl>
                                        <p:attrNameLst>
                                          <p:attrName>r</p:attrName>
                                        </p:attrNameLst>
                                      </p:cBhvr>
                                    </p:animRot>
                                    <p:animRot by="-240000">
                                      <p:cBhvr>
                                        <p:cTn id="13" dur="200" fill="hold">
                                          <p:stCondLst>
                                            <p:cond delay="600"/>
                                          </p:stCondLst>
                                        </p:cTn>
                                        <p:tgtEl>
                                          <p:spTgt spid="5">
                                            <p:txEl>
                                              <p:pRg st="2" end="2"/>
                                            </p:txEl>
                                          </p:spTgt>
                                        </p:tgtEl>
                                        <p:attrNameLst>
                                          <p:attrName>r</p:attrName>
                                        </p:attrNameLst>
                                      </p:cBhvr>
                                    </p:animRot>
                                    <p:animRot by="120000">
                                      <p:cBhvr>
                                        <p:cTn id="14" dur="200" fill="hold">
                                          <p:stCondLst>
                                            <p:cond delay="800"/>
                                          </p:stCondLst>
                                        </p:cTn>
                                        <p:tgtEl>
                                          <p:spTgt spid="5">
                                            <p:txEl>
                                              <p:pRg st="2" end="2"/>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32" presetClass="emph" presetSubtype="0" fill="hold" nodeType="clickEffect">
                                  <p:stCondLst>
                                    <p:cond delay="0"/>
                                  </p:stCondLst>
                                  <p:childTnLst>
                                    <p:animRot by="120000">
                                      <p:cBhvr>
                                        <p:cTn id="18" dur="100" fill="hold">
                                          <p:stCondLst>
                                            <p:cond delay="0"/>
                                          </p:stCondLst>
                                        </p:cTn>
                                        <p:tgtEl>
                                          <p:spTgt spid="5">
                                            <p:txEl>
                                              <p:pRg st="3" end="3"/>
                                            </p:txEl>
                                          </p:spTgt>
                                        </p:tgtEl>
                                        <p:attrNameLst>
                                          <p:attrName>r</p:attrName>
                                        </p:attrNameLst>
                                      </p:cBhvr>
                                    </p:animRot>
                                    <p:animRot by="-240000">
                                      <p:cBhvr>
                                        <p:cTn id="19" dur="200" fill="hold">
                                          <p:stCondLst>
                                            <p:cond delay="200"/>
                                          </p:stCondLst>
                                        </p:cTn>
                                        <p:tgtEl>
                                          <p:spTgt spid="5">
                                            <p:txEl>
                                              <p:pRg st="3" end="3"/>
                                            </p:txEl>
                                          </p:spTgt>
                                        </p:tgtEl>
                                        <p:attrNameLst>
                                          <p:attrName>r</p:attrName>
                                        </p:attrNameLst>
                                      </p:cBhvr>
                                    </p:animRot>
                                    <p:animRot by="240000">
                                      <p:cBhvr>
                                        <p:cTn id="20" dur="200" fill="hold">
                                          <p:stCondLst>
                                            <p:cond delay="400"/>
                                          </p:stCondLst>
                                        </p:cTn>
                                        <p:tgtEl>
                                          <p:spTgt spid="5">
                                            <p:txEl>
                                              <p:pRg st="3" end="3"/>
                                            </p:txEl>
                                          </p:spTgt>
                                        </p:tgtEl>
                                        <p:attrNameLst>
                                          <p:attrName>r</p:attrName>
                                        </p:attrNameLst>
                                      </p:cBhvr>
                                    </p:animRot>
                                    <p:animRot by="-240000">
                                      <p:cBhvr>
                                        <p:cTn id="21" dur="200" fill="hold">
                                          <p:stCondLst>
                                            <p:cond delay="600"/>
                                          </p:stCondLst>
                                        </p:cTn>
                                        <p:tgtEl>
                                          <p:spTgt spid="5">
                                            <p:txEl>
                                              <p:pRg st="3" end="3"/>
                                            </p:txEl>
                                          </p:spTgt>
                                        </p:tgtEl>
                                        <p:attrNameLst>
                                          <p:attrName>r</p:attrName>
                                        </p:attrNameLst>
                                      </p:cBhvr>
                                    </p:animRot>
                                    <p:animRot by="120000">
                                      <p:cBhvr>
                                        <p:cTn id="22" dur="200" fill="hold">
                                          <p:stCondLst>
                                            <p:cond delay="800"/>
                                          </p:stCondLst>
                                        </p:cTn>
                                        <p:tgtEl>
                                          <p:spTgt spid="5">
                                            <p:txEl>
                                              <p:pRg st="3" end="3"/>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5">
                                            <p:txEl>
                                              <p:pRg st="4" end="4"/>
                                            </p:txEl>
                                          </p:spTgt>
                                        </p:tgtEl>
                                        <p:attrNameLst>
                                          <p:attrName>r</p:attrName>
                                        </p:attrNameLst>
                                      </p:cBhvr>
                                    </p:animRot>
                                    <p:animRot by="-240000">
                                      <p:cBhvr>
                                        <p:cTn id="27" dur="200" fill="hold">
                                          <p:stCondLst>
                                            <p:cond delay="200"/>
                                          </p:stCondLst>
                                        </p:cTn>
                                        <p:tgtEl>
                                          <p:spTgt spid="5">
                                            <p:txEl>
                                              <p:pRg st="4" end="4"/>
                                            </p:txEl>
                                          </p:spTgt>
                                        </p:tgtEl>
                                        <p:attrNameLst>
                                          <p:attrName>r</p:attrName>
                                        </p:attrNameLst>
                                      </p:cBhvr>
                                    </p:animRot>
                                    <p:animRot by="240000">
                                      <p:cBhvr>
                                        <p:cTn id="28" dur="200" fill="hold">
                                          <p:stCondLst>
                                            <p:cond delay="400"/>
                                          </p:stCondLst>
                                        </p:cTn>
                                        <p:tgtEl>
                                          <p:spTgt spid="5">
                                            <p:txEl>
                                              <p:pRg st="4" end="4"/>
                                            </p:txEl>
                                          </p:spTgt>
                                        </p:tgtEl>
                                        <p:attrNameLst>
                                          <p:attrName>r</p:attrName>
                                        </p:attrNameLst>
                                      </p:cBhvr>
                                    </p:animRot>
                                    <p:animRot by="-240000">
                                      <p:cBhvr>
                                        <p:cTn id="29" dur="200" fill="hold">
                                          <p:stCondLst>
                                            <p:cond delay="600"/>
                                          </p:stCondLst>
                                        </p:cTn>
                                        <p:tgtEl>
                                          <p:spTgt spid="5">
                                            <p:txEl>
                                              <p:pRg st="4" end="4"/>
                                            </p:txEl>
                                          </p:spTgt>
                                        </p:tgtEl>
                                        <p:attrNameLst>
                                          <p:attrName>r</p:attrName>
                                        </p:attrNameLst>
                                      </p:cBhvr>
                                    </p:animRot>
                                    <p:animRot by="120000">
                                      <p:cBhvr>
                                        <p:cTn id="30" dur="200" fill="hold">
                                          <p:stCondLst>
                                            <p:cond delay="800"/>
                                          </p:stCondLst>
                                        </p:cTn>
                                        <p:tgtEl>
                                          <p:spTgt spid="5">
                                            <p:txEl>
                                              <p:pRg st="4" end="4"/>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32" presetClass="emph" presetSubtype="0" fill="hold" nodeType="clickEffect">
                                  <p:stCondLst>
                                    <p:cond delay="0"/>
                                  </p:stCondLst>
                                  <p:childTnLst>
                                    <p:animRot by="120000">
                                      <p:cBhvr>
                                        <p:cTn id="34" dur="100" fill="hold">
                                          <p:stCondLst>
                                            <p:cond delay="0"/>
                                          </p:stCondLst>
                                        </p:cTn>
                                        <p:tgtEl>
                                          <p:spTgt spid="5">
                                            <p:txEl>
                                              <p:pRg st="5" end="5"/>
                                            </p:txEl>
                                          </p:spTgt>
                                        </p:tgtEl>
                                        <p:attrNameLst>
                                          <p:attrName>r</p:attrName>
                                        </p:attrNameLst>
                                      </p:cBhvr>
                                    </p:animRot>
                                    <p:animRot by="-240000">
                                      <p:cBhvr>
                                        <p:cTn id="35" dur="200" fill="hold">
                                          <p:stCondLst>
                                            <p:cond delay="200"/>
                                          </p:stCondLst>
                                        </p:cTn>
                                        <p:tgtEl>
                                          <p:spTgt spid="5">
                                            <p:txEl>
                                              <p:pRg st="5" end="5"/>
                                            </p:txEl>
                                          </p:spTgt>
                                        </p:tgtEl>
                                        <p:attrNameLst>
                                          <p:attrName>r</p:attrName>
                                        </p:attrNameLst>
                                      </p:cBhvr>
                                    </p:animRot>
                                    <p:animRot by="240000">
                                      <p:cBhvr>
                                        <p:cTn id="36" dur="200" fill="hold">
                                          <p:stCondLst>
                                            <p:cond delay="400"/>
                                          </p:stCondLst>
                                        </p:cTn>
                                        <p:tgtEl>
                                          <p:spTgt spid="5">
                                            <p:txEl>
                                              <p:pRg st="5" end="5"/>
                                            </p:txEl>
                                          </p:spTgt>
                                        </p:tgtEl>
                                        <p:attrNameLst>
                                          <p:attrName>r</p:attrName>
                                        </p:attrNameLst>
                                      </p:cBhvr>
                                    </p:animRot>
                                    <p:animRot by="-240000">
                                      <p:cBhvr>
                                        <p:cTn id="37" dur="200" fill="hold">
                                          <p:stCondLst>
                                            <p:cond delay="600"/>
                                          </p:stCondLst>
                                        </p:cTn>
                                        <p:tgtEl>
                                          <p:spTgt spid="5">
                                            <p:txEl>
                                              <p:pRg st="5" end="5"/>
                                            </p:txEl>
                                          </p:spTgt>
                                        </p:tgtEl>
                                        <p:attrNameLst>
                                          <p:attrName>r</p:attrName>
                                        </p:attrNameLst>
                                      </p:cBhvr>
                                    </p:animRot>
                                    <p:animRot by="120000">
                                      <p:cBhvr>
                                        <p:cTn id="38" dur="200" fill="hold">
                                          <p:stCondLst>
                                            <p:cond delay="800"/>
                                          </p:stCondLst>
                                        </p:cTn>
                                        <p:tgtEl>
                                          <p:spTgt spid="5">
                                            <p:txEl>
                                              <p:pRg st="5" end="5"/>
                                            </p:txEl>
                                          </p:spTgt>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5">
                                            <p:txEl>
                                              <p:pRg st="6" end="6"/>
                                            </p:txEl>
                                          </p:spTgt>
                                        </p:tgtEl>
                                        <p:attrNameLst>
                                          <p:attrName>r</p:attrName>
                                        </p:attrNameLst>
                                      </p:cBhvr>
                                    </p:animRot>
                                    <p:animRot by="-240000">
                                      <p:cBhvr>
                                        <p:cTn id="43" dur="200" fill="hold">
                                          <p:stCondLst>
                                            <p:cond delay="200"/>
                                          </p:stCondLst>
                                        </p:cTn>
                                        <p:tgtEl>
                                          <p:spTgt spid="5">
                                            <p:txEl>
                                              <p:pRg st="6" end="6"/>
                                            </p:txEl>
                                          </p:spTgt>
                                        </p:tgtEl>
                                        <p:attrNameLst>
                                          <p:attrName>r</p:attrName>
                                        </p:attrNameLst>
                                      </p:cBhvr>
                                    </p:animRot>
                                    <p:animRot by="240000">
                                      <p:cBhvr>
                                        <p:cTn id="44" dur="200" fill="hold">
                                          <p:stCondLst>
                                            <p:cond delay="400"/>
                                          </p:stCondLst>
                                        </p:cTn>
                                        <p:tgtEl>
                                          <p:spTgt spid="5">
                                            <p:txEl>
                                              <p:pRg st="6" end="6"/>
                                            </p:txEl>
                                          </p:spTgt>
                                        </p:tgtEl>
                                        <p:attrNameLst>
                                          <p:attrName>r</p:attrName>
                                        </p:attrNameLst>
                                      </p:cBhvr>
                                    </p:animRot>
                                    <p:animRot by="-240000">
                                      <p:cBhvr>
                                        <p:cTn id="45" dur="200" fill="hold">
                                          <p:stCondLst>
                                            <p:cond delay="600"/>
                                          </p:stCondLst>
                                        </p:cTn>
                                        <p:tgtEl>
                                          <p:spTgt spid="5">
                                            <p:txEl>
                                              <p:pRg st="6" end="6"/>
                                            </p:txEl>
                                          </p:spTgt>
                                        </p:tgtEl>
                                        <p:attrNameLst>
                                          <p:attrName>r</p:attrName>
                                        </p:attrNameLst>
                                      </p:cBhvr>
                                    </p:animRot>
                                    <p:animRot by="120000">
                                      <p:cBhvr>
                                        <p:cTn id="46" dur="200" fill="hold">
                                          <p:stCondLst>
                                            <p:cond delay="800"/>
                                          </p:stCondLst>
                                        </p:cTn>
                                        <p:tgtEl>
                                          <p:spTgt spid="5">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1255BAE-40C5-4305-908E-0F2ECE33FC9D}" type="slidenum">
              <a:rPr lang="en-US" smtClean="0"/>
              <a:t>35</a:t>
            </a:fld>
            <a:endParaRPr lang="en-US"/>
          </a:p>
        </p:txBody>
      </p:sp>
      <p:sp>
        <p:nvSpPr>
          <p:cNvPr id="11" name="TextBox 10"/>
          <p:cNvSpPr txBox="1"/>
          <p:nvPr/>
        </p:nvSpPr>
        <p:spPr>
          <a:xfrm>
            <a:off x="881250" y="679574"/>
            <a:ext cx="10309491" cy="1508105"/>
          </a:xfrm>
          <a:prstGeom prst="rect">
            <a:avLst/>
          </a:prstGeom>
          <a:noFill/>
        </p:spPr>
        <p:txBody>
          <a:bodyPr wrap="square" rtlCol="0">
            <a:spAutoFit/>
          </a:bodyPr>
          <a:lstStyle/>
          <a:p>
            <a:pPr marL="457200" indent="-457200">
              <a:buClr>
                <a:schemeClr val="tx2">
                  <a:lumMod val="75000"/>
                </a:schemeClr>
              </a:buClr>
              <a:buFont typeface="+mj-lt"/>
              <a:buAutoNum type="arabicPeriod"/>
            </a:pPr>
            <a:r>
              <a:rPr lang="en-US" sz="2400" b="1" u="sng" dirty="0">
                <a:solidFill>
                  <a:srgbClr val="002060"/>
                </a:solidFill>
                <a:latin typeface="Arial" panose="020B0604020202020204" pitchFamily="34" charset="0"/>
                <a:cs typeface="Arial" panose="020B0604020202020204" pitchFamily="34" charset="0"/>
              </a:rPr>
              <a:t>MEYERHOF &amp; ADAMS THEORY v/s EXPERIMENTAL</a:t>
            </a:r>
            <a:r>
              <a:rPr lang="en-US" sz="2400" b="1" u="sng" dirty="0">
                <a:solidFill>
                  <a:srgbClr val="002060"/>
                </a:solidFill>
                <a:latin typeface="Arial" panose="020B0604020202020204" pitchFamily="34" charset="0"/>
                <a:cs typeface="Arial" panose="020B0604020202020204" pitchFamily="34" charset="0"/>
                <a:hlinkClick r:id="rId3" action="ppaction://hlinkpres?slideindex=1&amp;slidetitle="/>
              </a:rPr>
              <a:t>:</a:t>
            </a:r>
            <a:endParaRPr lang="en-US" sz="2400" b="1" u="sng" dirty="0">
              <a:solidFill>
                <a:srgbClr val="002060"/>
              </a:solidFill>
              <a:latin typeface="Arial" panose="020B0604020202020204" pitchFamily="34" charset="0"/>
              <a:cs typeface="Arial" panose="020B0604020202020204" pitchFamily="34" charset="0"/>
            </a:endParaRPr>
          </a:p>
          <a:p>
            <a:pPr>
              <a:buClr>
                <a:schemeClr val="tx2">
                  <a:lumMod val="75000"/>
                </a:schemeClr>
              </a:buClr>
            </a:pPr>
            <a:endParaRPr lang="en-US" sz="2400" b="1" u="sng" dirty="0">
              <a:solidFill>
                <a:srgbClr val="002060"/>
              </a:solidFill>
              <a:latin typeface="Arial" panose="020B0604020202020204" pitchFamily="34" charset="0"/>
              <a:cs typeface="Arial" panose="020B0604020202020204" pitchFamily="34" charset="0"/>
            </a:endParaRPr>
          </a:p>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of results obtained from experimental uplift force and force from analytical equations. </a:t>
            </a:r>
          </a:p>
        </p:txBody>
      </p:sp>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250" y="2187678"/>
            <a:ext cx="10309490" cy="43086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Chart 11"/>
          <p:cNvGraphicFramePr>
            <a:graphicFrameLocks/>
          </p:cNvGraphicFramePr>
          <p:nvPr>
            <p:extLst>
              <p:ext uri="{D42A27DB-BD31-4B8C-83A1-F6EECF244321}">
                <p14:modId xmlns:p14="http://schemas.microsoft.com/office/powerpoint/2010/main" val="3959425905"/>
              </p:ext>
            </p:extLst>
          </p:nvPr>
        </p:nvGraphicFramePr>
        <p:xfrm>
          <a:off x="1029140" y="820369"/>
          <a:ext cx="5030284"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a:graphicFrameLocks/>
          </p:cNvGraphicFramePr>
          <p:nvPr>
            <p:extLst>
              <p:ext uri="{D42A27DB-BD31-4B8C-83A1-F6EECF244321}">
                <p14:modId xmlns:p14="http://schemas.microsoft.com/office/powerpoint/2010/main" val="3642048878"/>
              </p:ext>
            </p:extLst>
          </p:nvPr>
        </p:nvGraphicFramePr>
        <p:xfrm>
          <a:off x="6236605" y="820370"/>
          <a:ext cx="4776715" cy="273461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p:cNvGraphicFramePr>
            <a:graphicFrameLocks/>
          </p:cNvGraphicFramePr>
          <p:nvPr>
            <p:extLst>
              <p:ext uri="{D42A27DB-BD31-4B8C-83A1-F6EECF244321}">
                <p14:modId xmlns:p14="http://schemas.microsoft.com/office/powerpoint/2010/main" val="2019497929"/>
              </p:ext>
            </p:extLst>
          </p:nvPr>
        </p:nvGraphicFramePr>
        <p:xfrm>
          <a:off x="1038783" y="3686587"/>
          <a:ext cx="5042154"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p:cNvGraphicFramePr>
            <a:graphicFrameLocks/>
          </p:cNvGraphicFramePr>
          <p:nvPr>
            <p:extLst>
              <p:ext uri="{D42A27DB-BD31-4B8C-83A1-F6EECF244321}">
                <p14:modId xmlns:p14="http://schemas.microsoft.com/office/powerpoint/2010/main" val="872609864"/>
              </p:ext>
            </p:extLst>
          </p:nvPr>
        </p:nvGraphicFramePr>
        <p:xfrm>
          <a:off x="6222241" y="3696238"/>
          <a:ext cx="4776317" cy="270456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3685695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250" fill="hold"/>
                                        <p:tgtEl>
                                          <p:spTgt spid="11"/>
                                        </p:tgtEl>
                                        <p:attrNameLst>
                                          <p:attrName>style.color</p:attrName>
                                        </p:attrNameLst>
                                      </p:cBhvr>
                                      <p:to>
                                        <p:clrVal>
                                          <a:srgbClr val="0070C0"/>
                                        </p:clrVal>
                                      </p:to>
                                    </p:set>
                                    <p:set>
                                      <p:cBhvr>
                                        <p:cTn id="7" dur="250" fill="hold"/>
                                        <p:tgtEl>
                                          <p:spTgt spid="11"/>
                                        </p:tgtEl>
                                        <p:attrNameLst>
                                          <p:attrName>fillcolor</p:attrName>
                                        </p:attrNameLst>
                                      </p:cBhvr>
                                      <p:to>
                                        <p:clrVal>
                                          <a:srgbClr val="0070C0"/>
                                        </p:clrVal>
                                      </p:to>
                                    </p:set>
                                    <p:set>
                                      <p:cBhvr>
                                        <p:cTn id="8" dur="250" fill="hold"/>
                                        <p:tgtEl>
                                          <p:spTgt spid="11"/>
                                        </p:tgtEl>
                                        <p:attrNameLst>
                                          <p:attrName>fill.type</p:attrName>
                                        </p:attrNameLst>
                                      </p:cBhvr>
                                      <p:to>
                                        <p:strVal val="solid"/>
                                      </p:to>
                                    </p:set>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iterate type="lt">
                                    <p:tmPct val="0"/>
                                  </p:iterate>
                                  <p:childTnLst>
                                    <p:animEffect transition="out" filter="wipe(down)">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22" presetClass="exit" presetSubtype="4" fill="hold" nodeType="withEffect">
                                  <p:stCondLst>
                                    <p:cond delay="0"/>
                                  </p:stCondLst>
                                  <p:childTnLst>
                                    <p:animEffect transition="out" filter="wipe(down)">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Graphic spid="12" grpId="0">
        <p:bldAsOne/>
      </p:bldGraphic>
      <p:bldGraphic spid="13" grpId="0">
        <p:bldAsOne/>
      </p:bldGraphic>
      <p:bldGraphic spid="18" grpId="0">
        <p:bldAsOne/>
      </p:bldGraphic>
      <p:bldGraphic spid="19"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1255BAE-40C5-4305-908E-0F2ECE33FC9D}" type="slidenum">
              <a:rPr lang="en-US" smtClean="0"/>
              <a:t>36</a:t>
            </a:fld>
            <a:endParaRPr lang="en-US"/>
          </a:p>
        </p:txBody>
      </p:sp>
      <p:sp>
        <p:nvSpPr>
          <p:cNvPr id="6" name="TextBox 5"/>
          <p:cNvSpPr txBox="1"/>
          <p:nvPr/>
        </p:nvSpPr>
        <p:spPr>
          <a:xfrm>
            <a:off x="744770" y="679574"/>
            <a:ext cx="10445971" cy="1508105"/>
          </a:xfrm>
          <a:prstGeom prst="rect">
            <a:avLst/>
          </a:prstGeom>
          <a:noFill/>
        </p:spPr>
        <p:txBody>
          <a:bodyPr wrap="square" rtlCol="0">
            <a:spAutoFit/>
          </a:bodyPr>
          <a:lstStyle/>
          <a:p>
            <a:pPr marL="457200" indent="-457200">
              <a:buClr>
                <a:schemeClr val="tx2">
                  <a:lumMod val="75000"/>
                </a:schemeClr>
              </a:buClr>
              <a:buFont typeface="+mj-lt"/>
              <a:buAutoNum type="arabicPeriod" startAt="2"/>
            </a:pPr>
            <a:r>
              <a:rPr lang="en-US" sz="2400" b="1" u="sng" dirty="0">
                <a:solidFill>
                  <a:srgbClr val="002060"/>
                </a:solidFill>
                <a:latin typeface="Arial" panose="020B0604020202020204" pitchFamily="34" charset="0"/>
                <a:cs typeface="Arial" panose="020B0604020202020204" pitchFamily="34" charset="0"/>
              </a:rPr>
              <a:t>BALLA’S THEORY v/s EXPERIMENTAL</a:t>
            </a:r>
            <a:r>
              <a:rPr lang="en-US" sz="2400" b="1" u="sng" dirty="0">
                <a:solidFill>
                  <a:srgbClr val="002060"/>
                </a:solidFill>
                <a:latin typeface="Arial" panose="020B0604020202020204" pitchFamily="34" charset="0"/>
                <a:cs typeface="Arial" panose="020B0604020202020204" pitchFamily="34" charset="0"/>
                <a:hlinkClick r:id="rId3" action="ppaction://hlinkpres?slideindex=1&amp;slidetitle="/>
              </a:rPr>
              <a:t>:</a:t>
            </a:r>
            <a:endParaRPr lang="en-US" sz="2400" b="1" u="sng" dirty="0">
              <a:solidFill>
                <a:srgbClr val="002060"/>
              </a:solidFill>
              <a:latin typeface="Arial" panose="020B0604020202020204" pitchFamily="34" charset="0"/>
              <a:cs typeface="Arial" panose="020B0604020202020204" pitchFamily="34" charset="0"/>
            </a:endParaRPr>
          </a:p>
          <a:p>
            <a:pPr>
              <a:buClr>
                <a:schemeClr val="tx2">
                  <a:lumMod val="75000"/>
                </a:schemeClr>
              </a:buClr>
            </a:pPr>
            <a:endParaRPr lang="en-US" sz="2400" b="1" u="sng" dirty="0">
              <a:latin typeface="Arial" panose="020B0604020202020204" pitchFamily="34" charset="0"/>
              <a:cs typeface="Arial" panose="020B0604020202020204" pitchFamily="34" charset="0"/>
            </a:endParaRPr>
          </a:p>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of results obtained from experimental uplift force and force from analytical equations. </a:t>
            </a:r>
          </a:p>
        </p:txBody>
      </p:sp>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70" y="2187678"/>
            <a:ext cx="10445971" cy="43588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hart 10"/>
          <p:cNvGraphicFramePr>
            <a:graphicFrameLocks/>
          </p:cNvGraphicFramePr>
          <p:nvPr>
            <p:extLst>
              <p:ext uri="{D42A27DB-BD31-4B8C-83A1-F6EECF244321}">
                <p14:modId xmlns:p14="http://schemas.microsoft.com/office/powerpoint/2010/main" val="476928867"/>
              </p:ext>
            </p:extLst>
          </p:nvPr>
        </p:nvGraphicFramePr>
        <p:xfrm>
          <a:off x="969289" y="794392"/>
          <a:ext cx="4865441" cy="28245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p:cNvGraphicFramePr>
            <a:graphicFrameLocks/>
          </p:cNvGraphicFramePr>
          <p:nvPr>
            <p:extLst>
              <p:ext uri="{D42A27DB-BD31-4B8C-83A1-F6EECF244321}">
                <p14:modId xmlns:p14="http://schemas.microsoft.com/office/powerpoint/2010/main" val="1894899092"/>
              </p:ext>
            </p:extLst>
          </p:nvPr>
        </p:nvGraphicFramePr>
        <p:xfrm>
          <a:off x="6032675" y="810781"/>
          <a:ext cx="4903107" cy="279530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hart 16"/>
          <p:cNvGraphicFramePr>
            <a:graphicFrameLocks/>
          </p:cNvGraphicFramePr>
          <p:nvPr>
            <p:extLst>
              <p:ext uri="{D42A27DB-BD31-4B8C-83A1-F6EECF244321}">
                <p14:modId xmlns:p14="http://schemas.microsoft.com/office/powerpoint/2010/main" val="408178823"/>
              </p:ext>
            </p:extLst>
          </p:nvPr>
        </p:nvGraphicFramePr>
        <p:xfrm>
          <a:off x="982937" y="3764277"/>
          <a:ext cx="4884964" cy="278229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Chart 17"/>
          <p:cNvGraphicFramePr>
            <a:graphicFrameLocks/>
          </p:cNvGraphicFramePr>
          <p:nvPr>
            <p:extLst>
              <p:ext uri="{D42A27DB-BD31-4B8C-83A1-F6EECF244321}">
                <p14:modId xmlns:p14="http://schemas.microsoft.com/office/powerpoint/2010/main" val="2718063142"/>
              </p:ext>
            </p:extLst>
          </p:nvPr>
        </p:nvGraphicFramePr>
        <p:xfrm>
          <a:off x="6059221" y="3730916"/>
          <a:ext cx="4897555" cy="279307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3583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250" fill="hold"/>
                                        <p:tgtEl>
                                          <p:spTgt spid="6"/>
                                        </p:tgtEl>
                                        <p:attrNameLst>
                                          <p:attrName>style.color</p:attrName>
                                        </p:attrNameLst>
                                      </p:cBhvr>
                                      <p:to>
                                        <p:clrVal>
                                          <a:srgbClr val="0070C0"/>
                                        </p:clrVal>
                                      </p:to>
                                    </p:set>
                                    <p:set>
                                      <p:cBhvr>
                                        <p:cTn id="7" dur="250" fill="hold"/>
                                        <p:tgtEl>
                                          <p:spTgt spid="6"/>
                                        </p:tgtEl>
                                        <p:attrNameLst>
                                          <p:attrName>fillcolor</p:attrName>
                                        </p:attrNameLst>
                                      </p:cBhvr>
                                      <p:to>
                                        <p:clrVal>
                                          <a:srgbClr val="0070C0"/>
                                        </p:clrVal>
                                      </p:to>
                                    </p:set>
                                    <p:set>
                                      <p:cBhvr>
                                        <p:cTn id="8" dur="250" fill="hold"/>
                                        <p:tgtEl>
                                          <p:spTgt spid="6"/>
                                        </p:tgtEl>
                                        <p:attrNameLst>
                                          <p:attrName>fill.type</p:attrName>
                                        </p:attrNameLst>
                                      </p:cBhvr>
                                      <p:to>
                                        <p:strVal val="solid"/>
                                      </p:to>
                                    </p:set>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iterate type="lt">
                                    <p:tmPct val="0"/>
                                  </p:iterate>
                                  <p:childTnLst>
                                    <p:animEffect transition="out" filter="wipe(down)">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22" presetClass="exit" presetSubtype="4" fill="hold" nodeType="withEffect">
                                  <p:stCondLst>
                                    <p:cond delay="0"/>
                                  </p:stCondLst>
                                  <p:childTnLst>
                                    <p:animEffect transition="out" filter="wipe(down)">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Graphic spid="11" grpId="0">
        <p:bldAsOne/>
      </p:bldGraphic>
      <p:bldGraphic spid="12" grpId="0">
        <p:bldAsOne/>
      </p:bldGraphic>
      <p:bldGraphic spid="17" grpId="0">
        <p:bldAsOne/>
      </p:bldGraphic>
      <p:bldGraphic spid="18"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37</a:t>
            </a:fld>
            <a:endParaRPr lang="en-US"/>
          </a:p>
        </p:txBody>
      </p:sp>
      <p:sp>
        <p:nvSpPr>
          <p:cNvPr id="5" name="TextBox 4"/>
          <p:cNvSpPr txBox="1"/>
          <p:nvPr/>
        </p:nvSpPr>
        <p:spPr>
          <a:xfrm>
            <a:off x="723332" y="679574"/>
            <a:ext cx="10467410" cy="1508105"/>
          </a:xfrm>
          <a:prstGeom prst="rect">
            <a:avLst/>
          </a:prstGeom>
          <a:noFill/>
        </p:spPr>
        <p:txBody>
          <a:bodyPr wrap="square" rtlCol="0">
            <a:spAutoFit/>
          </a:bodyPr>
          <a:lstStyle/>
          <a:p>
            <a:pPr marL="457200" indent="-457200">
              <a:buClr>
                <a:schemeClr val="tx2">
                  <a:lumMod val="75000"/>
                </a:schemeClr>
              </a:buClr>
              <a:buFont typeface="+mj-lt"/>
              <a:buAutoNum type="arabicPeriod" startAt="3"/>
            </a:pPr>
            <a:r>
              <a:rPr lang="en-US" sz="2400" b="1" u="sng" dirty="0">
                <a:solidFill>
                  <a:srgbClr val="002060"/>
                </a:solidFill>
                <a:latin typeface="Arial" panose="020B0604020202020204" pitchFamily="34" charset="0"/>
                <a:cs typeface="Arial" panose="020B0604020202020204" pitchFamily="34" charset="0"/>
              </a:rPr>
              <a:t>DOWNS &amp; CHEIURZZI THEORY v/s EXPERIMENTAL</a:t>
            </a:r>
            <a:r>
              <a:rPr lang="en-US" sz="2400" b="1" u="sng" dirty="0">
                <a:latin typeface="Arial" panose="020B0604020202020204" pitchFamily="34" charset="0"/>
                <a:cs typeface="Arial" panose="020B0604020202020204" pitchFamily="34" charset="0"/>
                <a:hlinkClick r:id="rId2" action="ppaction://hlinkpres?slideindex=1&amp;slidetitle="/>
              </a:rPr>
              <a:t>:</a:t>
            </a:r>
            <a:endParaRPr lang="en-US" sz="2400" b="1" u="sng" dirty="0">
              <a:latin typeface="Arial" panose="020B0604020202020204" pitchFamily="34" charset="0"/>
              <a:cs typeface="Arial" panose="020B0604020202020204" pitchFamily="34" charset="0"/>
            </a:endParaRPr>
          </a:p>
          <a:p>
            <a:pPr>
              <a:buClr>
                <a:schemeClr val="tx2">
                  <a:lumMod val="75000"/>
                </a:schemeClr>
              </a:buClr>
            </a:pPr>
            <a:endParaRPr lang="en-US" sz="2400" b="1" u="sng" dirty="0">
              <a:latin typeface="Arial" panose="020B0604020202020204" pitchFamily="34" charset="0"/>
              <a:cs typeface="Arial" panose="020B0604020202020204" pitchFamily="34" charset="0"/>
            </a:endParaRPr>
          </a:p>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of results obtained from experimental uplift force and force from analytical equations. </a:t>
            </a:r>
          </a:p>
        </p:txBody>
      </p:sp>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332" y="2187677"/>
            <a:ext cx="10467409" cy="43632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 name="Chart 21"/>
          <p:cNvGraphicFramePr>
            <a:graphicFrameLocks/>
          </p:cNvGraphicFramePr>
          <p:nvPr>
            <p:extLst>
              <p:ext uri="{D42A27DB-BD31-4B8C-83A1-F6EECF244321}">
                <p14:modId xmlns:p14="http://schemas.microsoft.com/office/powerpoint/2010/main" val="1286859400"/>
              </p:ext>
            </p:extLst>
          </p:nvPr>
        </p:nvGraphicFramePr>
        <p:xfrm>
          <a:off x="992787" y="914854"/>
          <a:ext cx="4946646" cy="2746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p:cNvGraphicFramePr>
          <p:nvPr>
            <p:extLst>
              <p:ext uri="{D42A27DB-BD31-4B8C-83A1-F6EECF244321}">
                <p14:modId xmlns:p14="http://schemas.microsoft.com/office/powerpoint/2010/main" val="170392217"/>
              </p:ext>
            </p:extLst>
          </p:nvPr>
        </p:nvGraphicFramePr>
        <p:xfrm>
          <a:off x="6106469" y="908702"/>
          <a:ext cx="4906851" cy="276401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Chart 23"/>
          <p:cNvGraphicFramePr>
            <a:graphicFrameLocks/>
          </p:cNvGraphicFramePr>
          <p:nvPr>
            <p:extLst>
              <p:ext uri="{D42A27DB-BD31-4B8C-83A1-F6EECF244321}">
                <p14:modId xmlns:p14="http://schemas.microsoft.com/office/powerpoint/2010/main" val="3806281050"/>
              </p:ext>
            </p:extLst>
          </p:nvPr>
        </p:nvGraphicFramePr>
        <p:xfrm>
          <a:off x="1034798" y="3777861"/>
          <a:ext cx="4902364" cy="27730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Chart 24"/>
          <p:cNvGraphicFramePr>
            <a:graphicFrameLocks/>
          </p:cNvGraphicFramePr>
          <p:nvPr>
            <p:extLst>
              <p:ext uri="{D42A27DB-BD31-4B8C-83A1-F6EECF244321}">
                <p14:modId xmlns:p14="http://schemas.microsoft.com/office/powerpoint/2010/main" val="2822870529"/>
              </p:ext>
            </p:extLst>
          </p:nvPr>
        </p:nvGraphicFramePr>
        <p:xfrm>
          <a:off x="6095937" y="3786390"/>
          <a:ext cx="4876095" cy="276888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43943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5"/>
                                        </p:tgtEl>
                                        <p:attrNameLst>
                                          <p:attrName>style.color</p:attrName>
                                        </p:attrNameLst>
                                      </p:cBhvr>
                                      <p:to>
                                        <p:clrVal>
                                          <a:srgbClr val="0070C0"/>
                                        </p:clrVal>
                                      </p:to>
                                    </p:set>
                                    <p:set>
                                      <p:cBhvr>
                                        <p:cTn id="7" dur="500" fill="hold"/>
                                        <p:tgtEl>
                                          <p:spTgt spid="5"/>
                                        </p:tgtEl>
                                        <p:attrNameLst>
                                          <p:attrName>fillcolor</p:attrName>
                                        </p:attrNameLst>
                                      </p:cBhvr>
                                      <p:to>
                                        <p:clrVal>
                                          <a:srgbClr val="0070C0"/>
                                        </p:clrVal>
                                      </p:to>
                                    </p:set>
                                    <p:set>
                                      <p:cBhvr>
                                        <p:cTn id="8" dur="500" fill="hold"/>
                                        <p:tgtEl>
                                          <p:spTgt spid="5"/>
                                        </p:tgtEl>
                                        <p:attrNameLst>
                                          <p:attrName>fill.type</p:attrName>
                                        </p:attrNameLst>
                                      </p:cBhvr>
                                      <p:to>
                                        <p:strVal val="solid"/>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iterate type="lt">
                                    <p:tmPct val="0"/>
                                  </p:iterate>
                                  <p:childTnLst>
                                    <p:animEffect transition="out" filter="wipe(down)">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par>
                                <p:cTn id="17" presetID="22" presetClass="exit" presetSubtype="4" fill="hold" nodeType="withEffect">
                                  <p:stCondLst>
                                    <p:cond delay="0"/>
                                  </p:stCondLst>
                                  <p:childTnLst>
                                    <p:animEffect transition="out" filter="wipe(down)">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Graphic spid="22" grpId="0">
        <p:bldAsOne/>
      </p:bldGraphic>
      <p:bldGraphic spid="23" grpId="0">
        <p:bldAsOne/>
      </p:bldGraphic>
      <p:bldGraphic spid="24" grpId="0">
        <p:bldAsOne/>
      </p:bldGraphic>
      <p:bldGraphic spid="25"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38</a:t>
            </a:fld>
            <a:endParaRPr lang="en-US"/>
          </a:p>
        </p:txBody>
      </p:sp>
      <p:sp>
        <p:nvSpPr>
          <p:cNvPr id="5" name="TextBox 4"/>
          <p:cNvSpPr txBox="1"/>
          <p:nvPr/>
        </p:nvSpPr>
        <p:spPr>
          <a:xfrm>
            <a:off x="922192" y="679574"/>
            <a:ext cx="10268549" cy="1508105"/>
          </a:xfrm>
          <a:prstGeom prst="rect">
            <a:avLst/>
          </a:prstGeom>
          <a:noFill/>
        </p:spPr>
        <p:txBody>
          <a:bodyPr wrap="square" rtlCol="0">
            <a:spAutoFit/>
          </a:bodyPr>
          <a:lstStyle/>
          <a:p>
            <a:pPr marL="457200" indent="-457200">
              <a:buClr>
                <a:schemeClr val="tx2">
                  <a:lumMod val="75000"/>
                </a:schemeClr>
              </a:buClr>
              <a:buFont typeface="+mj-lt"/>
              <a:buAutoNum type="arabicPeriod" startAt="4"/>
            </a:pPr>
            <a:r>
              <a:rPr lang="en-US" sz="2400" b="1" u="sng" dirty="0">
                <a:solidFill>
                  <a:srgbClr val="002060"/>
                </a:solidFill>
                <a:latin typeface="Arial" panose="020B0604020202020204" pitchFamily="34" charset="0"/>
                <a:cs typeface="Arial" panose="020B0604020202020204" pitchFamily="34" charset="0"/>
              </a:rPr>
              <a:t>VEESAERT &amp; CLEMENCE’S THEORY v/s EXPERIMENTAL</a:t>
            </a:r>
            <a:r>
              <a:rPr lang="en-US" sz="2400" b="1" u="sng" dirty="0">
                <a:solidFill>
                  <a:srgbClr val="002060"/>
                </a:solidFill>
                <a:latin typeface="Arial" panose="020B0604020202020204" pitchFamily="34" charset="0"/>
                <a:cs typeface="Arial" panose="020B0604020202020204" pitchFamily="34" charset="0"/>
                <a:hlinkClick r:id="rId2" action="ppaction://hlinkpres?slideindex=1&amp;slidetitle="/>
              </a:rPr>
              <a:t>:</a:t>
            </a:r>
            <a:endParaRPr lang="en-US" sz="2400" b="1" u="sng" dirty="0">
              <a:solidFill>
                <a:srgbClr val="002060"/>
              </a:solidFill>
              <a:latin typeface="Arial" panose="020B0604020202020204" pitchFamily="34" charset="0"/>
              <a:cs typeface="Arial" panose="020B0604020202020204" pitchFamily="34" charset="0"/>
            </a:endParaRPr>
          </a:p>
          <a:p>
            <a:pPr marL="457200" indent="-457200">
              <a:buClr>
                <a:schemeClr val="tx2">
                  <a:lumMod val="75000"/>
                </a:schemeClr>
              </a:buClr>
              <a:buFont typeface="+mj-lt"/>
              <a:buAutoNum type="arabicPeriod" startAt="4"/>
            </a:pPr>
            <a:endParaRPr lang="en-US" sz="2400" b="1" u="sng" dirty="0">
              <a:solidFill>
                <a:srgbClr val="002060"/>
              </a:solidFill>
              <a:latin typeface="Arial" panose="020B0604020202020204" pitchFamily="34" charset="0"/>
              <a:cs typeface="Arial" panose="020B0604020202020204" pitchFamily="34" charset="0"/>
            </a:endParaRPr>
          </a:p>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of results obtained from experimental uplift force and force from analytical equations. </a:t>
            </a:r>
          </a:p>
        </p:txBody>
      </p:sp>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192" y="2187679"/>
            <a:ext cx="10268549" cy="440419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Chart 17"/>
          <p:cNvGraphicFramePr>
            <a:graphicFrameLocks/>
          </p:cNvGraphicFramePr>
          <p:nvPr>
            <p:extLst>
              <p:ext uri="{D42A27DB-BD31-4B8C-83A1-F6EECF244321}">
                <p14:modId xmlns:p14="http://schemas.microsoft.com/office/powerpoint/2010/main" val="1040500160"/>
              </p:ext>
            </p:extLst>
          </p:nvPr>
        </p:nvGraphicFramePr>
        <p:xfrm>
          <a:off x="1044599" y="679573"/>
          <a:ext cx="4919050" cy="28492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a:graphicFrameLocks/>
          </p:cNvGraphicFramePr>
          <p:nvPr>
            <p:extLst>
              <p:ext uri="{D42A27DB-BD31-4B8C-83A1-F6EECF244321}">
                <p14:modId xmlns:p14="http://schemas.microsoft.com/office/powerpoint/2010/main" val="1677365327"/>
              </p:ext>
            </p:extLst>
          </p:nvPr>
        </p:nvGraphicFramePr>
        <p:xfrm>
          <a:off x="6182013" y="679574"/>
          <a:ext cx="4844954" cy="27977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a:graphicFrameLocks/>
          </p:cNvGraphicFramePr>
          <p:nvPr>
            <p:extLst>
              <p:ext uri="{D42A27DB-BD31-4B8C-83A1-F6EECF244321}">
                <p14:modId xmlns:p14="http://schemas.microsoft.com/office/powerpoint/2010/main" val="4175211513"/>
              </p:ext>
            </p:extLst>
          </p:nvPr>
        </p:nvGraphicFramePr>
        <p:xfrm>
          <a:off x="1085540" y="3670479"/>
          <a:ext cx="4864459" cy="2880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Chart 20"/>
          <p:cNvGraphicFramePr>
            <a:graphicFrameLocks/>
          </p:cNvGraphicFramePr>
          <p:nvPr>
            <p:extLst>
              <p:ext uri="{D42A27DB-BD31-4B8C-83A1-F6EECF244321}">
                <p14:modId xmlns:p14="http://schemas.microsoft.com/office/powerpoint/2010/main" val="3178317252"/>
              </p:ext>
            </p:extLst>
          </p:nvPr>
        </p:nvGraphicFramePr>
        <p:xfrm>
          <a:off x="6155140" y="3657601"/>
          <a:ext cx="4871827" cy="289332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7096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50" fill="hold"/>
                                        <p:tgtEl>
                                          <p:spTgt spid="5"/>
                                        </p:tgtEl>
                                        <p:attrNameLst>
                                          <p:attrName>style.color</p:attrName>
                                        </p:attrNameLst>
                                      </p:cBhvr>
                                      <p:to>
                                        <a:srgbClr val="0070C0"/>
                                      </p:to>
                                    </p:animClr>
                                  </p:childTnLst>
                                </p:cTn>
                              </p:par>
                              <p:par>
                                <p:cTn id="7" presetID="10"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grpId="0" nodeType="clickEffect">
                                  <p:stCondLst>
                                    <p:cond delay="0"/>
                                  </p:stCondLst>
                                  <p:childTnLst>
                                    <p:animEffect transition="out" filter="wipe(down)">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par>
                                <p:cTn id="15" presetID="22" presetClass="exit" presetSubtype="4" fill="hold" nodeType="withEffect">
                                  <p:stCondLst>
                                    <p:cond delay="0"/>
                                  </p:stCondLst>
                                  <p:childTnLst>
                                    <p:animEffect transition="out" filter="wipe(down)">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down)">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8" grpId="0">
        <p:bldAsOne/>
      </p:bldGraphic>
      <p:bldGraphic spid="19" grpId="0">
        <p:bldAsOne/>
      </p:bldGraphic>
      <p:bldGraphic spid="20" grpId="0">
        <p:bldAsOne/>
      </p:bldGraphic>
      <p:bldGraphic spid="21"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39</a:t>
            </a:fld>
            <a:endParaRPr lang="en-US"/>
          </a:p>
        </p:txBody>
      </p:sp>
      <p:sp>
        <p:nvSpPr>
          <p:cNvPr id="5" name="TextBox 4"/>
          <p:cNvSpPr txBox="1"/>
          <p:nvPr/>
        </p:nvSpPr>
        <p:spPr>
          <a:xfrm>
            <a:off x="840307" y="679574"/>
            <a:ext cx="10350434" cy="1508105"/>
          </a:xfrm>
          <a:prstGeom prst="rect">
            <a:avLst/>
          </a:prstGeom>
          <a:noFill/>
        </p:spPr>
        <p:txBody>
          <a:bodyPr wrap="square" rtlCol="0">
            <a:spAutoFit/>
          </a:bodyPr>
          <a:lstStyle/>
          <a:p>
            <a:pPr marL="457200" indent="-457200">
              <a:buClr>
                <a:schemeClr val="tx2">
                  <a:lumMod val="75000"/>
                </a:schemeClr>
              </a:buClr>
              <a:buFont typeface="+mj-lt"/>
              <a:buAutoNum type="arabicPeriod" startAt="5"/>
            </a:pPr>
            <a:r>
              <a:rPr lang="en-US" sz="2400" b="1" u="sng" dirty="0">
                <a:solidFill>
                  <a:srgbClr val="002060"/>
                </a:solidFill>
                <a:latin typeface="Arial" panose="020B0604020202020204" pitchFamily="34" charset="0"/>
                <a:cs typeface="Arial" panose="020B0604020202020204" pitchFamily="34" charset="0"/>
              </a:rPr>
              <a:t>SAEEDY’S THEORY v/s EXPERIMENTAL</a:t>
            </a:r>
            <a:r>
              <a:rPr lang="en-US" sz="2400" b="1" u="sng" dirty="0">
                <a:latin typeface="Arial" panose="020B0604020202020204" pitchFamily="34" charset="0"/>
                <a:cs typeface="Arial" panose="020B0604020202020204" pitchFamily="34" charset="0"/>
                <a:hlinkClick r:id="rId2" action="ppaction://hlinkpres?slideindex=1&amp;slidetitle="/>
              </a:rPr>
              <a:t>:</a:t>
            </a:r>
            <a:endParaRPr lang="en-US" sz="2400" b="1" u="sng" dirty="0">
              <a:latin typeface="Arial" panose="020B0604020202020204" pitchFamily="34" charset="0"/>
              <a:cs typeface="Arial" panose="020B0604020202020204" pitchFamily="34" charset="0"/>
            </a:endParaRPr>
          </a:p>
          <a:p>
            <a:pPr>
              <a:buClr>
                <a:schemeClr val="tx2">
                  <a:lumMod val="75000"/>
                </a:schemeClr>
              </a:buClr>
            </a:pPr>
            <a:endParaRPr lang="en-US" sz="2400" b="1" u="sng" dirty="0">
              <a:latin typeface="Arial" panose="020B0604020202020204" pitchFamily="34" charset="0"/>
              <a:cs typeface="Arial" panose="020B0604020202020204" pitchFamily="34" charset="0"/>
            </a:endParaRPr>
          </a:p>
          <a:p>
            <a:pPr marL="342900" indent="-342900">
              <a:buClr>
                <a:schemeClr val="tx2">
                  <a:lumMod val="75000"/>
                </a:schemeClr>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Comparison of results obtained from experimental uplift force and force from analytical equations. </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307" y="2187678"/>
            <a:ext cx="10350434" cy="43223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Chart 25"/>
          <p:cNvGraphicFramePr>
            <a:graphicFrameLocks/>
          </p:cNvGraphicFramePr>
          <p:nvPr>
            <p:extLst>
              <p:ext uri="{D42A27DB-BD31-4B8C-83A1-F6EECF244321}">
                <p14:modId xmlns:p14="http://schemas.microsoft.com/office/powerpoint/2010/main" val="2932031640"/>
              </p:ext>
            </p:extLst>
          </p:nvPr>
        </p:nvGraphicFramePr>
        <p:xfrm>
          <a:off x="1113284" y="705333"/>
          <a:ext cx="4848480" cy="27187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 name="Chart 26"/>
          <p:cNvGraphicFramePr>
            <a:graphicFrameLocks/>
          </p:cNvGraphicFramePr>
          <p:nvPr>
            <p:extLst>
              <p:ext uri="{D42A27DB-BD31-4B8C-83A1-F6EECF244321}">
                <p14:modId xmlns:p14="http://schemas.microsoft.com/office/powerpoint/2010/main" val="1614395078"/>
              </p:ext>
            </p:extLst>
          </p:nvPr>
        </p:nvGraphicFramePr>
        <p:xfrm>
          <a:off x="6162178" y="679574"/>
          <a:ext cx="4824269" cy="275001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p:cNvGraphicFramePr>
            <a:graphicFrameLocks/>
          </p:cNvGraphicFramePr>
          <p:nvPr>
            <p:extLst>
              <p:ext uri="{D42A27DB-BD31-4B8C-83A1-F6EECF244321}">
                <p14:modId xmlns:p14="http://schemas.microsoft.com/office/powerpoint/2010/main" val="4015398908"/>
              </p:ext>
            </p:extLst>
          </p:nvPr>
        </p:nvGraphicFramePr>
        <p:xfrm>
          <a:off x="1111338" y="3593206"/>
          <a:ext cx="4877721" cy="29167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Chart 28"/>
          <p:cNvGraphicFramePr>
            <a:graphicFrameLocks/>
          </p:cNvGraphicFramePr>
          <p:nvPr>
            <p:extLst>
              <p:ext uri="{D42A27DB-BD31-4B8C-83A1-F6EECF244321}">
                <p14:modId xmlns:p14="http://schemas.microsoft.com/office/powerpoint/2010/main" val="3953440899"/>
              </p:ext>
            </p:extLst>
          </p:nvPr>
        </p:nvGraphicFramePr>
        <p:xfrm>
          <a:off x="6180130" y="3606085"/>
          <a:ext cx="4859441" cy="290389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86222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250" fill="hold"/>
                                        <p:tgtEl>
                                          <p:spTgt spid="5"/>
                                        </p:tgtEl>
                                        <p:attrNameLst>
                                          <p:attrName>style.color</p:attrName>
                                        </p:attrNameLst>
                                      </p:cBhvr>
                                      <p:to>
                                        <p:clrVal>
                                          <a:srgbClr val="0070C0"/>
                                        </p:clrVal>
                                      </p:to>
                                    </p:set>
                                    <p:set>
                                      <p:cBhvr>
                                        <p:cTn id="7" dur="250" fill="hold"/>
                                        <p:tgtEl>
                                          <p:spTgt spid="5"/>
                                        </p:tgtEl>
                                        <p:attrNameLst>
                                          <p:attrName>fillcolor</p:attrName>
                                        </p:attrNameLst>
                                      </p:cBhvr>
                                      <p:to>
                                        <p:clrVal>
                                          <a:srgbClr val="0070C0"/>
                                        </p:clrVal>
                                      </p:to>
                                    </p:set>
                                    <p:set>
                                      <p:cBhvr>
                                        <p:cTn id="8" dur="250" fill="hold"/>
                                        <p:tgtEl>
                                          <p:spTgt spid="5"/>
                                        </p:tgtEl>
                                        <p:attrNameLst>
                                          <p:attrName>fill.type</p:attrName>
                                        </p:attrNameLst>
                                      </p:cBhvr>
                                      <p:to>
                                        <p:strVal val="solid"/>
                                      </p:to>
                                    </p:set>
                                  </p:childTnLst>
                                </p:cTn>
                              </p:par>
                              <p:par>
                                <p:cTn id="9" presetID="10"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iterate type="lt">
                                    <p:tmPct val="0"/>
                                  </p:iterate>
                                  <p:childTnLst>
                                    <p:animEffect transition="out" filter="wipe(down)">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par>
                                <p:cTn id="17" presetID="22" presetClass="exit" presetSubtype="4" fill="hold" nodeType="withEffect">
                                  <p:stCondLst>
                                    <p:cond delay="0"/>
                                  </p:stCondLst>
                                  <p:childTnLst>
                                    <p:animEffect transition="out" filter="wipe(down)">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par>
                                <p:cTn id="20" presetID="2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Graphic spid="26" grpId="0">
        <p:bldAsOne/>
      </p:bldGraphic>
      <p:bldGraphic spid="27" grpId="0">
        <p:bldAsOne/>
      </p:bldGraphic>
      <p:bldGraphic spid="28" grpId="0">
        <p:bldAsOne/>
      </p:bldGraphic>
      <p:bldGraphic spid="29"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613130" cy="706964"/>
          </a:xfrm>
        </p:spPr>
        <p:txBody>
          <a:bodyPr/>
          <a:lstStyle/>
          <a:p>
            <a:r>
              <a:rPr lang="en-US" b="1" dirty="0">
                <a:latin typeface="Arial" panose="020B0604020202020204" pitchFamily="34" charset="0"/>
                <a:cs typeface="Arial" panose="020B0604020202020204" pitchFamily="34" charset="0"/>
              </a:rPr>
              <a:t>UPLIFT FORCE BY FEM USING PLAXIS</a:t>
            </a:r>
          </a:p>
        </p:txBody>
      </p:sp>
      <p:sp>
        <p:nvSpPr>
          <p:cNvPr id="3" name="Slide Number Placeholder 2"/>
          <p:cNvSpPr>
            <a:spLocks noGrp="1"/>
          </p:cNvSpPr>
          <p:nvPr>
            <p:ph type="sldNum" sz="quarter" idx="12"/>
          </p:nvPr>
        </p:nvSpPr>
        <p:spPr/>
        <p:txBody>
          <a:bodyPr/>
          <a:lstStyle/>
          <a:p>
            <a:fld id="{81255BAE-40C5-4305-908E-0F2ECE33FC9D}" type="slidenum">
              <a:rPr lang="en-US" smtClean="0"/>
              <a:t>40</a:t>
            </a:fld>
            <a:endParaRPr lang="en-US"/>
          </a:p>
        </p:txBody>
      </p:sp>
      <p:sp>
        <p:nvSpPr>
          <p:cNvPr id="12" name="TextBox 11"/>
          <p:cNvSpPr txBox="1"/>
          <p:nvPr/>
        </p:nvSpPr>
        <p:spPr>
          <a:xfrm>
            <a:off x="1154954" y="2143125"/>
            <a:ext cx="7690054" cy="430887"/>
          </a:xfrm>
          <a:prstGeom prst="rect">
            <a:avLst/>
          </a:prstGeom>
          <a:noFill/>
        </p:spPr>
        <p:txBody>
          <a:bodyPr wrap="none" rtlCol="0">
            <a:spAutoFit/>
          </a:bodyPr>
          <a:lstStyle/>
          <a:p>
            <a:pPr marL="457200" indent="-457200">
              <a:buClr>
                <a:schemeClr val="tx2"/>
              </a:buClr>
              <a:buFont typeface="+mj-lt"/>
              <a:buAutoNum type="arabicPeriod"/>
            </a:pPr>
            <a:r>
              <a:rPr lang="en-US" sz="2200" dirty="0">
                <a:latin typeface="Times New Roman" panose="02020603050405020304" pitchFamily="18" charset="0"/>
                <a:cs typeface="Times New Roman" panose="02020603050405020304" pitchFamily="18" charset="0"/>
              </a:rPr>
              <a:t>PREPARATION OF AXISYMMETRIC MODEL IN PLAXIS</a:t>
            </a:r>
          </a:p>
        </p:txBody>
      </p:sp>
      <p:graphicFrame>
        <p:nvGraphicFramePr>
          <p:cNvPr id="16" name="Table 15"/>
          <p:cNvGraphicFramePr>
            <a:graphicFrameLocks noGrp="1"/>
          </p:cNvGraphicFramePr>
          <p:nvPr>
            <p:extLst>
              <p:ext uri="{D42A27DB-BD31-4B8C-83A1-F6EECF244321}">
                <p14:modId xmlns:p14="http://schemas.microsoft.com/office/powerpoint/2010/main" val="3259372582"/>
              </p:ext>
            </p:extLst>
          </p:nvPr>
        </p:nvGraphicFramePr>
        <p:xfrm>
          <a:off x="3872724" y="2039972"/>
          <a:ext cx="6691397" cy="2950845"/>
        </p:xfrm>
        <a:graphic>
          <a:graphicData uri="http://schemas.openxmlformats.org/drawingml/2006/table">
            <a:tbl>
              <a:tblPr/>
              <a:tblGrid>
                <a:gridCol w="2622802">
                  <a:extLst>
                    <a:ext uri="{9D8B030D-6E8A-4147-A177-3AD203B41FA5}">
                      <a16:colId xmlns:a16="http://schemas.microsoft.com/office/drawing/2014/main" val="20000"/>
                    </a:ext>
                  </a:extLst>
                </a:gridCol>
                <a:gridCol w="1332218">
                  <a:extLst>
                    <a:ext uri="{9D8B030D-6E8A-4147-A177-3AD203B41FA5}">
                      <a16:colId xmlns:a16="http://schemas.microsoft.com/office/drawing/2014/main" val="20001"/>
                    </a:ext>
                  </a:extLst>
                </a:gridCol>
                <a:gridCol w="2736377">
                  <a:extLst>
                    <a:ext uri="{9D8B030D-6E8A-4147-A177-3AD203B41FA5}">
                      <a16:colId xmlns:a16="http://schemas.microsoft.com/office/drawing/2014/main" val="20002"/>
                    </a:ext>
                  </a:extLst>
                </a:gridCol>
              </a:tblGrid>
              <a:tr h="307778">
                <a:tc gridSpan="3">
                  <a:txBody>
                    <a:bodyPr/>
                    <a:lstStyle/>
                    <a:p>
                      <a:pPr algn="ctr" fontAlgn="b"/>
                      <a:r>
                        <a:rPr lang="en-US" sz="2800" b="1" i="0" u="none" strike="noStrike" dirty="0">
                          <a:solidFill>
                            <a:srgbClr val="FFFFFF"/>
                          </a:solidFill>
                          <a:effectLst/>
                          <a:latin typeface="Arial" panose="020B0604020202020204" pitchFamily="34" charset="0"/>
                          <a:cs typeface="Arial" panose="020B0604020202020204" pitchFamily="34" charset="0"/>
                        </a:rPr>
                        <a:t>Data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F4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Height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1"/>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Width</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2"/>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Diameter of Plate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3"/>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Embedment Depth</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a:solidFill>
                            <a:srgbClr val="000000"/>
                          </a:solidFill>
                          <a:effectLst/>
                          <a:latin typeface="Arial" panose="020B0604020202020204" pitchFamily="34" charset="0"/>
                          <a:cs typeface="Arial" panose="020B060402020202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4"/>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Sand Type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Well Graded Sand</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en-US"/>
                    </a:p>
                  </a:txBody>
                  <a:tcPr/>
                </a:tc>
                <a:extLst>
                  <a:ext uri="{0D108BD9-81ED-4DB2-BD59-A6C34878D82A}">
                    <a16:rowId xmlns:a16="http://schemas.microsoft.com/office/drawing/2014/main" val="10005"/>
                  </a:ext>
                </a:extLst>
              </a:tr>
              <a:tr h="293788">
                <a:tc>
                  <a:txBody>
                    <a:bodyPr/>
                    <a:lstStyle/>
                    <a:p>
                      <a:pPr algn="l" fontAlgn="b"/>
                      <a:r>
                        <a:rPr lang="en-US" sz="2000" b="1" i="0" u="none" strike="noStrike">
                          <a:solidFill>
                            <a:srgbClr val="000000"/>
                          </a:solidFill>
                          <a:effectLst/>
                          <a:latin typeface="Arial" panose="020B0604020202020204" pitchFamily="34" charset="0"/>
                          <a:cs typeface="Arial" panose="020B0604020202020204" pitchFamily="34" charset="0"/>
                        </a:rPr>
                        <a:t>Relative Density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a:solidFill>
                            <a:srgbClr val="000000"/>
                          </a:solidFill>
                          <a:effectLst/>
                          <a:latin typeface="Arial" panose="020B0604020202020204" pitchFamily="34" charset="0"/>
                          <a:cs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6"/>
                  </a:ext>
                </a:extLst>
              </a:tr>
              <a:tr h="29378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Density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a:solidFill>
                            <a:srgbClr val="000000"/>
                          </a:solidFill>
                          <a:effectLst/>
                          <a:latin typeface="Arial" panose="020B0604020202020204" pitchFamily="34" charset="0"/>
                          <a:cs typeface="Arial" panose="020B0604020202020204" pitchFamily="34" charset="0"/>
                        </a:rPr>
                        <a:t>1.808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err="1">
                          <a:solidFill>
                            <a:srgbClr val="000000"/>
                          </a:solidFill>
                          <a:effectLst/>
                          <a:latin typeface="Arial" panose="020B0604020202020204" pitchFamily="34" charset="0"/>
                          <a:cs typeface="Arial" panose="020B0604020202020204" pitchFamily="34" charset="0"/>
                        </a:rPr>
                        <a:t>gm</a:t>
                      </a:r>
                      <a:r>
                        <a:rPr lang="en-US" sz="2000" b="0" i="0" u="none" strike="noStrike" dirty="0">
                          <a:solidFill>
                            <a:srgbClr val="000000"/>
                          </a:solidFill>
                          <a:effectLst/>
                          <a:latin typeface="Arial" panose="020B0604020202020204" pitchFamily="34" charset="0"/>
                          <a:cs typeface="Arial" panose="020B0604020202020204" pitchFamily="34" charset="0"/>
                        </a:rPr>
                        <a:t>/cc</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7"/>
                  </a:ext>
                </a:extLst>
              </a:tr>
              <a:tr h="307778">
                <a:tc>
                  <a:txBody>
                    <a:bodyPr/>
                    <a:lstStyle/>
                    <a:p>
                      <a:pPr algn="l" fontAlgn="b"/>
                      <a:r>
                        <a:rPr lang="en-US" sz="2000" b="1" i="0" u="none" strike="noStrike" dirty="0">
                          <a:solidFill>
                            <a:srgbClr val="000000"/>
                          </a:solidFill>
                          <a:effectLst/>
                          <a:latin typeface="Arial" panose="020B0604020202020204" pitchFamily="34" charset="0"/>
                          <a:cs typeface="Arial" panose="020B0604020202020204" pitchFamily="34" charset="0"/>
                        </a:rPr>
                        <a:t>c</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a:solidFill>
                            <a:srgbClr val="000000"/>
                          </a:solidFill>
                          <a:effectLst/>
                          <a:latin typeface="Arial" panose="020B0604020202020204" pitchFamily="34" charset="0"/>
                          <a:cs typeface="Arial" panose="020B0604020202020204" pitchFamily="34" charset="0"/>
                        </a:rPr>
                        <a:t>0.0295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000" b="0" i="0" u="none" strike="noStrike" dirty="0" err="1">
                          <a:solidFill>
                            <a:srgbClr val="000000"/>
                          </a:solidFill>
                          <a:effectLst/>
                          <a:latin typeface="Arial" panose="020B0604020202020204" pitchFamily="34" charset="0"/>
                          <a:cs typeface="Arial" panose="020B0604020202020204" pitchFamily="34" charset="0"/>
                        </a:rPr>
                        <a:t>gm</a:t>
                      </a:r>
                      <a:r>
                        <a:rPr lang="en-US" sz="2000" b="0" i="0" u="none" strike="noStrike" dirty="0">
                          <a:solidFill>
                            <a:srgbClr val="000000"/>
                          </a:solidFill>
                          <a:effectLst/>
                          <a:latin typeface="Arial" panose="020B0604020202020204" pitchFamily="34" charset="0"/>
                          <a:cs typeface="Arial" panose="020B0604020202020204" pitchFamily="34" charset="0"/>
                        </a:rPr>
                        <a:t>/cm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8"/>
                  </a:ext>
                </a:extLst>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490" y="3881052"/>
            <a:ext cx="7662041" cy="4283988"/>
          </a:xfrm>
          <a:prstGeom prst="rect">
            <a:avLst/>
          </a:prstGeom>
        </p:spPr>
      </p:pic>
      <p:sp>
        <p:nvSpPr>
          <p:cNvPr id="21" name="TextBox 20"/>
          <p:cNvSpPr txBox="1"/>
          <p:nvPr/>
        </p:nvSpPr>
        <p:spPr>
          <a:xfrm>
            <a:off x="1154954" y="2143125"/>
            <a:ext cx="3346557" cy="430887"/>
          </a:xfrm>
          <a:prstGeom prst="rect">
            <a:avLst/>
          </a:prstGeom>
          <a:noFill/>
        </p:spPr>
        <p:txBody>
          <a:bodyPr wrap="none" rtlCol="0">
            <a:spAutoFit/>
          </a:bodyPr>
          <a:lstStyle/>
          <a:p>
            <a:pPr marL="514350" indent="-514350">
              <a:buClr>
                <a:schemeClr val="tx2">
                  <a:lumMod val="75000"/>
                </a:schemeClr>
              </a:buClr>
              <a:buFont typeface="+mj-lt"/>
              <a:buAutoNum type="arabicPeriod" startAt="2"/>
            </a:pPr>
            <a:r>
              <a:rPr lang="en-US" sz="2200" dirty="0">
                <a:latin typeface="Times New Roman" panose="02020603050405020304" pitchFamily="18" charset="0"/>
                <a:cs typeface="Times New Roman" panose="02020603050405020304" pitchFamily="18" charset="0"/>
              </a:rPr>
              <a:t>MESH GENERATION</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7843" y="3419459"/>
            <a:ext cx="9315023" cy="4283988"/>
          </a:xfrm>
          <a:prstGeom prst="rect">
            <a:avLst/>
          </a:prstGeom>
        </p:spPr>
      </p:pic>
      <p:graphicFrame>
        <p:nvGraphicFramePr>
          <p:cNvPr id="22" name="Table 21"/>
          <p:cNvGraphicFramePr>
            <a:graphicFrameLocks noGrp="1"/>
          </p:cNvGraphicFramePr>
          <p:nvPr>
            <p:extLst>
              <p:ext uri="{D42A27DB-BD31-4B8C-83A1-F6EECF244321}">
                <p14:modId xmlns:p14="http://schemas.microsoft.com/office/powerpoint/2010/main" val="3172964308"/>
              </p:ext>
            </p:extLst>
          </p:nvPr>
        </p:nvGraphicFramePr>
        <p:xfrm>
          <a:off x="3013813" y="3179477"/>
          <a:ext cx="4412192" cy="4907820"/>
        </p:xfrm>
        <a:graphic>
          <a:graphicData uri="http://schemas.openxmlformats.org/drawingml/2006/table">
            <a:tbl>
              <a:tblPr/>
              <a:tblGrid>
                <a:gridCol w="2274479">
                  <a:extLst>
                    <a:ext uri="{9D8B030D-6E8A-4147-A177-3AD203B41FA5}">
                      <a16:colId xmlns:a16="http://schemas.microsoft.com/office/drawing/2014/main" val="20000"/>
                    </a:ext>
                  </a:extLst>
                </a:gridCol>
                <a:gridCol w="2137713">
                  <a:extLst>
                    <a:ext uri="{9D8B030D-6E8A-4147-A177-3AD203B41FA5}">
                      <a16:colId xmlns:a16="http://schemas.microsoft.com/office/drawing/2014/main" val="20001"/>
                    </a:ext>
                  </a:extLst>
                </a:gridCol>
              </a:tblGrid>
              <a:tr h="447144">
                <a:tc gridSpan="2">
                  <a:txBody>
                    <a:bodyPr/>
                    <a:lstStyle/>
                    <a:p>
                      <a:pPr algn="ctr" fontAlgn="b"/>
                      <a:r>
                        <a:rPr lang="en-US" sz="2800" b="1" i="0" u="none" strike="noStrike" dirty="0">
                          <a:solidFill>
                            <a:srgbClr val="FFFFFF"/>
                          </a:solidFill>
                          <a:effectLst/>
                          <a:latin typeface="Arial" panose="020B0604020202020204" pitchFamily="34" charset="0"/>
                          <a:cs typeface="Arial" panose="020B0604020202020204" pitchFamily="34" charset="0"/>
                        </a:rPr>
                        <a:t>Sand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F4F"/>
                    </a:solidFill>
                  </a:tcPr>
                </a:tc>
                <a:tc hMerge="1">
                  <a:txBody>
                    <a:bodyPr/>
                    <a:lstStyle/>
                    <a:p>
                      <a:endParaRPr lang="en-US"/>
                    </a:p>
                  </a:txBody>
                  <a:tcPr/>
                </a:tc>
                <a:extLst>
                  <a:ext uri="{0D108BD9-81ED-4DB2-BD59-A6C34878D82A}">
                    <a16:rowId xmlns:a16="http://schemas.microsoft.com/office/drawing/2014/main" val="10000"/>
                  </a:ext>
                </a:extLst>
              </a:tr>
              <a:tr h="322178">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Type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err="1">
                          <a:solidFill>
                            <a:srgbClr val="000000"/>
                          </a:solidFill>
                          <a:effectLst/>
                          <a:latin typeface="Arial" panose="020B0604020202020204" pitchFamily="34" charset="0"/>
                          <a:cs typeface="Arial" panose="020B0604020202020204" pitchFamily="34" charset="0"/>
                        </a:rPr>
                        <a:t>UnDrained</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1"/>
                  </a:ext>
                </a:extLst>
              </a:tr>
              <a:tr h="322178">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Model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Mohr Coulomb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2"/>
                  </a:ext>
                </a:extLst>
              </a:tr>
              <a:tr h="322178">
                <a:tc>
                  <a:txBody>
                    <a:bodyPr/>
                    <a:lstStyle/>
                    <a:p>
                      <a:pPr algn="ctr" fontAlgn="b"/>
                      <a:r>
                        <a:rPr lang="en-US" sz="2000" b="1" i="0" u="none" strike="noStrike" dirty="0" err="1">
                          <a:solidFill>
                            <a:srgbClr val="000000"/>
                          </a:solidFill>
                          <a:effectLst/>
                          <a:latin typeface="Arial" panose="020B0604020202020204" pitchFamily="34" charset="0"/>
                          <a:cs typeface="Arial" panose="020B0604020202020204" pitchFamily="34" charset="0"/>
                        </a:rPr>
                        <a:t>kx</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1 m/day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3"/>
                  </a:ext>
                </a:extLst>
              </a:tr>
              <a:tr h="322178">
                <a:tc>
                  <a:txBody>
                    <a:bodyPr/>
                    <a:lstStyle/>
                    <a:p>
                      <a:pPr algn="ctr" fontAlgn="b"/>
                      <a:r>
                        <a:rPr lang="en-US" sz="2000" b="1" i="0" u="none" strike="noStrike" dirty="0" err="1">
                          <a:solidFill>
                            <a:srgbClr val="000000"/>
                          </a:solidFill>
                          <a:effectLst/>
                          <a:latin typeface="Arial" panose="020B0604020202020204" pitchFamily="34" charset="0"/>
                          <a:cs typeface="Arial" panose="020B0604020202020204" pitchFamily="34" charset="0"/>
                        </a:rPr>
                        <a:t>ky</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marL="0" marR="0" indent="0" algn="ctr" defTabSz="457189"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1 m/day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4"/>
                  </a:ext>
                </a:extLst>
              </a:tr>
              <a:tr h="1258422">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marL="0" marR="0" indent="0" algn="ctr" defTabSz="457189"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1)9600 </a:t>
                      </a:r>
                      <a:r>
                        <a:rPr lang="en-US" sz="2000" b="0" i="0" u="none" strike="noStrike" dirty="0" err="1">
                          <a:solidFill>
                            <a:srgbClr val="000000"/>
                          </a:solidFill>
                          <a:effectLst/>
                          <a:latin typeface="Arial" panose="020B0604020202020204" pitchFamily="34" charset="0"/>
                          <a:cs typeface="Arial" panose="020B0604020202020204" pitchFamily="34" charset="0"/>
                        </a:rPr>
                        <a:t>kN</a:t>
                      </a:r>
                      <a:r>
                        <a:rPr lang="en-US" sz="2000" b="0" i="0" u="none" strike="noStrike"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 </a:t>
                      </a:r>
                    </a:p>
                    <a:p>
                      <a:pPr marL="0" marR="0" indent="0" algn="ctr" defTabSz="457189" rtl="0" eaLnBrk="1" fontAlgn="b" latinLnBrk="0" hangingPunct="1">
                        <a:lnSpc>
                          <a:spcPct val="100000"/>
                        </a:lnSpc>
                        <a:spcBef>
                          <a:spcPts val="0"/>
                        </a:spcBef>
                        <a:spcAft>
                          <a:spcPts val="0"/>
                        </a:spcAft>
                        <a:buClrTx/>
                        <a:buSzTx/>
                        <a:buFontTx/>
                        <a:buNone/>
                        <a:tabLst/>
                        <a:defRPr/>
                      </a:pPr>
                      <a:r>
                        <a:rPr lang="en-US" sz="2000" b="0" i="0" u="none" strike="noStrike" baseline="0" dirty="0">
                          <a:solidFill>
                            <a:srgbClr val="000000"/>
                          </a:solidFill>
                          <a:effectLst/>
                          <a:latin typeface="Arial" panose="020B0604020202020204" pitchFamily="34" charset="0"/>
                          <a:cs typeface="Arial" panose="020B0604020202020204" pitchFamily="34" charset="0"/>
                        </a:rPr>
                        <a:t>2)7000 </a:t>
                      </a:r>
                      <a:r>
                        <a:rPr lang="en-US" sz="2000" b="0" i="0" u="none" strike="noStrike" baseline="0" dirty="0" err="1">
                          <a:solidFill>
                            <a:srgbClr val="000000"/>
                          </a:solidFill>
                          <a:effectLst/>
                          <a:latin typeface="Arial" panose="020B0604020202020204" pitchFamily="34" charset="0"/>
                          <a:cs typeface="Arial" panose="020B0604020202020204" pitchFamily="34" charset="0"/>
                        </a:rPr>
                        <a:t>kN</a:t>
                      </a:r>
                      <a:r>
                        <a:rPr lang="en-US" sz="2000" b="0" i="0" u="none" strike="noStrike" baseline="0"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5"/>
                  </a:ext>
                </a:extLst>
              </a:tr>
              <a:tr h="322178">
                <a:tc>
                  <a:txBody>
                    <a:bodyPr/>
                    <a:lstStyle/>
                    <a:p>
                      <a:pPr algn="ctr" fontAlgn="b"/>
                      <a:r>
                        <a:rPr lang="el-GR" sz="2000" b="1" i="0" u="none" strike="noStrike" dirty="0">
                          <a:solidFill>
                            <a:srgbClr val="000000"/>
                          </a:solidFill>
                          <a:effectLst/>
                          <a:latin typeface="Arial" panose="020B0604020202020204" pitchFamily="34" charset="0"/>
                          <a:cs typeface="Arial" panose="020B0604020202020204" pitchFamily="34" charset="0"/>
                        </a:rPr>
                        <a:t>ν (</a:t>
                      </a:r>
                      <a:r>
                        <a:rPr lang="en-US" sz="2000" b="1" i="0" u="none" strike="noStrike" dirty="0">
                          <a:solidFill>
                            <a:srgbClr val="000000"/>
                          </a:solidFill>
                          <a:effectLst/>
                          <a:latin typeface="Arial" panose="020B0604020202020204" pitchFamily="34" charset="0"/>
                          <a:cs typeface="Arial" panose="020B0604020202020204" pitchFamily="34" charset="0"/>
                        </a:rPr>
                        <a:t>nu)</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6"/>
                  </a:ext>
                </a:extLst>
              </a:tr>
              <a:tr h="322178">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c</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0 </a:t>
                      </a:r>
                      <a:r>
                        <a:rPr lang="en-US" sz="2000" b="0" i="0" u="none" strike="noStrike" dirty="0" err="1">
                          <a:solidFill>
                            <a:srgbClr val="000000"/>
                          </a:solidFill>
                          <a:effectLst/>
                          <a:latin typeface="Arial" panose="020B0604020202020204" pitchFamily="34" charset="0"/>
                          <a:cs typeface="Arial" panose="020B0604020202020204" pitchFamily="34" charset="0"/>
                        </a:rPr>
                        <a:t>kN</a:t>
                      </a:r>
                      <a:r>
                        <a:rPr lang="en-US" sz="2000" b="0" i="0" u="none" strike="noStrike"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7"/>
                  </a:ext>
                </a:extLst>
              </a:tr>
              <a:tr h="63459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Angle of Friction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marL="0" marR="0" indent="0" algn="ctr" defTabSz="457189"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1)46.45°</a:t>
                      </a:r>
                    </a:p>
                    <a:p>
                      <a:pPr algn="ctr" fontAlgn="b"/>
                      <a:r>
                        <a:rPr lang="en-US" sz="2000" b="0" i="0" u="none" strike="noStrike" baseline="0" dirty="0">
                          <a:solidFill>
                            <a:srgbClr val="000000"/>
                          </a:solidFill>
                          <a:effectLst/>
                          <a:latin typeface="Arial" panose="020B0604020202020204" pitchFamily="34" charset="0"/>
                          <a:cs typeface="Arial" panose="020B0604020202020204" pitchFamily="34" charset="0"/>
                        </a:rPr>
                        <a:t> 2)41</a:t>
                      </a:r>
                      <a:r>
                        <a:rPr lang="en-US" sz="20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8"/>
                  </a:ext>
                </a:extLst>
              </a:tr>
              <a:tr h="63459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Angle of </a:t>
                      </a:r>
                      <a:r>
                        <a:rPr lang="en-US" sz="2000" b="1" i="0" u="none" strike="noStrike" dirty="0" err="1">
                          <a:solidFill>
                            <a:srgbClr val="000000"/>
                          </a:solidFill>
                          <a:effectLst/>
                          <a:latin typeface="Arial" panose="020B0604020202020204" pitchFamily="34" charset="0"/>
                          <a:cs typeface="Arial" panose="020B0604020202020204" pitchFamily="34" charset="0"/>
                        </a:rPr>
                        <a:t>Dilatancy</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marL="0" marR="0" indent="0" algn="ctr" defTabSz="457189"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Arial" panose="020B0604020202020204" pitchFamily="34" charset="0"/>
                          <a:cs typeface="Arial" panose="020B0604020202020204" pitchFamily="34" charset="0"/>
                        </a:rPr>
                        <a:t>1)16.45°</a:t>
                      </a:r>
                    </a:p>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2)11.28°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9"/>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355257560"/>
              </p:ext>
            </p:extLst>
          </p:nvPr>
        </p:nvGraphicFramePr>
        <p:xfrm>
          <a:off x="6642871" y="3785119"/>
          <a:ext cx="5109995" cy="4283985"/>
        </p:xfrm>
        <a:graphic>
          <a:graphicData uri="http://schemas.openxmlformats.org/drawingml/2006/table">
            <a:tbl>
              <a:tblPr/>
              <a:tblGrid>
                <a:gridCol w="2027990">
                  <a:extLst>
                    <a:ext uri="{9D8B030D-6E8A-4147-A177-3AD203B41FA5}">
                      <a16:colId xmlns:a16="http://schemas.microsoft.com/office/drawing/2014/main" val="20000"/>
                    </a:ext>
                  </a:extLst>
                </a:gridCol>
                <a:gridCol w="1634927">
                  <a:extLst>
                    <a:ext uri="{9D8B030D-6E8A-4147-A177-3AD203B41FA5}">
                      <a16:colId xmlns:a16="http://schemas.microsoft.com/office/drawing/2014/main" val="20001"/>
                    </a:ext>
                  </a:extLst>
                </a:gridCol>
                <a:gridCol w="1447078">
                  <a:extLst>
                    <a:ext uri="{9D8B030D-6E8A-4147-A177-3AD203B41FA5}">
                      <a16:colId xmlns:a16="http://schemas.microsoft.com/office/drawing/2014/main" val="20002"/>
                    </a:ext>
                  </a:extLst>
                </a:gridCol>
              </a:tblGrid>
              <a:tr h="535648">
                <a:tc gridSpan="3">
                  <a:txBody>
                    <a:bodyPr/>
                    <a:lstStyle/>
                    <a:p>
                      <a:pPr algn="ctr" fontAlgn="b"/>
                      <a:r>
                        <a:rPr lang="en-US" sz="2800" b="1" i="0" u="none" strike="noStrike" dirty="0">
                          <a:solidFill>
                            <a:srgbClr val="FFFFFF"/>
                          </a:solidFill>
                          <a:effectLst/>
                          <a:latin typeface="Arial" panose="020B0604020202020204" pitchFamily="34" charset="0"/>
                          <a:cs typeface="Arial" panose="020B0604020202020204" pitchFamily="34" charset="0"/>
                        </a:rPr>
                        <a:t>Plate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F4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2.10E+06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err="1">
                          <a:solidFill>
                            <a:srgbClr val="000000"/>
                          </a:solidFill>
                          <a:effectLst/>
                          <a:latin typeface="Arial" panose="020B0604020202020204" pitchFamily="34" charset="0"/>
                          <a:cs typeface="Arial" panose="020B0604020202020204" pitchFamily="34" charset="0"/>
                        </a:rPr>
                        <a:t>kN</a:t>
                      </a:r>
                      <a:r>
                        <a:rPr lang="en-US" sz="2000" b="0" i="0" u="none" strike="noStrike"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1"/>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0.015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2"/>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EA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3.15*10^4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err="1">
                          <a:solidFill>
                            <a:srgbClr val="000000"/>
                          </a:solidFill>
                          <a:effectLst/>
                          <a:latin typeface="Arial" panose="020B0604020202020204" pitchFamily="34" charset="0"/>
                          <a:cs typeface="Arial" panose="020B0604020202020204" pitchFamily="34" charset="0"/>
                        </a:rPr>
                        <a:t>kN</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3"/>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I</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2.8125E-07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 m</a:t>
                      </a:r>
                      <a:r>
                        <a:rPr lang="en-US" sz="2000" b="0" i="0" u="none" strike="noStrike" baseline="30000" dirty="0">
                          <a:solidFill>
                            <a:srgbClr val="000000"/>
                          </a:solidFill>
                          <a:effectLst/>
                          <a:latin typeface="Arial" panose="020B0604020202020204" pitchFamily="34" charset="0"/>
                          <a:cs typeface="Arial" panose="020B06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4"/>
                  </a:ext>
                </a:extLst>
              </a:tr>
              <a:tr h="597719">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EI</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5.91E-01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err="1">
                          <a:solidFill>
                            <a:srgbClr val="000000"/>
                          </a:solidFill>
                          <a:effectLst/>
                          <a:latin typeface="Arial" panose="020B0604020202020204" pitchFamily="34" charset="0"/>
                          <a:cs typeface="Arial" panose="020B0604020202020204" pitchFamily="34" charset="0"/>
                        </a:rPr>
                        <a:t>kN</a:t>
                      </a:r>
                      <a:r>
                        <a:rPr lang="en-US" sz="2000" b="0" i="0" u="none" strike="noStrike" dirty="0">
                          <a:solidFill>
                            <a:srgbClr val="000000"/>
                          </a:solidFill>
                          <a:effectLst/>
                          <a:latin typeface="Arial" panose="020B0604020202020204" pitchFamily="34" charset="0"/>
                          <a:cs typeface="Arial" panose="020B0604020202020204" pitchFamily="34" charset="0"/>
                        </a:rPr>
                        <a:t>*m</a:t>
                      </a:r>
                      <a:r>
                        <a:rPr lang="en-US" sz="2000" b="0" i="0" u="none" strike="noStrike" baseline="30000" dirty="0">
                          <a:solidFill>
                            <a:srgbClr val="000000"/>
                          </a:solidFill>
                          <a:effectLst/>
                          <a:latin typeface="Arial" panose="020B0604020202020204" pitchFamily="34" charset="0"/>
                          <a:cs typeface="Arial" panose="020B0604020202020204" pitchFamily="34" charset="0"/>
                        </a:rPr>
                        <a:t>2</a:t>
                      </a:r>
                      <a:r>
                        <a:rPr lang="en-US" sz="2000" b="0" i="0" u="none" strike="noStrike" dirty="0">
                          <a:solidFill>
                            <a:srgbClr val="000000"/>
                          </a:solidFill>
                          <a:effectLst/>
                          <a:latin typeface="Arial" panose="020B0604020202020204" pitchFamily="34" charset="0"/>
                          <a:cs typeface="Arial" panose="020B0604020202020204" pitchFamily="34" charset="0"/>
                        </a:rPr>
                        <a:t>/m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5"/>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w</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000" b="0" i="0" u="none" strike="noStrike" dirty="0">
                          <a:solidFill>
                            <a:srgbClr val="000000"/>
                          </a:solidFill>
                          <a:effectLst/>
                          <a:latin typeface="Arial" panose="020B0604020202020204" pitchFamily="34" charset="0"/>
                          <a:cs typeface="Arial" panose="020B0604020202020204" pitchFamily="34" charset="0"/>
                        </a:rPr>
                        <a:t>1.156759835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baseline="0" dirty="0" err="1">
                          <a:solidFill>
                            <a:srgbClr val="000000"/>
                          </a:solidFill>
                          <a:effectLst/>
                          <a:latin typeface="20"/>
                          <a:cs typeface="Arial" panose="020B0604020202020204" pitchFamily="34" charset="0"/>
                        </a:rPr>
                        <a:t>kN</a:t>
                      </a:r>
                      <a:r>
                        <a:rPr lang="en-US" sz="2000" b="0" i="0" u="none" strike="noStrike" baseline="0" dirty="0">
                          <a:solidFill>
                            <a:srgbClr val="000000"/>
                          </a:solidFill>
                          <a:effectLst/>
                          <a:latin typeface="20"/>
                          <a:cs typeface="Arial" panose="020B0604020202020204" pitchFamily="34" charset="0"/>
                        </a:rPr>
                        <a:t>/m</a:t>
                      </a:r>
                      <a:r>
                        <a:rPr lang="en-US" sz="2000" b="0" i="0" u="none" strike="noStrike" baseline="30000" dirty="0">
                          <a:solidFill>
                            <a:srgbClr val="000000"/>
                          </a:solidFill>
                          <a:effectLst/>
                          <a:latin typeface="20"/>
                          <a:cs typeface="Arial" panose="020B06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6"/>
                  </a:ext>
                </a:extLst>
              </a:tr>
              <a:tr h="525103">
                <a:tc>
                  <a:txBody>
                    <a:bodyPr/>
                    <a:lstStyle/>
                    <a:p>
                      <a:pPr algn="ctr" fontAlgn="b"/>
                      <a:r>
                        <a:rPr lang="en-US" sz="2000" b="1" i="0" u="none" strike="noStrike" dirty="0">
                          <a:solidFill>
                            <a:srgbClr val="000000"/>
                          </a:solidFill>
                          <a:effectLst/>
                          <a:latin typeface="Arial" panose="020B0604020202020204" pitchFamily="34" charset="0"/>
                          <a:cs typeface="Arial" panose="020B0604020202020204" pitchFamily="34" charset="0"/>
                        </a:rPr>
                        <a:t>v</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20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7"/>
                  </a:ext>
                </a:extLst>
              </a:tr>
            </a:tbl>
          </a:graphicData>
        </a:graphic>
      </p:graphicFrame>
      <p:sp>
        <p:nvSpPr>
          <p:cNvPr id="25" name="TextBox 24"/>
          <p:cNvSpPr txBox="1"/>
          <p:nvPr/>
        </p:nvSpPr>
        <p:spPr>
          <a:xfrm>
            <a:off x="1154954" y="2143125"/>
            <a:ext cx="3580467" cy="430887"/>
          </a:xfrm>
          <a:prstGeom prst="rect">
            <a:avLst/>
          </a:prstGeom>
          <a:noFill/>
        </p:spPr>
        <p:txBody>
          <a:bodyPr wrap="none" rtlCol="0">
            <a:spAutoFit/>
          </a:bodyPr>
          <a:lstStyle/>
          <a:p>
            <a:pPr marL="457200" indent="-457200">
              <a:buClr>
                <a:schemeClr val="tx2"/>
              </a:buClr>
              <a:buFont typeface="+mj-lt"/>
              <a:buAutoNum type="arabicPeriod" startAt="3"/>
            </a:pPr>
            <a:r>
              <a:rPr lang="en-US" sz="2200" dirty="0">
                <a:latin typeface="Times New Roman" panose="02020603050405020304" pitchFamily="18" charset="0"/>
                <a:cs typeface="Times New Roman" panose="02020603050405020304" pitchFamily="18" charset="0"/>
              </a:rPr>
              <a:t>CALCULATION STAGE</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1819" y="3515395"/>
            <a:ext cx="10588673" cy="4235985"/>
          </a:xfrm>
          <a:prstGeom prst="rect">
            <a:avLst/>
          </a:prstGeom>
        </p:spPr>
      </p:pic>
      <p:sp>
        <p:nvSpPr>
          <p:cNvPr id="26" name="TextBox 25"/>
          <p:cNvSpPr txBox="1"/>
          <p:nvPr/>
        </p:nvSpPr>
        <p:spPr>
          <a:xfrm>
            <a:off x="1154954" y="2143124"/>
            <a:ext cx="3793731" cy="430887"/>
          </a:xfrm>
          <a:prstGeom prst="rect">
            <a:avLst/>
          </a:prstGeom>
          <a:noFill/>
        </p:spPr>
        <p:txBody>
          <a:bodyPr wrap="none" rtlCol="0">
            <a:spAutoFit/>
          </a:bodyPr>
          <a:lstStyle/>
          <a:p>
            <a:pPr marL="457200" indent="-457200">
              <a:buClr>
                <a:schemeClr val="tx2">
                  <a:lumMod val="75000"/>
                </a:schemeClr>
              </a:buClr>
              <a:buFont typeface="+mj-lt"/>
              <a:buAutoNum type="arabicPeriod" startAt="4"/>
            </a:pPr>
            <a:r>
              <a:rPr lang="en-US" sz="2200" dirty="0">
                <a:latin typeface="Times New Roman" panose="02020603050405020304" pitchFamily="18" charset="0"/>
                <a:cs typeface="Times New Roman" panose="02020603050405020304" pitchFamily="18" charset="0"/>
              </a:rPr>
              <a:t>OUT PUT AXIAL FORCE </a:t>
            </a: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7031" y="3263838"/>
            <a:ext cx="10672766" cy="4112994"/>
          </a:xfrm>
          <a:prstGeom prst="rect">
            <a:avLst/>
          </a:prstGeom>
        </p:spPr>
      </p:pic>
      <p:sp>
        <p:nvSpPr>
          <p:cNvPr id="27" name="TextBox 26"/>
          <p:cNvSpPr txBox="1"/>
          <p:nvPr/>
        </p:nvSpPr>
        <p:spPr>
          <a:xfrm>
            <a:off x="1154954" y="2143952"/>
            <a:ext cx="6601872" cy="1785104"/>
          </a:xfrm>
          <a:prstGeom prst="rect">
            <a:avLst/>
          </a:prstGeom>
          <a:noFill/>
        </p:spPr>
        <p:txBody>
          <a:bodyPr wrap="none" rtlCol="0">
            <a:spAutoFit/>
          </a:bodyPr>
          <a:lstStyle/>
          <a:p>
            <a:pPr marL="342900" indent="-342900">
              <a:buClr>
                <a:schemeClr val="tx2">
                  <a:lumMod val="75000"/>
                </a:schemeClr>
              </a:buClr>
              <a:buFont typeface="Wingdings 3" panose="05040102010807070707" pitchFamily="18" charset="2"/>
              <a:buChar char=""/>
            </a:pPr>
            <a:r>
              <a:rPr lang="en-US" sz="2200" b="1" dirty="0">
                <a:latin typeface="Times New Roman" panose="02020603050405020304" pitchFamily="18" charset="0"/>
                <a:cs typeface="Times New Roman" panose="02020603050405020304" pitchFamily="18" charset="0"/>
              </a:rPr>
              <a:t>Axial force to be multiplied with 2*</a:t>
            </a:r>
            <a:r>
              <a:rPr lang="el-GR" sz="2200" b="1" dirty="0">
                <a:latin typeface="Times New Roman" panose="02020603050405020304" pitchFamily="18" charset="0"/>
                <a:cs typeface="Times New Roman" panose="02020603050405020304" pitchFamily="18" charset="0"/>
              </a:rPr>
              <a:t>π</a:t>
            </a:r>
            <a:r>
              <a:rPr lang="en-US" sz="2200" b="1" dirty="0">
                <a:latin typeface="Times New Roman" panose="02020603050405020304" pitchFamily="18" charset="0"/>
                <a:cs typeface="Times New Roman" panose="02020603050405020304" pitchFamily="18" charset="0"/>
              </a:rPr>
              <a:t>.</a:t>
            </a:r>
          </a:p>
          <a:p>
            <a:pPr marL="342900" indent="-342900">
              <a:buClr>
                <a:schemeClr val="tx2">
                  <a:lumMod val="75000"/>
                </a:schemeClr>
              </a:buClr>
              <a:buFont typeface="Wingdings 3" panose="05040102010807070707" pitchFamily="18" charset="2"/>
              <a:buChar char=""/>
            </a:pPr>
            <a:endParaRPr lang="en-US" sz="2200" b="1" dirty="0">
              <a:latin typeface="Times New Roman" panose="02020603050405020304" pitchFamily="18" charset="0"/>
              <a:cs typeface="Times New Roman" panose="02020603050405020304" pitchFamily="18" charset="0"/>
            </a:endParaRPr>
          </a:p>
          <a:p>
            <a:pPr marL="342900" indent="-342900">
              <a:buClr>
                <a:schemeClr val="tx2">
                  <a:lumMod val="75000"/>
                </a:schemeClr>
              </a:buClr>
              <a:buFont typeface="Wingdings 3" panose="05040102010807070707" pitchFamily="18" charset="2"/>
              <a:buChar char=""/>
            </a:pPr>
            <a:r>
              <a:rPr lang="en-US" sz="2200" b="1" dirty="0">
                <a:latin typeface="Times New Roman" panose="02020603050405020304" pitchFamily="18" charset="0"/>
                <a:cs typeface="Times New Roman" panose="02020603050405020304" pitchFamily="18" charset="0"/>
              </a:rPr>
              <a:t>So, 0.03531*2*</a:t>
            </a:r>
            <a:r>
              <a:rPr lang="el-GR" sz="2200" b="1" dirty="0">
                <a:latin typeface="Times New Roman" panose="02020603050405020304" pitchFamily="18" charset="0"/>
                <a:cs typeface="Times New Roman" panose="02020603050405020304" pitchFamily="18" charset="0"/>
              </a:rPr>
              <a:t> π</a:t>
            </a:r>
            <a:endParaRPr lang="en-US" sz="2200" b="1" dirty="0">
              <a:latin typeface="Times New Roman" panose="02020603050405020304" pitchFamily="18" charset="0"/>
              <a:cs typeface="Times New Roman" panose="02020603050405020304" pitchFamily="18" charset="0"/>
            </a:endParaRPr>
          </a:p>
          <a:p>
            <a:pPr marL="342900" indent="-342900">
              <a:buClr>
                <a:schemeClr val="tx2">
                  <a:lumMod val="75000"/>
                </a:schemeClr>
              </a:buClr>
              <a:buFont typeface="Wingdings 3" panose="05040102010807070707" pitchFamily="18" charset="2"/>
              <a:buChar char=""/>
            </a:pPr>
            <a:endParaRPr lang="en-US" sz="2200" b="1" dirty="0">
              <a:latin typeface="Times New Roman" panose="02020603050405020304" pitchFamily="18" charset="0"/>
              <a:cs typeface="Times New Roman" panose="02020603050405020304" pitchFamily="18" charset="0"/>
            </a:endParaRPr>
          </a:p>
          <a:p>
            <a:pPr marL="342900" indent="-342900">
              <a:buClr>
                <a:schemeClr val="tx2">
                  <a:lumMod val="75000"/>
                </a:schemeClr>
              </a:buClr>
              <a:buFont typeface="Wingdings 3" panose="05040102010807070707" pitchFamily="18" charset="2"/>
              <a:buChar char=""/>
            </a:pPr>
            <a:r>
              <a:rPr lang="en-US" sz="2200" b="1" dirty="0">
                <a:latin typeface="Times New Roman" panose="02020603050405020304" pitchFamily="18" charset="0"/>
                <a:cs typeface="Times New Roman" panose="02020603050405020304" pitchFamily="18" charset="0"/>
              </a:rPr>
              <a:t>So, Output Axial Force on Anchor Plate = 0.22 KN</a:t>
            </a:r>
          </a:p>
        </p:txBody>
      </p:sp>
    </p:spTree>
    <p:extLst>
      <p:ext uri="{BB962C8B-B14F-4D97-AF65-F5344CB8AC3E}">
        <p14:creationId xmlns:p14="http://schemas.microsoft.com/office/powerpoint/2010/main" val="1138356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16" presetClass="entr" presetSubtype="2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24"/>
                                        </p:tgtEl>
                                      </p:cBhvr>
                                    </p:animEffect>
                                    <p:set>
                                      <p:cBhvr>
                                        <p:cTn id="38" dur="1" fill="hold">
                                          <p:stCondLst>
                                            <p:cond delay="499"/>
                                          </p:stCondLst>
                                        </p:cTn>
                                        <p:tgtEl>
                                          <p:spTgt spid="24"/>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22"/>
                                        </p:tgtEl>
                                      </p:cBhvr>
                                    </p:animEffect>
                                    <p:set>
                                      <p:cBhvr>
                                        <p:cTn id="41" dur="1" fill="hold">
                                          <p:stCondLst>
                                            <p:cond delay="499"/>
                                          </p:stCondLst>
                                        </p:cTn>
                                        <p:tgtEl>
                                          <p:spTgt spid="2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xit" presetSubtype="4" fill="hold" grpId="1" nodeType="clickEffect">
                                  <p:stCondLst>
                                    <p:cond delay="0"/>
                                  </p:stCondLst>
                                  <p:childTnLst>
                                    <p:anim calcmode="lin" valueType="num">
                                      <p:cBhvr additive="base">
                                        <p:cTn id="56" dur="500"/>
                                        <p:tgtEl>
                                          <p:spTgt spid="21"/>
                                        </p:tgtEl>
                                        <p:attrNameLst>
                                          <p:attrName>ppt_x</p:attrName>
                                        </p:attrNameLst>
                                      </p:cBhvr>
                                      <p:tavLst>
                                        <p:tav tm="0">
                                          <p:val>
                                            <p:strVal val="ppt_x"/>
                                          </p:val>
                                        </p:tav>
                                        <p:tav tm="100000">
                                          <p:val>
                                            <p:strVal val="ppt_x"/>
                                          </p:val>
                                        </p:tav>
                                      </p:tavLst>
                                    </p:anim>
                                    <p:anim calcmode="lin" valueType="num">
                                      <p:cBhvr additive="base">
                                        <p:cTn id="57" dur="500"/>
                                        <p:tgtEl>
                                          <p:spTgt spid="21"/>
                                        </p:tgtEl>
                                        <p:attrNameLst>
                                          <p:attrName>ppt_y</p:attrName>
                                        </p:attrNameLst>
                                      </p:cBhvr>
                                      <p:tavLst>
                                        <p:tav tm="0">
                                          <p:val>
                                            <p:strVal val="ppt_y"/>
                                          </p:val>
                                        </p:tav>
                                        <p:tav tm="100000">
                                          <p:val>
                                            <p:strVal val="1+ppt_h/2"/>
                                          </p:val>
                                        </p:tav>
                                      </p:tavLst>
                                    </p:anim>
                                    <p:set>
                                      <p:cBhvr>
                                        <p:cTn id="58" dur="1" fill="hold">
                                          <p:stCondLst>
                                            <p:cond delay="499"/>
                                          </p:stCondLst>
                                        </p:cTn>
                                        <p:tgtEl>
                                          <p:spTgt spid="21"/>
                                        </p:tgtEl>
                                        <p:attrNameLst>
                                          <p:attrName>style.visibility</p:attrName>
                                        </p:attrNameLst>
                                      </p:cBhvr>
                                      <p:to>
                                        <p:strVal val="hidden"/>
                                      </p:to>
                                    </p:set>
                                  </p:childTnLst>
                                </p:cTn>
                              </p:par>
                              <p:par>
                                <p:cTn id="59" presetID="2" presetClass="exit" presetSubtype="4" fill="hold" nodeType="withEffect">
                                  <p:stCondLst>
                                    <p:cond delay="0"/>
                                  </p:stCondLst>
                                  <p:childTnLst>
                                    <p:anim calcmode="lin" valueType="num">
                                      <p:cBhvr additive="base">
                                        <p:cTn id="60" dur="500"/>
                                        <p:tgtEl>
                                          <p:spTgt spid="6"/>
                                        </p:tgtEl>
                                        <p:attrNameLst>
                                          <p:attrName>ppt_x</p:attrName>
                                        </p:attrNameLst>
                                      </p:cBhvr>
                                      <p:tavLst>
                                        <p:tav tm="0">
                                          <p:val>
                                            <p:strVal val="ppt_x"/>
                                          </p:val>
                                        </p:tav>
                                        <p:tav tm="100000">
                                          <p:val>
                                            <p:strVal val="ppt_x"/>
                                          </p:val>
                                        </p:tav>
                                      </p:tavLst>
                                    </p:anim>
                                    <p:anim calcmode="lin" valueType="num">
                                      <p:cBhvr additive="base">
                                        <p:cTn id="61" dur="500"/>
                                        <p:tgtEl>
                                          <p:spTgt spid="6"/>
                                        </p:tgtEl>
                                        <p:attrNameLst>
                                          <p:attrName>ppt_y</p:attrName>
                                        </p:attrNameLst>
                                      </p:cBhvr>
                                      <p:tavLst>
                                        <p:tav tm="0">
                                          <p:val>
                                            <p:strVal val="ppt_y"/>
                                          </p:val>
                                        </p:tav>
                                        <p:tav tm="100000">
                                          <p:val>
                                            <p:strVal val="1+ppt_h/2"/>
                                          </p:val>
                                        </p:tav>
                                      </p:tavLst>
                                    </p:anim>
                                    <p:set>
                                      <p:cBhvr>
                                        <p:cTn id="62" dur="1" fill="hold">
                                          <p:stCondLst>
                                            <p:cond delay="499"/>
                                          </p:stCondLst>
                                        </p:cTn>
                                        <p:tgtEl>
                                          <p:spTgt spid="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xit" presetSubtype="0" fill="hold" grpId="1" nodeType="clickEffect">
                                  <p:stCondLst>
                                    <p:cond delay="0"/>
                                  </p:stCondLst>
                                  <p:childTnLst>
                                    <p:animEffect transition="out" filter="fade">
                                      <p:cBhvr>
                                        <p:cTn id="77" dur="1000"/>
                                        <p:tgtEl>
                                          <p:spTgt spid="25"/>
                                        </p:tgtEl>
                                      </p:cBhvr>
                                    </p:animEffect>
                                    <p:anim calcmode="lin" valueType="num">
                                      <p:cBhvr>
                                        <p:cTn id="78" dur="1000"/>
                                        <p:tgtEl>
                                          <p:spTgt spid="25"/>
                                        </p:tgtEl>
                                        <p:attrNameLst>
                                          <p:attrName>ppt_x</p:attrName>
                                        </p:attrNameLst>
                                      </p:cBhvr>
                                      <p:tavLst>
                                        <p:tav tm="0">
                                          <p:val>
                                            <p:strVal val="ppt_x"/>
                                          </p:val>
                                        </p:tav>
                                        <p:tav tm="100000">
                                          <p:val>
                                            <p:strVal val="ppt_x"/>
                                          </p:val>
                                        </p:tav>
                                      </p:tavLst>
                                    </p:anim>
                                    <p:anim calcmode="lin" valueType="num">
                                      <p:cBhvr>
                                        <p:cTn id="79" dur="1000"/>
                                        <p:tgtEl>
                                          <p:spTgt spid="25"/>
                                        </p:tgtEl>
                                        <p:attrNameLst>
                                          <p:attrName>ppt_y</p:attrName>
                                        </p:attrNameLst>
                                      </p:cBhvr>
                                      <p:tavLst>
                                        <p:tav tm="0">
                                          <p:val>
                                            <p:strVal val="ppt_y"/>
                                          </p:val>
                                        </p:tav>
                                        <p:tav tm="100000">
                                          <p:val>
                                            <p:strVal val="ppt_y+.1"/>
                                          </p:val>
                                        </p:tav>
                                      </p:tavLst>
                                    </p:anim>
                                    <p:set>
                                      <p:cBhvr>
                                        <p:cTn id="80" dur="1" fill="hold">
                                          <p:stCondLst>
                                            <p:cond delay="999"/>
                                          </p:stCondLst>
                                        </p:cTn>
                                        <p:tgtEl>
                                          <p:spTgt spid="25"/>
                                        </p:tgtEl>
                                        <p:attrNameLst>
                                          <p:attrName>style.visibility</p:attrName>
                                        </p:attrNameLst>
                                      </p:cBhvr>
                                      <p:to>
                                        <p:strVal val="hidden"/>
                                      </p:to>
                                    </p:set>
                                  </p:childTnLst>
                                </p:cTn>
                              </p:par>
                              <p:par>
                                <p:cTn id="81" presetID="2" presetClass="exit" presetSubtype="4" fill="hold" nodeType="withEffect">
                                  <p:stCondLst>
                                    <p:cond delay="0"/>
                                  </p:stCondLst>
                                  <p:childTnLst>
                                    <p:anim calcmode="lin" valueType="num">
                                      <p:cBhvr additive="base">
                                        <p:cTn id="82" dur="500"/>
                                        <p:tgtEl>
                                          <p:spTgt spid="11"/>
                                        </p:tgtEl>
                                        <p:attrNameLst>
                                          <p:attrName>ppt_x</p:attrName>
                                        </p:attrNameLst>
                                      </p:cBhvr>
                                      <p:tavLst>
                                        <p:tav tm="0">
                                          <p:val>
                                            <p:strVal val="ppt_x"/>
                                          </p:val>
                                        </p:tav>
                                        <p:tav tm="100000">
                                          <p:val>
                                            <p:strVal val="ppt_x"/>
                                          </p:val>
                                        </p:tav>
                                      </p:tavLst>
                                    </p:anim>
                                    <p:anim calcmode="lin" valueType="num">
                                      <p:cBhvr additive="base">
                                        <p:cTn id="83" dur="500"/>
                                        <p:tgtEl>
                                          <p:spTgt spid="11"/>
                                        </p:tgtEl>
                                        <p:attrNameLst>
                                          <p:attrName>ppt_y</p:attrName>
                                        </p:attrNameLst>
                                      </p:cBhvr>
                                      <p:tavLst>
                                        <p:tav tm="0">
                                          <p:val>
                                            <p:strVal val="ppt_y"/>
                                          </p:val>
                                        </p:tav>
                                        <p:tav tm="100000">
                                          <p:val>
                                            <p:strVal val="1+ppt_h/2"/>
                                          </p:val>
                                        </p:tav>
                                      </p:tavLst>
                                    </p:anim>
                                    <p:set>
                                      <p:cBhvr>
                                        <p:cTn id="84" dur="1" fill="hold">
                                          <p:stCondLst>
                                            <p:cond delay="499"/>
                                          </p:stCondLst>
                                        </p:cTn>
                                        <p:tgtEl>
                                          <p:spTgt spid="11"/>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1000"/>
                                        <p:tgtEl>
                                          <p:spTgt spid="26"/>
                                        </p:tgtEl>
                                      </p:cBhvr>
                                    </p:animEffect>
                                    <p:anim calcmode="lin" valueType="num">
                                      <p:cBhvr>
                                        <p:cTn id="90" dur="1000" fill="hold"/>
                                        <p:tgtEl>
                                          <p:spTgt spid="26"/>
                                        </p:tgtEl>
                                        <p:attrNameLst>
                                          <p:attrName>ppt_x</p:attrName>
                                        </p:attrNameLst>
                                      </p:cBhvr>
                                      <p:tavLst>
                                        <p:tav tm="0">
                                          <p:val>
                                            <p:strVal val="#ppt_x"/>
                                          </p:val>
                                        </p:tav>
                                        <p:tav tm="100000">
                                          <p:val>
                                            <p:strVal val="#ppt_x"/>
                                          </p:val>
                                        </p:tav>
                                      </p:tavLst>
                                    </p:anim>
                                    <p:anim calcmode="lin" valueType="num">
                                      <p:cBhvr>
                                        <p:cTn id="91" dur="1000" fill="hold"/>
                                        <p:tgtEl>
                                          <p:spTgt spid="26"/>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fade">
                                      <p:cBhvr>
                                        <p:cTn id="94" dur="1000"/>
                                        <p:tgtEl>
                                          <p:spTgt spid="14"/>
                                        </p:tgtEl>
                                      </p:cBhvr>
                                    </p:animEffect>
                                    <p:anim calcmode="lin" valueType="num">
                                      <p:cBhvr>
                                        <p:cTn id="95" dur="1000" fill="hold"/>
                                        <p:tgtEl>
                                          <p:spTgt spid="14"/>
                                        </p:tgtEl>
                                        <p:attrNameLst>
                                          <p:attrName>ppt_x</p:attrName>
                                        </p:attrNameLst>
                                      </p:cBhvr>
                                      <p:tavLst>
                                        <p:tav tm="0">
                                          <p:val>
                                            <p:strVal val="#ppt_x"/>
                                          </p:val>
                                        </p:tav>
                                        <p:tav tm="100000">
                                          <p:val>
                                            <p:strVal val="#ppt_x"/>
                                          </p:val>
                                        </p:tav>
                                      </p:tavLst>
                                    </p:anim>
                                    <p:anim calcmode="lin" valueType="num">
                                      <p:cBhvr>
                                        <p:cTn id="9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xit" presetSubtype="0" fill="hold" grpId="1" nodeType="clickEffect">
                                  <p:stCondLst>
                                    <p:cond delay="0"/>
                                  </p:stCondLst>
                                  <p:childTnLst>
                                    <p:animEffect transition="out" filter="fade">
                                      <p:cBhvr>
                                        <p:cTn id="100" dur="1000"/>
                                        <p:tgtEl>
                                          <p:spTgt spid="26"/>
                                        </p:tgtEl>
                                      </p:cBhvr>
                                    </p:animEffect>
                                    <p:anim calcmode="lin" valueType="num">
                                      <p:cBhvr>
                                        <p:cTn id="101" dur="1000"/>
                                        <p:tgtEl>
                                          <p:spTgt spid="26"/>
                                        </p:tgtEl>
                                        <p:attrNameLst>
                                          <p:attrName>ppt_x</p:attrName>
                                        </p:attrNameLst>
                                      </p:cBhvr>
                                      <p:tavLst>
                                        <p:tav tm="0">
                                          <p:val>
                                            <p:strVal val="ppt_x"/>
                                          </p:val>
                                        </p:tav>
                                        <p:tav tm="100000">
                                          <p:val>
                                            <p:strVal val="ppt_x"/>
                                          </p:val>
                                        </p:tav>
                                      </p:tavLst>
                                    </p:anim>
                                    <p:anim calcmode="lin" valueType="num">
                                      <p:cBhvr>
                                        <p:cTn id="102" dur="1000"/>
                                        <p:tgtEl>
                                          <p:spTgt spid="26"/>
                                        </p:tgtEl>
                                        <p:attrNameLst>
                                          <p:attrName>ppt_y</p:attrName>
                                        </p:attrNameLst>
                                      </p:cBhvr>
                                      <p:tavLst>
                                        <p:tav tm="0">
                                          <p:val>
                                            <p:strVal val="ppt_y"/>
                                          </p:val>
                                        </p:tav>
                                        <p:tav tm="100000">
                                          <p:val>
                                            <p:strVal val="ppt_y+.1"/>
                                          </p:val>
                                        </p:tav>
                                      </p:tavLst>
                                    </p:anim>
                                    <p:set>
                                      <p:cBhvr>
                                        <p:cTn id="103" dur="1" fill="hold">
                                          <p:stCondLst>
                                            <p:cond delay="999"/>
                                          </p:stCondLst>
                                        </p:cTn>
                                        <p:tgtEl>
                                          <p:spTgt spid="26"/>
                                        </p:tgtEl>
                                        <p:attrNameLst>
                                          <p:attrName>style.visibility</p:attrName>
                                        </p:attrNameLst>
                                      </p:cBhvr>
                                      <p:to>
                                        <p:strVal val="hidden"/>
                                      </p:to>
                                    </p:set>
                                  </p:childTnLst>
                                </p:cTn>
                              </p:par>
                              <p:par>
                                <p:cTn id="104" presetID="42" presetClass="exit" presetSubtype="0" fill="hold" nodeType="withEffect">
                                  <p:stCondLst>
                                    <p:cond delay="0"/>
                                  </p:stCondLst>
                                  <p:childTnLst>
                                    <p:animEffect transition="out" filter="fade">
                                      <p:cBhvr>
                                        <p:cTn id="105" dur="1000"/>
                                        <p:tgtEl>
                                          <p:spTgt spid="14"/>
                                        </p:tgtEl>
                                      </p:cBhvr>
                                    </p:animEffect>
                                    <p:anim calcmode="lin" valueType="num">
                                      <p:cBhvr>
                                        <p:cTn id="106" dur="1000"/>
                                        <p:tgtEl>
                                          <p:spTgt spid="14"/>
                                        </p:tgtEl>
                                        <p:attrNameLst>
                                          <p:attrName>ppt_x</p:attrName>
                                        </p:attrNameLst>
                                      </p:cBhvr>
                                      <p:tavLst>
                                        <p:tav tm="0">
                                          <p:val>
                                            <p:strVal val="ppt_x"/>
                                          </p:val>
                                        </p:tav>
                                        <p:tav tm="100000">
                                          <p:val>
                                            <p:strVal val="ppt_x"/>
                                          </p:val>
                                        </p:tav>
                                      </p:tavLst>
                                    </p:anim>
                                    <p:anim calcmode="lin" valueType="num">
                                      <p:cBhvr>
                                        <p:cTn id="107" dur="1000"/>
                                        <p:tgtEl>
                                          <p:spTgt spid="14"/>
                                        </p:tgtEl>
                                        <p:attrNameLst>
                                          <p:attrName>ppt_y</p:attrName>
                                        </p:attrNameLst>
                                      </p:cBhvr>
                                      <p:tavLst>
                                        <p:tav tm="0">
                                          <p:val>
                                            <p:strVal val="ppt_y"/>
                                          </p:val>
                                        </p:tav>
                                        <p:tav tm="100000">
                                          <p:val>
                                            <p:strVal val="ppt_y+.1"/>
                                          </p:val>
                                        </p:tav>
                                      </p:tavLst>
                                    </p:anim>
                                    <p:set>
                                      <p:cBhvr>
                                        <p:cTn id="108" dur="1" fill="hold">
                                          <p:stCondLst>
                                            <p:cond delay="999"/>
                                          </p:stCondLst>
                                        </p:cTn>
                                        <p:tgtEl>
                                          <p:spTgt spid="14"/>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grpId="0" nodeType="click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barn(inVertical)">
                                      <p:cBhvr>
                                        <p:cTn id="11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21" grpId="0"/>
      <p:bldP spid="21" grpId="1"/>
      <p:bldP spid="25" grpId="0"/>
      <p:bldP spid="25" grpId="1"/>
      <p:bldP spid="26" grpId="0"/>
      <p:bldP spid="26" grpId="1"/>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063418"/>
            <a:ext cx="10035787" cy="706964"/>
          </a:xfrm>
        </p:spPr>
        <p:txBody>
          <a:bodyPr/>
          <a:lstStyle/>
          <a:p>
            <a:r>
              <a:rPr lang="en-US" b="1" dirty="0">
                <a:latin typeface="Arial" panose="020B0604020202020204" pitchFamily="34" charset="0"/>
                <a:cs typeface="Arial" panose="020B0604020202020204" pitchFamily="34" charset="0"/>
              </a:rPr>
              <a:t>UPLIFT FORCE BY FEM USING PLAXIS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1255BAE-40C5-4305-908E-0F2ECE33FC9D}" type="slidenum">
              <a:rPr lang="en-US" smtClean="0"/>
              <a:t>41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381342077"/>
              </p:ext>
            </p:extLst>
          </p:nvPr>
        </p:nvGraphicFramePr>
        <p:xfrm>
          <a:off x="2562539" y="2736008"/>
          <a:ext cx="6691397" cy="3194685"/>
        </p:xfrm>
        <a:graphic>
          <a:graphicData uri="http://schemas.openxmlformats.org/drawingml/2006/table">
            <a:tbl>
              <a:tblPr/>
              <a:tblGrid>
                <a:gridCol w="2622802">
                  <a:extLst>
                    <a:ext uri="{9D8B030D-6E8A-4147-A177-3AD203B41FA5}">
                      <a16:colId xmlns:a16="http://schemas.microsoft.com/office/drawing/2014/main" val="20000"/>
                    </a:ext>
                  </a:extLst>
                </a:gridCol>
                <a:gridCol w="1332218">
                  <a:extLst>
                    <a:ext uri="{9D8B030D-6E8A-4147-A177-3AD203B41FA5}">
                      <a16:colId xmlns:a16="http://schemas.microsoft.com/office/drawing/2014/main" val="20001"/>
                    </a:ext>
                  </a:extLst>
                </a:gridCol>
                <a:gridCol w="2736377">
                  <a:extLst>
                    <a:ext uri="{9D8B030D-6E8A-4147-A177-3AD203B41FA5}">
                      <a16:colId xmlns:a16="http://schemas.microsoft.com/office/drawing/2014/main" val="20002"/>
                    </a:ext>
                  </a:extLst>
                </a:gridCol>
              </a:tblGrid>
              <a:tr h="307778">
                <a:tc gridSpan="3">
                  <a:txBody>
                    <a:bodyPr/>
                    <a:lstStyle/>
                    <a:p>
                      <a:pPr algn="ctr" fontAlgn="b"/>
                      <a:r>
                        <a:rPr lang="en-US" sz="2800" b="1" i="0" u="none" strike="noStrike" dirty="0">
                          <a:solidFill>
                            <a:srgbClr val="FFFFFF"/>
                          </a:solidFill>
                          <a:effectLst/>
                          <a:latin typeface="Arial" panose="020B0604020202020204" pitchFamily="34" charset="0"/>
                          <a:cs typeface="Arial" panose="020B0604020202020204" pitchFamily="34" charset="0"/>
                        </a:rPr>
                        <a:t>Data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F4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Height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1"/>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Width</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2"/>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Diameter of Plate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3"/>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Embedment Depth</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a:solidFill>
                            <a:srgbClr val="000000"/>
                          </a:solidFill>
                          <a:effectLst/>
                          <a:latin typeface="Arial" panose="020B0604020202020204" pitchFamily="34" charset="0"/>
                          <a:cs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4"/>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Sand Type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b"/>
                      <a:r>
                        <a:rPr lang="en-US" sz="2200" b="0" i="0" u="none" strike="noStrike" dirty="0">
                          <a:solidFill>
                            <a:srgbClr val="000000"/>
                          </a:solidFill>
                          <a:effectLst/>
                          <a:latin typeface="Arial" panose="020B0604020202020204" pitchFamily="34" charset="0"/>
                          <a:cs typeface="Arial" panose="020B0604020202020204" pitchFamily="34" charset="0"/>
                        </a:rPr>
                        <a:t>Well Graded Sand</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en-US"/>
                    </a:p>
                  </a:txBody>
                  <a:tcPr/>
                </a:tc>
                <a:extLst>
                  <a:ext uri="{0D108BD9-81ED-4DB2-BD59-A6C34878D82A}">
                    <a16:rowId xmlns:a16="http://schemas.microsoft.com/office/drawing/2014/main" val="10005"/>
                  </a:ext>
                </a:extLst>
              </a:tr>
              <a:tr h="293788">
                <a:tc>
                  <a:txBody>
                    <a:bodyPr/>
                    <a:lstStyle/>
                    <a:p>
                      <a:pPr algn="l" fontAlgn="b"/>
                      <a:r>
                        <a:rPr lang="en-US" sz="2200" b="1" i="0" u="none" strike="noStrike">
                          <a:solidFill>
                            <a:srgbClr val="000000"/>
                          </a:solidFill>
                          <a:effectLst/>
                          <a:latin typeface="Arial" panose="020B0604020202020204" pitchFamily="34" charset="0"/>
                          <a:cs typeface="Arial" panose="020B0604020202020204" pitchFamily="34" charset="0"/>
                        </a:rPr>
                        <a:t>Relative Density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6"/>
                  </a:ext>
                </a:extLst>
              </a:tr>
              <a:tr h="29378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Density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1.808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err="1">
                          <a:solidFill>
                            <a:srgbClr val="000000"/>
                          </a:solidFill>
                          <a:effectLst/>
                          <a:latin typeface="Arial" panose="020B0604020202020204" pitchFamily="34" charset="0"/>
                          <a:cs typeface="Arial" panose="020B0604020202020204" pitchFamily="34" charset="0"/>
                        </a:rPr>
                        <a:t>gm</a:t>
                      </a:r>
                      <a:r>
                        <a:rPr lang="en-US" sz="2200" b="0" i="0" u="none" strike="noStrike" dirty="0">
                          <a:solidFill>
                            <a:srgbClr val="000000"/>
                          </a:solidFill>
                          <a:effectLst/>
                          <a:latin typeface="Arial" panose="020B0604020202020204" pitchFamily="34" charset="0"/>
                          <a:cs typeface="Arial" panose="020B0604020202020204" pitchFamily="34" charset="0"/>
                        </a:rPr>
                        <a:t>/cm</a:t>
                      </a:r>
                      <a:r>
                        <a:rPr lang="en-US" sz="2200" b="0" i="0" u="none" strike="noStrike" baseline="30000" dirty="0">
                          <a:solidFill>
                            <a:srgbClr val="000000"/>
                          </a:solidFill>
                          <a:effectLst/>
                          <a:latin typeface="Arial" panose="020B0604020202020204" pitchFamily="34" charset="0"/>
                          <a:cs typeface="Arial" panose="020B06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7"/>
                  </a:ext>
                </a:extLst>
              </a:tr>
              <a:tr h="307778">
                <a:tc>
                  <a:txBody>
                    <a:bodyPr/>
                    <a:lstStyle/>
                    <a:p>
                      <a:pPr algn="l" fontAlgn="b"/>
                      <a:r>
                        <a:rPr lang="en-US" sz="2200" b="1" i="0" u="none" strike="noStrike" dirty="0">
                          <a:solidFill>
                            <a:srgbClr val="000000"/>
                          </a:solidFill>
                          <a:effectLst/>
                          <a:latin typeface="Arial" panose="020B0604020202020204" pitchFamily="34" charset="0"/>
                          <a:cs typeface="Arial" panose="020B0604020202020204" pitchFamily="34" charset="0"/>
                        </a:rPr>
                        <a:t>c</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2200" b="0" i="0" u="none" strike="noStrike" dirty="0">
                          <a:solidFill>
                            <a:srgbClr val="000000"/>
                          </a:solidFill>
                          <a:effectLst/>
                          <a:latin typeface="Arial" panose="020B0604020202020204" pitchFamily="34" charset="0"/>
                          <a:cs typeface="Arial" panose="020B0604020202020204" pitchFamily="34" charset="0"/>
                        </a:rPr>
                        <a:t>0.0295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2200" b="0" i="0" u="none" strike="noStrike" dirty="0" err="1">
                          <a:solidFill>
                            <a:srgbClr val="000000"/>
                          </a:solidFill>
                          <a:effectLst/>
                          <a:latin typeface="Arial" panose="020B0604020202020204" pitchFamily="34" charset="0"/>
                          <a:cs typeface="Arial" panose="020B0604020202020204" pitchFamily="34" charset="0"/>
                        </a:rPr>
                        <a:t>gm</a:t>
                      </a:r>
                      <a:r>
                        <a:rPr lang="en-US" sz="2200" b="0" i="0" u="none" strike="noStrike" dirty="0">
                          <a:solidFill>
                            <a:srgbClr val="000000"/>
                          </a:solidFill>
                          <a:effectLst/>
                          <a:latin typeface="Arial" panose="020B0604020202020204" pitchFamily="34" charset="0"/>
                          <a:cs typeface="Arial" panose="020B0604020202020204" pitchFamily="34" charset="0"/>
                        </a:rPr>
                        <a:t>/cm</a:t>
                      </a:r>
                      <a:r>
                        <a:rPr lang="en-US" sz="2200" b="0" i="0" u="none" strike="noStrike" baseline="30000"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45212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707" y="1063418"/>
            <a:ext cx="10017034" cy="777922"/>
          </a:xfrm>
        </p:spPr>
        <p:txBody>
          <a:bodyPr/>
          <a:lstStyle/>
          <a:p>
            <a:br>
              <a:rPr lang="en-US" dirty="0"/>
            </a:br>
            <a:br>
              <a:rPr lang="en-US" dirty="0"/>
            </a:br>
            <a:br>
              <a:rPr lang="en-US" dirty="0"/>
            </a:br>
            <a:br>
              <a:rPr lang="en-US" dirty="0"/>
            </a:br>
            <a:r>
              <a:rPr lang="en-US" b="1" dirty="0">
                <a:latin typeface="Arial" panose="020B0604020202020204" pitchFamily="34" charset="0"/>
                <a:cs typeface="Arial" panose="020B0604020202020204" pitchFamily="34" charset="0"/>
              </a:rPr>
              <a:t>Graphical Representation </a:t>
            </a:r>
            <a:br>
              <a:rPr lang="en-US" dirty="0"/>
            </a:br>
            <a:br>
              <a:rPr lang="en-US" dirty="0"/>
            </a:br>
            <a:br>
              <a:rPr lang="en-US" dirty="0"/>
            </a:br>
            <a:br>
              <a:rPr lang="en-US" dirty="0"/>
            </a:br>
            <a:endParaRPr lang="en-US" dirty="0"/>
          </a:p>
        </p:txBody>
      </p:sp>
      <p:sp>
        <p:nvSpPr>
          <p:cNvPr id="3" name="Slide Number Placeholder 2"/>
          <p:cNvSpPr>
            <a:spLocks noGrp="1"/>
          </p:cNvSpPr>
          <p:nvPr>
            <p:ph type="sldNum" sz="quarter" idx="12"/>
          </p:nvPr>
        </p:nvSpPr>
        <p:spPr/>
        <p:txBody>
          <a:bodyPr/>
          <a:lstStyle/>
          <a:p>
            <a:fld id="{81255BAE-40C5-4305-908E-0F2ECE33FC9D}" type="slidenum">
              <a:rPr lang="en-US" smtClean="0"/>
              <a:t>42</a:t>
            </a:fld>
            <a:endParaRPr lang="en-US"/>
          </a:p>
        </p:txBody>
      </p:sp>
      <p:sp>
        <p:nvSpPr>
          <p:cNvPr id="8" name="TextBox 7"/>
          <p:cNvSpPr txBox="1"/>
          <p:nvPr/>
        </p:nvSpPr>
        <p:spPr>
          <a:xfrm>
            <a:off x="1173707" y="2347414"/>
            <a:ext cx="10017033"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1.Expermental Uplift Load</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2.Analytical Uplift Load</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3.PLAXIS Software Based Uplift Load</a:t>
            </a:r>
          </a:p>
        </p:txBody>
      </p:sp>
    </p:spTree>
    <p:extLst>
      <p:ext uri="{BB962C8B-B14F-4D97-AF65-F5344CB8AC3E}">
        <p14:creationId xmlns:p14="http://schemas.microsoft.com/office/powerpoint/2010/main" val="18552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43</a:t>
            </a:fld>
            <a:endParaRPr lang="en-US"/>
          </a:p>
        </p:txBody>
      </p:sp>
      <p:graphicFrame>
        <p:nvGraphicFramePr>
          <p:cNvPr id="5" name="Chart 4"/>
          <p:cNvGraphicFramePr>
            <a:graphicFrameLocks/>
          </p:cNvGraphicFramePr>
          <p:nvPr>
            <p:extLst>
              <p:ext uri="{D42A27DB-BD31-4B8C-83A1-F6EECF244321}">
                <p14:modId xmlns:p14="http://schemas.microsoft.com/office/powerpoint/2010/main" val="4167951637"/>
              </p:ext>
            </p:extLst>
          </p:nvPr>
        </p:nvGraphicFramePr>
        <p:xfrm>
          <a:off x="1296533" y="1174274"/>
          <a:ext cx="9144000" cy="5008161"/>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296533" y="567116"/>
            <a:ext cx="9894202" cy="458780"/>
          </a:xfrm>
          <a:prstGeom prst="rect">
            <a:avLst/>
          </a:prstGeom>
        </p:spPr>
        <p:txBody>
          <a:bodyPr wrap="square">
            <a:spAutoFit/>
          </a:bodyPr>
          <a:lstStyle/>
          <a:p>
            <a:pPr marL="457200" marR="14605" lvl="0" indent="-457200">
              <a:lnSpc>
                <a:spcPct val="107000"/>
              </a:lnSpc>
              <a:spcBef>
                <a:spcPts val="1200"/>
              </a:spcBef>
              <a:spcAft>
                <a:spcPts val="1200"/>
              </a:spcAft>
              <a:buClr>
                <a:srgbClr val="002060"/>
              </a:buClr>
              <a:buSzPct val="100000"/>
              <a:buFont typeface="+mj-lt"/>
              <a:buAutoNum type="arabicPeriod" startAt="3"/>
              <a:tabLst>
                <a:tab pos="3657600" algn="l"/>
              </a:tabLst>
            </a:pPr>
            <a:r>
              <a:rPr lang="en-US" sz="2400" dirty="0">
                <a:latin typeface="Arial" panose="020B0604020202020204" pitchFamily="34" charset="0"/>
                <a:ea typeface="Calibri" panose="020F0502020204030204" pitchFamily="34" charset="0"/>
                <a:cs typeface="Arial" panose="020B0604020202020204" pitchFamily="34" charset="0"/>
              </a:rPr>
              <a:t>Plate Size = 0.30m, Relative Density = 70%</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8" name="Rectangle 7"/>
          <p:cNvSpPr/>
          <p:nvPr/>
        </p:nvSpPr>
        <p:spPr>
          <a:xfrm>
            <a:off x="1296533" y="592616"/>
            <a:ext cx="9894203" cy="487506"/>
          </a:xfrm>
          <a:prstGeom prst="rect">
            <a:avLst/>
          </a:prstGeom>
        </p:spPr>
        <p:txBody>
          <a:bodyPr wrap="square">
            <a:spAutoFit/>
          </a:bodyPr>
          <a:lstStyle/>
          <a:p>
            <a:pPr marL="457200" marR="14605" lvl="0" indent="-457200">
              <a:lnSpc>
                <a:spcPct val="107000"/>
              </a:lnSpc>
              <a:spcBef>
                <a:spcPts val="1200"/>
              </a:spcBef>
              <a:spcAft>
                <a:spcPts val="1200"/>
              </a:spcAft>
              <a:buClr>
                <a:srgbClr val="002060"/>
              </a:buClr>
              <a:buSzPct val="100000"/>
              <a:buFont typeface="+mj-lt"/>
              <a:buAutoNum type="arabicPeriod" startAt="2"/>
              <a:tabLst>
                <a:tab pos="3657600" algn="l"/>
              </a:tabLst>
            </a:pPr>
            <a:r>
              <a:rPr lang="en-US" sz="2400" dirty="0">
                <a:latin typeface="Arial" panose="020B0604020202020204" pitchFamily="34" charset="0"/>
                <a:ea typeface="Calibri" panose="020F0502020204030204" pitchFamily="34" charset="0"/>
                <a:cs typeface="Arial" panose="020B0604020202020204" pitchFamily="34" charset="0"/>
              </a:rPr>
              <a:t>Plate Size = 0.15m, Relative Density = 85%</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327795193"/>
              </p:ext>
            </p:extLst>
          </p:nvPr>
        </p:nvGraphicFramePr>
        <p:xfrm>
          <a:off x="1296533" y="1223493"/>
          <a:ext cx="9130353" cy="495607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1296536" y="571797"/>
            <a:ext cx="9894202" cy="487506"/>
          </a:xfrm>
          <a:prstGeom prst="rect">
            <a:avLst/>
          </a:prstGeom>
        </p:spPr>
        <p:txBody>
          <a:bodyPr wrap="square">
            <a:spAutoFit/>
          </a:bodyPr>
          <a:lstStyle/>
          <a:p>
            <a:pPr marL="457200" marR="14605" lvl="0" indent="-457200">
              <a:lnSpc>
                <a:spcPct val="107000"/>
              </a:lnSpc>
              <a:spcBef>
                <a:spcPts val="1200"/>
              </a:spcBef>
              <a:spcAft>
                <a:spcPts val="1200"/>
              </a:spcAft>
              <a:buClr>
                <a:srgbClr val="002060"/>
              </a:buClr>
              <a:buSzPct val="100000"/>
              <a:buFont typeface="+mj-lt"/>
              <a:buAutoNum type="arabicPeriod"/>
              <a:tabLst>
                <a:tab pos="3657600" algn="l"/>
              </a:tabLst>
            </a:pPr>
            <a:r>
              <a:rPr lang="en-US" sz="2400" dirty="0">
                <a:latin typeface="Arial" panose="020B0604020202020204" pitchFamily="34" charset="0"/>
                <a:ea typeface="Calibri" panose="020F0502020204030204" pitchFamily="34" charset="0"/>
                <a:cs typeface="Arial" panose="020B0604020202020204" pitchFamily="34" charset="0"/>
              </a:rPr>
              <a:t>Plate Size = 0.15m, Relative Density = 70%</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12" name="Chart 11"/>
          <p:cNvGraphicFramePr>
            <a:graphicFrameLocks/>
          </p:cNvGraphicFramePr>
          <p:nvPr>
            <p:extLst>
              <p:ext uri="{D42A27DB-BD31-4B8C-83A1-F6EECF244321}">
                <p14:modId xmlns:p14="http://schemas.microsoft.com/office/powerpoint/2010/main" val="2184722748"/>
              </p:ext>
            </p:extLst>
          </p:nvPr>
        </p:nvGraphicFramePr>
        <p:xfrm>
          <a:off x="1296533" y="1170275"/>
          <a:ext cx="9144000" cy="5013256"/>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p:cNvSpPr/>
          <p:nvPr/>
        </p:nvSpPr>
        <p:spPr>
          <a:xfrm>
            <a:off x="1296533" y="571797"/>
            <a:ext cx="9894202" cy="487506"/>
          </a:xfrm>
          <a:prstGeom prst="rect">
            <a:avLst/>
          </a:prstGeom>
        </p:spPr>
        <p:txBody>
          <a:bodyPr wrap="square">
            <a:spAutoFit/>
          </a:bodyPr>
          <a:lstStyle/>
          <a:p>
            <a:pPr marL="457200" marR="14605" lvl="0" indent="-457200">
              <a:lnSpc>
                <a:spcPct val="107000"/>
              </a:lnSpc>
              <a:spcBef>
                <a:spcPts val="1200"/>
              </a:spcBef>
              <a:spcAft>
                <a:spcPts val="1200"/>
              </a:spcAft>
              <a:buClr>
                <a:srgbClr val="002060"/>
              </a:buClr>
              <a:buSzPct val="100000"/>
              <a:buFont typeface="+mj-lt"/>
              <a:buAutoNum type="arabicPeriod" startAt="4"/>
              <a:tabLst>
                <a:tab pos="3657600" algn="l"/>
              </a:tabLst>
            </a:pPr>
            <a:r>
              <a:rPr lang="en-US" sz="2400" dirty="0">
                <a:latin typeface="Arial" panose="020B0604020202020204" pitchFamily="34" charset="0"/>
                <a:ea typeface="Calibri" panose="020F0502020204030204" pitchFamily="34" charset="0"/>
                <a:cs typeface="Arial" panose="020B0604020202020204" pitchFamily="34" charset="0"/>
              </a:rPr>
              <a:t>Plate Size = 0.30m, Relative Density = 85%</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14" name="Chart 13"/>
          <p:cNvGraphicFramePr>
            <a:graphicFrameLocks/>
          </p:cNvGraphicFramePr>
          <p:nvPr>
            <p:extLst>
              <p:ext uri="{D42A27DB-BD31-4B8C-83A1-F6EECF244321}">
                <p14:modId xmlns:p14="http://schemas.microsoft.com/office/powerpoint/2010/main" val="1754034064"/>
              </p:ext>
            </p:extLst>
          </p:nvPr>
        </p:nvGraphicFramePr>
        <p:xfrm>
          <a:off x="1296533" y="1223010"/>
          <a:ext cx="9144000" cy="494159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82807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3" presetClass="emph" presetSubtype="2" fill="hold" grpId="2" nodeType="withEffect">
                                  <p:stCondLst>
                                    <p:cond delay="0"/>
                                  </p:stCondLst>
                                  <p:childTnLst>
                                    <p:animClr clrSpc="rgb" dir="cw">
                                      <p:cBhvr override="childStyle">
                                        <p:cTn id="9" dur="2000" fill="hold"/>
                                        <p:tgtEl>
                                          <p:spTgt spid="11"/>
                                        </p:tgtEl>
                                        <p:attrNameLst>
                                          <p:attrName>style.color</p:attrName>
                                        </p:attrNameLst>
                                      </p:cBhvr>
                                      <p:to>
                                        <a:srgbClr val="0070C0"/>
                                      </p:to>
                                    </p:animClr>
                                  </p:childTnLst>
                                </p:cTn>
                              </p:par>
                              <p:par>
                                <p:cTn id="10" presetID="2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1" nodeType="clickEffect">
                                  <p:stCondLst>
                                    <p:cond delay="0"/>
                                  </p:stCondLst>
                                  <p:childTnLst>
                                    <p:animEffect transition="out" filter="wipe(down)">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par>
                                <p:cTn id="18" presetID="22" presetClass="exit" presetSubtype="4" fill="hold" grpId="1" nodeType="withEffect">
                                  <p:stCondLst>
                                    <p:cond delay="0"/>
                                  </p:stCondLst>
                                  <p:childTnLst>
                                    <p:animEffect transition="out" filter="wipe(down)">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3" presetClass="emph" presetSubtype="2" fill="hold" grpId="2" nodeType="withEffect">
                                  <p:stCondLst>
                                    <p:cond delay="0"/>
                                  </p:stCondLst>
                                  <p:childTnLst>
                                    <p:animClr clrSpc="rgb" dir="cw">
                                      <p:cBhvr override="childStyle">
                                        <p:cTn id="27" dur="2000" fill="hold"/>
                                        <p:tgtEl>
                                          <p:spTgt spid="8"/>
                                        </p:tgtEl>
                                        <p:attrNameLst>
                                          <p:attrName>style.color</p:attrName>
                                        </p:attrNameLst>
                                      </p:cBhvr>
                                      <p:to>
                                        <a:srgbClr val="0070C0"/>
                                      </p:to>
                                    </p:animClr>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xit" presetSubtype="4" fill="hold" grpId="1" nodeType="clickEffect">
                                  <p:stCondLst>
                                    <p:cond delay="0"/>
                                  </p:stCondLst>
                                  <p:childTnLst>
                                    <p:animEffect transition="out" filter="wipe(down)">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par>
                                <p:cTn id="36" presetID="22" presetClass="exit" presetSubtype="4" fill="hold" grpId="1" nodeType="withEffect">
                                  <p:stCondLst>
                                    <p:cond delay="0"/>
                                  </p:stCondLst>
                                  <p:childTnLst>
                                    <p:animEffect transition="out" filter="wipe(down)">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wipe(down)">
                                      <p:cBhvr>
                                        <p:cTn id="43" dur="500"/>
                                        <p:tgtEl>
                                          <p:spTgt spid="7">
                                            <p:txEl>
                                              <p:pRg st="0" end="0"/>
                                            </p:txEl>
                                          </p:spTgt>
                                        </p:tgtEl>
                                      </p:cBhvr>
                                    </p:animEffect>
                                  </p:childTnLst>
                                </p:cTn>
                              </p:par>
                              <p:par>
                                <p:cTn id="44" presetID="3" presetClass="emph" presetSubtype="2" fill="hold" grpId="1" nodeType="withEffect">
                                  <p:stCondLst>
                                    <p:cond delay="0"/>
                                  </p:stCondLst>
                                  <p:childTnLst>
                                    <p:animClr clrSpc="rgb" dir="cw">
                                      <p:cBhvr override="childStyle">
                                        <p:cTn id="45" dur="2000" fill="hold"/>
                                        <p:tgtEl>
                                          <p:spTgt spid="7">
                                            <p:txEl>
                                              <p:pRg st="0" end="0"/>
                                            </p:txEl>
                                          </p:spTgt>
                                        </p:tgtEl>
                                        <p:attrNameLst>
                                          <p:attrName>style.color</p:attrName>
                                        </p:attrNameLst>
                                      </p:cBhvr>
                                      <p:to>
                                        <a:srgbClr val="0070C0"/>
                                      </p:to>
                                    </p:animClr>
                                  </p:childTnLst>
                                </p:cTn>
                              </p:par>
                              <p:par>
                                <p:cTn id="46" presetID="2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xit" presetSubtype="4" fill="hold" grpId="0" nodeType="clickEffect">
                                  <p:stCondLst>
                                    <p:cond delay="0"/>
                                  </p:stCondLst>
                                  <p:childTnLst>
                                    <p:animEffect transition="out" filter="wipe(down)">
                                      <p:cBhvr>
                                        <p:cTn id="52" dur="500"/>
                                        <p:tgtEl>
                                          <p:spTgt spid="7">
                                            <p:txEl>
                                              <p:pRg st="0" end="0"/>
                                            </p:txEl>
                                          </p:spTgt>
                                        </p:tgtEl>
                                      </p:cBhvr>
                                    </p:animEffect>
                                    <p:set>
                                      <p:cBhvr>
                                        <p:cTn id="53" dur="1" fill="hold">
                                          <p:stCondLst>
                                            <p:cond delay="499"/>
                                          </p:stCondLst>
                                        </p:cTn>
                                        <p:tgtEl>
                                          <p:spTgt spid="7">
                                            <p:txEl>
                                              <p:pRg st="0" end="0"/>
                                            </p:txEl>
                                          </p:spTgt>
                                        </p:tgtEl>
                                        <p:attrNameLst>
                                          <p:attrName>style.visibility</p:attrName>
                                        </p:attrNameLst>
                                      </p:cBhvr>
                                      <p:to>
                                        <p:strVal val="hidden"/>
                                      </p:to>
                                    </p:set>
                                  </p:childTnLst>
                                </p:cTn>
                              </p:par>
                              <p:par>
                                <p:cTn id="54" presetID="22" presetClass="exit" presetSubtype="4" fill="hold" grpId="1" nodeType="withEffect">
                                  <p:stCondLst>
                                    <p:cond delay="0"/>
                                  </p:stCondLst>
                                  <p:childTnLst>
                                    <p:animEffect transition="out" filter="wipe(down)">
                                      <p:cBhvr>
                                        <p:cTn id="55" dur="500"/>
                                        <p:tgtEl>
                                          <p:spTgt spid="12"/>
                                        </p:tgtEl>
                                      </p:cBhvr>
                                    </p:animEffect>
                                    <p:set>
                                      <p:cBhvr>
                                        <p:cTn id="56" dur="1" fill="hold">
                                          <p:stCondLst>
                                            <p:cond delay="499"/>
                                          </p:stCondLst>
                                        </p:cTn>
                                        <p:tgtEl>
                                          <p:spTgt spid="1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down)">
                                      <p:cBhvr>
                                        <p:cTn id="61" dur="500"/>
                                        <p:tgtEl>
                                          <p:spTgt spid="13"/>
                                        </p:tgtEl>
                                      </p:cBhvr>
                                    </p:animEffect>
                                  </p:childTnLst>
                                </p:cTn>
                              </p:par>
                              <p:par>
                                <p:cTn id="62" presetID="3" presetClass="emph" presetSubtype="2" fill="hold" grpId="2" nodeType="withEffect">
                                  <p:stCondLst>
                                    <p:cond delay="0"/>
                                  </p:stCondLst>
                                  <p:childTnLst>
                                    <p:animClr clrSpc="rgb" dir="cw">
                                      <p:cBhvr override="childStyle">
                                        <p:cTn id="63" dur="2000" fill="hold"/>
                                        <p:tgtEl>
                                          <p:spTgt spid="13"/>
                                        </p:tgtEl>
                                        <p:attrNameLst>
                                          <p:attrName>style.color</p:attrName>
                                        </p:attrNameLst>
                                      </p:cBhvr>
                                      <p:to>
                                        <a:srgbClr val="0070C0"/>
                                      </p:to>
                                    </p:animClr>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xit" presetSubtype="4" fill="hold" grpId="1" nodeType="clickEffect">
                                  <p:stCondLst>
                                    <p:cond delay="0"/>
                                  </p:stCondLst>
                                  <p:childTnLst>
                                    <p:animEffect transition="out" filter="wipe(down)">
                                      <p:cBhvr>
                                        <p:cTn id="70" dur="500"/>
                                        <p:tgtEl>
                                          <p:spTgt spid="13"/>
                                        </p:tgtEl>
                                      </p:cBhvr>
                                    </p:animEffect>
                                    <p:set>
                                      <p:cBhvr>
                                        <p:cTn id="71" dur="1" fill="hold">
                                          <p:stCondLst>
                                            <p:cond delay="499"/>
                                          </p:stCondLst>
                                        </p:cTn>
                                        <p:tgtEl>
                                          <p:spTgt spid="13"/>
                                        </p:tgtEl>
                                        <p:attrNameLst>
                                          <p:attrName>style.visibility</p:attrName>
                                        </p:attrNameLst>
                                      </p:cBhvr>
                                      <p:to>
                                        <p:strVal val="hidden"/>
                                      </p:to>
                                    </p:set>
                                  </p:childTnLst>
                                </p:cTn>
                              </p:par>
                              <p:par>
                                <p:cTn id="72" presetID="22" presetClass="exit" presetSubtype="4" fill="hold" grpId="1" nodeType="withEffect">
                                  <p:stCondLst>
                                    <p:cond delay="0"/>
                                  </p:stCondLst>
                                  <p:childTnLst>
                                    <p:animEffect transition="out" filter="wipe(down)">
                                      <p:cBhvr>
                                        <p:cTn id="73" dur="500"/>
                                        <p:tgtEl>
                                          <p:spTgt spid="14"/>
                                        </p:tgtEl>
                                      </p:cBhvr>
                                    </p:animEffect>
                                    <p:set>
                                      <p:cBhvr>
                                        <p:cTn id="74"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P spid="7" grpId="0" build="allAtOnce"/>
      <p:bldP spid="7" grpId="1" build="allAtOnce"/>
      <p:bldP spid="8" grpId="0"/>
      <p:bldP spid="8" grpId="1"/>
      <p:bldP spid="8" grpId="2"/>
      <p:bldGraphic spid="9" grpId="0">
        <p:bldAsOne/>
      </p:bldGraphic>
      <p:bldGraphic spid="9" grpId="1">
        <p:bldAsOne/>
      </p:bldGraphic>
      <p:bldP spid="11" grpId="0"/>
      <p:bldP spid="11" grpId="1"/>
      <p:bldP spid="11" grpId="2"/>
      <p:bldGraphic spid="12" grpId="0">
        <p:bldAsOne/>
      </p:bldGraphic>
      <p:bldGraphic spid="12" grpId="1">
        <p:bldAsOne/>
      </p:bldGraphic>
      <p:bldP spid="13" grpId="0"/>
      <p:bldP spid="13" grpId="1"/>
      <p:bldP spid="13" grpId="2"/>
      <p:bldGraphic spid="14" grpId="0">
        <p:bldAsOne/>
      </p:bldGraphic>
      <p:bldGraphic spid="14" grpId="1">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44</a:t>
            </a:fld>
            <a:endParaRPr lang="en-US"/>
          </a:p>
        </p:txBody>
      </p:sp>
      <p:sp>
        <p:nvSpPr>
          <p:cNvPr id="3" name="Title 1"/>
          <p:cNvSpPr txBox="1">
            <a:spLocks/>
          </p:cNvSpPr>
          <p:nvPr/>
        </p:nvSpPr>
        <p:spPr>
          <a:xfrm>
            <a:off x="559558" y="709936"/>
            <a:ext cx="10212083" cy="706964"/>
          </a:xfrm>
          <a:prstGeom prst="rect">
            <a:avLst/>
          </a:prstGeom>
        </p:spPr>
        <p:txBody>
          <a:bodyPr/>
          <a:lstStyle>
            <a:lvl1pPr algn="l" defTabSz="457189"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buClr>
                <a:srgbClr val="002060"/>
              </a:buClr>
              <a:buFont typeface="Wingdings" panose="05000000000000000000" pitchFamily="2" charset="2"/>
              <a:buChar char="q"/>
            </a:pPr>
            <a:r>
              <a:rPr lang="en-US" b="1" dirty="0">
                <a:solidFill>
                  <a:srgbClr val="002060"/>
                </a:solidFill>
                <a:latin typeface="Arial" panose="020B0604020202020204" pitchFamily="34" charset="0"/>
                <a:cs typeface="Arial" panose="020B0604020202020204" pitchFamily="34" charset="0"/>
              </a:rPr>
              <a:t>SCHEDULE OF WORK DONE.</a:t>
            </a:r>
          </a:p>
        </p:txBody>
      </p:sp>
      <p:graphicFrame>
        <p:nvGraphicFramePr>
          <p:cNvPr id="4" name="Table 3"/>
          <p:cNvGraphicFramePr>
            <a:graphicFrameLocks noGrp="1"/>
          </p:cNvGraphicFramePr>
          <p:nvPr>
            <p:extLst>
              <p:ext uri="{D42A27DB-BD31-4B8C-83A1-F6EECF244321}">
                <p14:modId xmlns:p14="http://schemas.microsoft.com/office/powerpoint/2010/main" val="2712336119"/>
              </p:ext>
            </p:extLst>
          </p:nvPr>
        </p:nvGraphicFramePr>
        <p:xfrm>
          <a:off x="559558" y="570738"/>
          <a:ext cx="11193516" cy="5892830"/>
        </p:xfrm>
        <a:graphic>
          <a:graphicData uri="http://schemas.openxmlformats.org/drawingml/2006/table">
            <a:tbl>
              <a:tblPr firstRow="1" bandRow="1">
                <a:tableStyleId>{073A0DAA-6AF3-43AB-8588-CEC1D06C72B9}</a:tableStyleId>
              </a:tblPr>
              <a:tblGrid>
                <a:gridCol w="4163505">
                  <a:extLst>
                    <a:ext uri="{9D8B030D-6E8A-4147-A177-3AD203B41FA5}">
                      <a16:colId xmlns:a16="http://schemas.microsoft.com/office/drawing/2014/main" val="20000"/>
                    </a:ext>
                  </a:extLst>
                </a:gridCol>
                <a:gridCol w="4231632">
                  <a:extLst>
                    <a:ext uri="{9D8B030D-6E8A-4147-A177-3AD203B41FA5}">
                      <a16:colId xmlns:a16="http://schemas.microsoft.com/office/drawing/2014/main" val="20001"/>
                    </a:ext>
                  </a:extLst>
                </a:gridCol>
                <a:gridCol w="2798379">
                  <a:extLst>
                    <a:ext uri="{9D8B030D-6E8A-4147-A177-3AD203B41FA5}">
                      <a16:colId xmlns:a16="http://schemas.microsoft.com/office/drawing/2014/main" val="20002"/>
                    </a:ext>
                  </a:extLst>
                </a:gridCol>
              </a:tblGrid>
              <a:tr h="575808">
                <a:tc>
                  <a:txBody>
                    <a:bodyPr/>
                    <a:lstStyle/>
                    <a:p>
                      <a:pPr algn="ctr"/>
                      <a:r>
                        <a:rPr lang="en-US" sz="2400" dirty="0">
                          <a:latin typeface="Arial" panose="020B0604020202020204" pitchFamily="34" charset="0"/>
                          <a:cs typeface="Arial" panose="020B0604020202020204" pitchFamily="34" charset="0"/>
                        </a:rPr>
                        <a:t>Work</a:t>
                      </a:r>
                      <a:endParaRPr lang="en-US" sz="2400" dirty="0">
                        <a:solidFill>
                          <a:schemeClr val="bg1"/>
                        </a:solidFill>
                        <a:latin typeface="Arial" panose="020B0604020202020204" pitchFamily="34" charset="0"/>
                        <a:cs typeface="Arial" panose="020B0604020202020204" pitchFamily="34" charset="0"/>
                      </a:endParaRPr>
                    </a:p>
                  </a:txBody>
                  <a:tcPr anchor="ctr">
                    <a:solidFill>
                      <a:schemeClr val="tx2"/>
                    </a:solidFill>
                  </a:tcPr>
                </a:tc>
                <a:tc>
                  <a:txBody>
                    <a:bodyPr/>
                    <a:lstStyle/>
                    <a:p>
                      <a:pPr algn="ctr"/>
                      <a:r>
                        <a:rPr lang="en-US" sz="2400" dirty="0">
                          <a:latin typeface="Arial" panose="020B0604020202020204" pitchFamily="34" charset="0"/>
                          <a:cs typeface="Arial" panose="020B0604020202020204" pitchFamily="34" charset="0"/>
                        </a:rPr>
                        <a:t>Time Period</a:t>
                      </a:r>
                      <a:endParaRPr lang="en-US" sz="2400" dirty="0">
                        <a:solidFill>
                          <a:schemeClr val="bg1"/>
                        </a:solidFill>
                        <a:latin typeface="Arial" panose="020B0604020202020204" pitchFamily="34" charset="0"/>
                        <a:cs typeface="Arial" panose="020B0604020202020204" pitchFamily="34" charset="0"/>
                      </a:endParaRPr>
                    </a:p>
                  </a:txBody>
                  <a:tcPr anchor="ctr">
                    <a:solidFill>
                      <a:schemeClr val="tx2"/>
                    </a:solidFill>
                  </a:tcPr>
                </a:tc>
                <a:tc>
                  <a:txBody>
                    <a:bodyPr/>
                    <a:lstStyle/>
                    <a:p>
                      <a:pPr algn="ctr"/>
                      <a:r>
                        <a:rPr lang="en-US" sz="2400" dirty="0">
                          <a:latin typeface="Arial" panose="020B0604020202020204" pitchFamily="34" charset="0"/>
                          <a:cs typeface="Arial" panose="020B0604020202020204" pitchFamily="34" charset="0"/>
                        </a:rPr>
                        <a:t>Work</a:t>
                      </a:r>
                      <a:r>
                        <a:rPr lang="en-US" sz="2400" baseline="0" dirty="0">
                          <a:latin typeface="Arial" panose="020B0604020202020204" pitchFamily="34" charset="0"/>
                          <a:cs typeface="Arial" panose="020B0604020202020204" pitchFamily="34" charset="0"/>
                        </a:rPr>
                        <a:t> Status</a:t>
                      </a:r>
                      <a:endParaRPr lang="en-US" sz="2400" dirty="0">
                        <a:solidFill>
                          <a:schemeClr val="bg1"/>
                        </a:solidFill>
                        <a:latin typeface="Arial" panose="020B0604020202020204" pitchFamily="34" charset="0"/>
                        <a:cs typeface="Arial" panose="020B0604020202020204" pitchFamily="34" charset="0"/>
                      </a:endParaRPr>
                    </a:p>
                  </a:txBody>
                  <a:tcPr anchor="ctr">
                    <a:solidFill>
                      <a:schemeClr val="tx2"/>
                    </a:solidFill>
                  </a:tcPr>
                </a:tc>
                <a:extLst>
                  <a:ext uri="{0D108BD9-81ED-4DB2-BD59-A6C34878D82A}">
                    <a16:rowId xmlns:a16="http://schemas.microsoft.com/office/drawing/2014/main" val="10000"/>
                  </a:ext>
                </a:extLst>
              </a:tr>
              <a:tr h="5566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Deciding</a:t>
                      </a:r>
                      <a:r>
                        <a:rPr lang="en-US" sz="2000" baseline="0" dirty="0">
                          <a:latin typeface="Arial" panose="020B0604020202020204" pitchFamily="34" charset="0"/>
                          <a:cs typeface="Arial" panose="020B0604020202020204" pitchFamily="34" charset="0"/>
                        </a:rPr>
                        <a:t> the Dissertation Topic.</a:t>
                      </a:r>
                      <a:endParaRPr lang="en-US" sz="2000" dirty="0">
                        <a:latin typeface="Arial" panose="020B0604020202020204" pitchFamily="34" charset="0"/>
                        <a:cs typeface="Arial" panose="020B0604020202020204" pitchFamily="34"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June-July</a:t>
                      </a:r>
                    </a:p>
                  </a:txBody>
                  <a:tcPr anchor="ctr"/>
                </a:tc>
                <a:tc>
                  <a:txBody>
                    <a:bodyPr/>
                    <a:lstStyle/>
                    <a:p>
                      <a:pPr marL="342900" marR="0" lvl="0" indent="-342900" algn="ctr" defTabSz="45720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1"/>
                  </a:ext>
                </a:extLst>
              </a:tr>
              <a:tr h="46791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Literature</a:t>
                      </a:r>
                      <a:r>
                        <a:rPr lang="en-US" sz="2000" baseline="0" dirty="0">
                          <a:latin typeface="Arial" panose="020B0604020202020204" pitchFamily="34" charset="0"/>
                          <a:cs typeface="Arial" panose="020B0604020202020204" pitchFamily="34" charset="0"/>
                        </a:rPr>
                        <a:t> Review</a:t>
                      </a:r>
                      <a:endParaRPr lang="en-US" sz="2000" dirty="0">
                        <a:latin typeface="Arial" panose="020B0604020202020204" pitchFamily="34" charset="0"/>
                        <a:cs typeface="Arial" panose="020B0604020202020204" pitchFamily="34"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July-August</a:t>
                      </a:r>
                    </a:p>
                  </a:txBody>
                  <a:tcPr anchor="ctr"/>
                </a:tc>
                <a:tc>
                  <a:txBody>
                    <a:bodyPr/>
                    <a:lstStyle/>
                    <a:p>
                      <a:pPr marL="342900" marR="0" lvl="0" indent="-342900" algn="ctr" defTabSz="45720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2"/>
                  </a:ext>
                </a:extLst>
              </a:tr>
              <a:tr h="966937">
                <a:tc>
                  <a:txBody>
                    <a:bodyPr/>
                    <a:lstStyle/>
                    <a:p>
                      <a:pPr algn="ctr"/>
                      <a:r>
                        <a:rPr lang="en-US" sz="2000" dirty="0">
                          <a:latin typeface="Arial" panose="020B0604020202020204" pitchFamily="34" charset="0"/>
                          <a:cs typeface="Arial" panose="020B0604020202020204" pitchFamily="34" charset="0"/>
                        </a:rPr>
                        <a:t>Well Graded</a:t>
                      </a:r>
                      <a:r>
                        <a:rPr lang="en-US" sz="2000" baseline="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Sand</a:t>
                      </a:r>
                      <a:r>
                        <a:rPr lang="en-US" sz="2000" baseline="0" dirty="0">
                          <a:latin typeface="Arial" panose="020B0604020202020204" pitchFamily="34" charset="0"/>
                          <a:cs typeface="Arial" panose="020B0604020202020204" pitchFamily="34" charset="0"/>
                        </a:rPr>
                        <a:t> Sample Preparation &amp; Collection</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August-September</a:t>
                      </a:r>
                    </a:p>
                  </a:txBody>
                  <a:tcPr anchor="ctr"/>
                </a:tc>
                <a:tc>
                  <a:txBody>
                    <a:bodyPr/>
                    <a:lstStyle/>
                    <a:p>
                      <a:pPr marL="342900" marR="0" lvl="0" indent="-342900" algn="ctr" defTabSz="45720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3"/>
                  </a:ext>
                </a:extLst>
              </a:tr>
              <a:tr h="827854">
                <a:tc>
                  <a:txBody>
                    <a:bodyPr/>
                    <a:lstStyle/>
                    <a:p>
                      <a:pPr algn="ctr"/>
                      <a:r>
                        <a:rPr lang="en-US" sz="2000" dirty="0">
                          <a:latin typeface="Arial" panose="020B0604020202020204" pitchFamily="34" charset="0"/>
                          <a:cs typeface="Arial" panose="020B0604020202020204" pitchFamily="34" charset="0"/>
                        </a:rPr>
                        <a:t>Model Set-up for</a:t>
                      </a:r>
                      <a:r>
                        <a:rPr lang="en-US" sz="2000" baseline="0" dirty="0">
                          <a:latin typeface="Arial" panose="020B0604020202020204" pitchFamily="34" charset="0"/>
                          <a:cs typeface="Arial" panose="020B0604020202020204" pitchFamily="34" charset="0"/>
                        </a:rPr>
                        <a:t> Experimental investigation</a:t>
                      </a:r>
                      <a:endParaRPr lang="en-US" sz="2000" dirty="0">
                        <a:latin typeface="Arial" panose="020B0604020202020204" pitchFamily="34" charset="0"/>
                        <a:cs typeface="Arial" panose="020B0604020202020204" pitchFamily="34"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September-October</a:t>
                      </a:r>
                    </a:p>
                  </a:txBody>
                  <a:tcPr anchor="ctr"/>
                </a:tc>
                <a:tc>
                  <a:txBody>
                    <a:bodyPr/>
                    <a:lstStyle/>
                    <a:p>
                      <a:pPr marL="342900" marR="0" lvl="0" indent="-342900" algn="ctr" defTabSz="45720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4"/>
                  </a:ext>
                </a:extLst>
              </a:tr>
              <a:tr h="556615">
                <a:tc>
                  <a:txBody>
                    <a:bodyPr/>
                    <a:lstStyle/>
                    <a:p>
                      <a:pPr algn="ctr"/>
                      <a:r>
                        <a:rPr lang="en-US" sz="2000" dirty="0">
                          <a:latin typeface="Arial" panose="020B0604020202020204" pitchFamily="34" charset="0"/>
                          <a:cs typeface="Arial" panose="020B0604020202020204" pitchFamily="34" charset="0"/>
                        </a:rPr>
                        <a:t>Demonstration of Pullout Test</a:t>
                      </a:r>
                    </a:p>
                  </a:txBody>
                  <a:tcPr anchor="ctr"/>
                </a:tc>
                <a:tc>
                  <a:txBody>
                    <a:bodyPr/>
                    <a:lstStyle/>
                    <a:p>
                      <a:pPr algn="ctr"/>
                      <a:r>
                        <a:rPr lang="en-US" sz="2000" dirty="0">
                          <a:latin typeface="Arial" panose="020B0604020202020204" pitchFamily="34" charset="0"/>
                          <a:cs typeface="Arial" panose="020B0604020202020204" pitchFamily="34" charset="0"/>
                        </a:rPr>
                        <a:t>November</a:t>
                      </a:r>
                    </a:p>
                  </a:txBody>
                  <a:tcPr anchor="ctr"/>
                </a:tc>
                <a:tc>
                  <a:txBody>
                    <a:bodyPr/>
                    <a:lstStyle/>
                    <a:p>
                      <a:pPr marL="342900" marR="0" lvl="0" indent="-342900" algn="ctr" defTabSz="457200"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5"/>
                  </a:ext>
                </a:extLst>
              </a:tr>
              <a:tr h="827854">
                <a:tc>
                  <a:txBody>
                    <a:bodyPr/>
                    <a:lstStyle/>
                    <a:p>
                      <a:pPr marL="0" marR="0" indent="0" algn="ctr" defTabSz="457189"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Analytical Calculation of Uplift forces by various methods.</a:t>
                      </a:r>
                    </a:p>
                  </a:txBody>
                  <a:tcPr anchor="ctr"/>
                </a:tc>
                <a:tc>
                  <a:txBody>
                    <a:bodyPr/>
                    <a:lstStyle/>
                    <a:p>
                      <a:pPr algn="ctr"/>
                      <a:r>
                        <a:rPr lang="en-US" sz="2000" dirty="0">
                          <a:latin typeface="Arial" panose="020B0604020202020204" pitchFamily="34" charset="0"/>
                          <a:cs typeface="Arial" panose="020B0604020202020204" pitchFamily="34" charset="0"/>
                        </a:rPr>
                        <a:t>November-December</a:t>
                      </a:r>
                    </a:p>
                  </a:txBody>
                  <a:tcPr anchor="ctr"/>
                </a:tc>
                <a:tc>
                  <a:txBody>
                    <a:bodyPr/>
                    <a:lstStyle/>
                    <a:p>
                      <a:pPr marL="342900" indent="-342900" algn="ctr">
                        <a:buClr>
                          <a:schemeClr val="tx2">
                            <a:lumMod val="75000"/>
                          </a:schemeClr>
                        </a:buClr>
                        <a:buFont typeface="Wingdings" panose="05000000000000000000" pitchFamily="2" charset="2"/>
                        <a:buChar char="ü"/>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6"/>
                  </a:ext>
                </a:extLst>
              </a:tr>
              <a:tr h="556615">
                <a:tc>
                  <a:txBody>
                    <a:bodyPr/>
                    <a:lstStyle/>
                    <a:p>
                      <a:pPr algn="ctr"/>
                      <a:r>
                        <a:rPr lang="en-US" sz="2000" dirty="0">
                          <a:latin typeface="Arial" panose="020B0604020202020204" pitchFamily="34" charset="0"/>
                          <a:cs typeface="Arial" panose="020B0604020202020204" pitchFamily="34" charset="0"/>
                        </a:rPr>
                        <a:t>Total</a:t>
                      </a:r>
                      <a:r>
                        <a:rPr lang="en-US" sz="2000" baseline="0" dirty="0">
                          <a:latin typeface="Arial" panose="020B0604020202020204" pitchFamily="34" charset="0"/>
                          <a:cs typeface="Arial" panose="020B0604020202020204" pitchFamily="34" charset="0"/>
                        </a:rPr>
                        <a:t> 12 No. of Pullout Test</a:t>
                      </a:r>
                      <a:endParaRPr lang="en-US" sz="2000" dirty="0">
                        <a:latin typeface="Arial" panose="020B0604020202020204" pitchFamily="34" charset="0"/>
                        <a:cs typeface="Arial" panose="020B0604020202020204" pitchFamily="34" charset="0"/>
                      </a:endParaRPr>
                    </a:p>
                  </a:txBody>
                  <a:tcPr anchor="ctr"/>
                </a:tc>
                <a:tc>
                  <a:txBody>
                    <a:bodyPr/>
                    <a:lstStyle/>
                    <a:p>
                      <a:pPr algn="ctr"/>
                      <a:r>
                        <a:rPr lang="en-US" sz="2000" dirty="0">
                          <a:latin typeface="Arial" panose="020B0604020202020204" pitchFamily="34" charset="0"/>
                          <a:cs typeface="Arial" panose="020B0604020202020204" pitchFamily="34" charset="0"/>
                        </a:rPr>
                        <a:t>December-25</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January</a:t>
                      </a:r>
                    </a:p>
                  </a:txBody>
                  <a:tcPr anchor="ctr"/>
                </a:tc>
                <a:tc>
                  <a:txBody>
                    <a:bodyPr/>
                    <a:lstStyle/>
                    <a:p>
                      <a:pPr marL="342900" marR="0" lvl="0" indent="-342900" algn="ctr" defTabSz="457189"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7"/>
                  </a:ext>
                </a:extLst>
              </a:tr>
              <a:tr h="556615">
                <a:tc>
                  <a:txBody>
                    <a:bodyPr/>
                    <a:lstStyle/>
                    <a:p>
                      <a:pPr algn="ctr"/>
                      <a:r>
                        <a:rPr lang="en-US" sz="2000" dirty="0">
                          <a:latin typeface="Arial" panose="020B0604020202020204" pitchFamily="34" charset="0"/>
                          <a:cs typeface="Arial" panose="020B0604020202020204" pitchFamily="34" charset="0"/>
                        </a:rPr>
                        <a:t>PLAXIS Software Implementation</a:t>
                      </a:r>
                    </a:p>
                  </a:txBody>
                  <a:tcPr anchor="ctr"/>
                </a:tc>
                <a:tc>
                  <a:txBody>
                    <a:bodyPr/>
                    <a:lstStyle/>
                    <a:p>
                      <a:pPr marL="0" marR="0" indent="0" algn="ctr" defTabSz="457189"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25</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January-March</a:t>
                      </a:r>
                    </a:p>
                  </a:txBody>
                  <a:tcPr anchor="ctr"/>
                </a:tc>
                <a:tc>
                  <a:txBody>
                    <a:bodyPr/>
                    <a:lstStyle/>
                    <a:p>
                      <a:pPr marL="342900" marR="0" lvl="0" indent="-342900" algn="ctr" defTabSz="457189" rtl="0" eaLnBrk="1" fontAlgn="auto" latinLnBrk="0" hangingPunct="1">
                        <a:lnSpc>
                          <a:spcPct val="100000"/>
                        </a:lnSpc>
                        <a:spcBef>
                          <a:spcPts val="0"/>
                        </a:spcBef>
                        <a:spcAft>
                          <a:spcPts val="0"/>
                        </a:spcAft>
                        <a:buClr>
                          <a:schemeClr val="tx2">
                            <a:lumMod val="75000"/>
                          </a:schemeClr>
                        </a:buClr>
                        <a:buSzTx/>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Completed</a:t>
                      </a: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5421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10035787" cy="706964"/>
          </a:xfrm>
        </p:spPr>
        <p:txBody>
          <a:bodyPr/>
          <a:lstStyle/>
          <a:p>
            <a:r>
              <a:rPr lang="en-US" b="1" dirty="0">
                <a:latin typeface="Arial" panose="020B0604020202020204" pitchFamily="34" charset="0"/>
                <a:cs typeface="Arial" panose="020B0604020202020204" pitchFamily="34" charset="0"/>
              </a:rPr>
              <a:t>OBSERVATIONS</a:t>
            </a:r>
          </a:p>
        </p:txBody>
      </p:sp>
      <p:sp>
        <p:nvSpPr>
          <p:cNvPr id="3" name="Content Placeholder 2"/>
          <p:cNvSpPr>
            <a:spLocks noGrp="1"/>
          </p:cNvSpPr>
          <p:nvPr>
            <p:ph idx="1"/>
          </p:nvPr>
        </p:nvSpPr>
        <p:spPr>
          <a:xfrm>
            <a:off x="1154955" y="2358570"/>
            <a:ext cx="10035786" cy="3305252"/>
          </a:xfrm>
        </p:spPr>
        <p:txBody>
          <a:bodyPr>
            <a:noAutofit/>
          </a:bodyPr>
          <a:lstStyle/>
          <a:p>
            <a:pPr marL="342900" lvl="0" indent="-342900">
              <a:buClr>
                <a:srgbClr val="002060"/>
              </a:buClr>
              <a:buSzPct val="100000"/>
              <a:buFont typeface="+mj-lt"/>
              <a:buAutoNum type="alphaUcPeriod"/>
            </a:pPr>
            <a:r>
              <a:rPr lang="en-US" sz="2200" b="1" dirty="0">
                <a:latin typeface="Arial" panose="020B0604020202020204" pitchFamily="34" charset="0"/>
                <a:cs typeface="Arial" panose="020B0604020202020204" pitchFamily="34" charset="0"/>
              </a:rPr>
              <a:t>Observations During Filling Tank</a:t>
            </a:r>
            <a:endParaRPr lang="en-US" sz="2200" dirty="0">
              <a:latin typeface="Arial" panose="020B0604020202020204" pitchFamily="34" charset="0"/>
              <a:cs typeface="Arial" panose="020B0604020202020204" pitchFamily="34" charset="0"/>
            </a:endParaRPr>
          </a:p>
          <a:p>
            <a:pPr lvl="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To achieve dense condition (D</a:t>
            </a:r>
            <a:r>
              <a:rPr lang="en-US" sz="2200" baseline="-25000" dirty="0">
                <a:latin typeface="Arial" panose="020B0604020202020204" pitchFamily="34" charset="0"/>
                <a:cs typeface="Arial" panose="020B0604020202020204" pitchFamily="34" charset="0"/>
              </a:rPr>
              <a:t>r </a:t>
            </a:r>
            <a:r>
              <a:rPr lang="en-US" sz="2200" dirty="0">
                <a:latin typeface="Arial" panose="020B0604020202020204" pitchFamily="34" charset="0"/>
                <a:cs typeface="Arial" panose="020B0604020202020204" pitchFamily="34" charset="0"/>
              </a:rPr>
              <a:t>=</a:t>
            </a:r>
            <a:r>
              <a:rPr lang="en-US" sz="2200" baseline="-250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70%) in tank free fall &amp; compaction (at every 15cm) is required.</a:t>
            </a:r>
          </a:p>
          <a:p>
            <a:pPr lvl="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To achieve very dense condition (D</a:t>
            </a:r>
            <a:r>
              <a:rPr lang="en-US" sz="2200" baseline="-25000" dirty="0">
                <a:latin typeface="Arial" panose="020B0604020202020204" pitchFamily="34" charset="0"/>
                <a:cs typeface="Arial" panose="020B0604020202020204" pitchFamily="34" charset="0"/>
              </a:rPr>
              <a:t>r </a:t>
            </a:r>
            <a:r>
              <a:rPr lang="en-US" sz="2200" dirty="0">
                <a:latin typeface="Arial" panose="020B0604020202020204" pitchFamily="34" charset="0"/>
                <a:cs typeface="Arial" panose="020B0604020202020204" pitchFamily="34" charset="0"/>
              </a:rPr>
              <a:t>= 85%) in tank free fall &amp; compaction (at every 5cm – 10cm) is required.</a:t>
            </a:r>
          </a:p>
          <a:p>
            <a:pPr lvl="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Proper care should be taken to achieve uniform density throughout the tank.</a:t>
            </a:r>
          </a:p>
          <a:p>
            <a:pPr lvl="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Top level of sand in tank should be properly levelled so that during applying uplift load proper heave is clearly visible.</a:t>
            </a:r>
          </a:p>
        </p:txBody>
      </p:sp>
      <p:sp>
        <p:nvSpPr>
          <p:cNvPr id="4" name="Slide Number Placeholder 3"/>
          <p:cNvSpPr>
            <a:spLocks noGrp="1"/>
          </p:cNvSpPr>
          <p:nvPr>
            <p:ph type="sldNum" sz="quarter" idx="12"/>
          </p:nvPr>
        </p:nvSpPr>
        <p:spPr/>
        <p:txBody>
          <a:bodyPr/>
          <a:lstStyle/>
          <a:p>
            <a:fld id="{81255BAE-40C5-4305-908E-0F2ECE33FC9D}" type="slidenum">
              <a:rPr lang="en-US" smtClean="0"/>
              <a:t>45</a:t>
            </a:fld>
            <a:endParaRPr lang="en-US"/>
          </a:p>
        </p:txBody>
      </p:sp>
      <p:sp>
        <p:nvSpPr>
          <p:cNvPr id="5" name="Rectangle 4"/>
          <p:cNvSpPr/>
          <p:nvPr/>
        </p:nvSpPr>
        <p:spPr>
          <a:xfrm>
            <a:off x="1154953" y="2358569"/>
            <a:ext cx="10035787" cy="2995692"/>
          </a:xfrm>
          <a:prstGeom prst="rect">
            <a:avLst/>
          </a:prstGeom>
        </p:spPr>
        <p:txBody>
          <a:bodyPr wrap="square">
            <a:spAutoFit/>
          </a:bodyPr>
          <a:lstStyle/>
          <a:p>
            <a:pPr marL="342900" lvl="0" indent="-342900">
              <a:lnSpc>
                <a:spcPct val="150000"/>
              </a:lnSpc>
              <a:buClr>
                <a:srgbClr val="002060"/>
              </a:buClr>
              <a:buSzPct val="100000"/>
              <a:buFont typeface="+mj-lt"/>
              <a:buAutoNum type="alphaUcPeriod" startAt="2"/>
            </a:pPr>
            <a:r>
              <a:rPr lang="en-US" sz="2200" b="1" dirty="0">
                <a:latin typeface="Arial" panose="020B0604020202020204" pitchFamily="34" charset="0"/>
                <a:cs typeface="Arial" panose="020B0604020202020204" pitchFamily="34" charset="0"/>
              </a:rPr>
              <a:t>Observations During Fixing Axisymmetric Anchor Plate</a:t>
            </a:r>
            <a:endParaRPr lang="en-US" sz="2200" dirty="0">
              <a:latin typeface="Arial" panose="020B0604020202020204" pitchFamily="34" charset="0"/>
              <a:cs typeface="Arial" panose="020B0604020202020204" pitchFamily="34" charset="0"/>
            </a:endParaRPr>
          </a:p>
          <a:p>
            <a:pPr lvl="0">
              <a:lnSpc>
                <a:spcPct val="15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At the time of fixing the plate with proving ring it should be properly fixed.</a:t>
            </a:r>
          </a:p>
          <a:p>
            <a:pPr lvl="0">
              <a:lnSpc>
                <a:spcPct val="15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The plate should be exactly placed at the center of tank above the first 15cm layer of sand.</a:t>
            </a:r>
          </a:p>
          <a:p>
            <a:pPr lvl="0">
              <a:lnSpc>
                <a:spcPct val="15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At the time filling new layers of sand care </a:t>
            </a:r>
            <a:r>
              <a:rPr lang="en-US" dirty="0">
                <a:latin typeface="Arial" panose="020B0604020202020204" pitchFamily="34" charset="0"/>
                <a:cs typeface="Arial" panose="020B0604020202020204" pitchFamily="34" charset="0"/>
              </a:rPr>
              <a:t>must be taken that the plate is exactly at its position.</a:t>
            </a:r>
          </a:p>
        </p:txBody>
      </p:sp>
      <p:sp>
        <p:nvSpPr>
          <p:cNvPr id="6" name="Rectangle 5"/>
          <p:cNvSpPr/>
          <p:nvPr/>
        </p:nvSpPr>
        <p:spPr>
          <a:xfrm>
            <a:off x="1154952" y="2335348"/>
            <a:ext cx="10035788" cy="2529923"/>
          </a:xfrm>
          <a:prstGeom prst="rect">
            <a:avLst/>
          </a:prstGeom>
        </p:spPr>
        <p:txBody>
          <a:bodyPr wrap="square">
            <a:spAutoFit/>
          </a:bodyPr>
          <a:lstStyle/>
          <a:p>
            <a:pPr marL="342900" lvl="0" indent="-342900">
              <a:lnSpc>
                <a:spcPct val="120000"/>
              </a:lnSpc>
              <a:buClr>
                <a:srgbClr val="002060"/>
              </a:buClr>
              <a:buFont typeface="+mj-lt"/>
              <a:buAutoNum type="alphaUcPeriod" startAt="3"/>
            </a:pPr>
            <a:r>
              <a:rPr lang="en-US" sz="2200" b="1" dirty="0">
                <a:latin typeface="Arial" panose="020B0604020202020204" pitchFamily="34" charset="0"/>
                <a:cs typeface="Arial" panose="020B0604020202020204" pitchFamily="34" charset="0"/>
              </a:rPr>
              <a:t>Observations During Fixing Proving Ring and Dial Guage</a:t>
            </a:r>
            <a:endParaRPr lang="en-US" sz="2200" dirty="0">
              <a:latin typeface="Arial" panose="020B0604020202020204" pitchFamily="34" charset="0"/>
              <a:cs typeface="Arial" panose="020B0604020202020204" pitchFamily="34" charset="0"/>
            </a:endParaRPr>
          </a:p>
          <a:p>
            <a:pPr lvl="0">
              <a:lnSpc>
                <a:spcPct val="12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Proving ring should be properly attached to chain pulley block by mechanical arrangements.</a:t>
            </a:r>
          </a:p>
          <a:p>
            <a:pPr lvl="0">
              <a:lnSpc>
                <a:spcPct val="12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Dial guage should be fixed properly to the rod connecting both sides of tank.</a:t>
            </a:r>
          </a:p>
          <a:p>
            <a:pPr lvl="0">
              <a:lnSpc>
                <a:spcPct val="120000"/>
              </a:lnSpc>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It should properly touch to the arrangement made in anchor rod connected to plate so that it can measure the displacement accurately.</a:t>
            </a:r>
          </a:p>
        </p:txBody>
      </p:sp>
      <p:sp>
        <p:nvSpPr>
          <p:cNvPr id="7" name="Content Placeholder 2"/>
          <p:cNvSpPr txBox="1">
            <a:spLocks/>
          </p:cNvSpPr>
          <p:nvPr/>
        </p:nvSpPr>
        <p:spPr>
          <a:xfrm>
            <a:off x="1154951" y="2457011"/>
            <a:ext cx="10035789" cy="3416300"/>
          </a:xfrm>
          <a:prstGeom prst="rect">
            <a:avLst/>
          </a:prstGeom>
        </p:spPr>
        <p:txBody>
          <a:bodyPr vert="horz" lIns="91440" tIns="45720" rIns="91440" bIns="45720" rtlCol="0">
            <a:normAutofit/>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342900" indent="-342900">
              <a:buClr>
                <a:srgbClr val="002060"/>
              </a:buClr>
              <a:buSzPct val="100000"/>
              <a:buFont typeface="+mj-lt"/>
              <a:buAutoNum type="alphaUcPeriod" startAt="4"/>
            </a:pPr>
            <a:r>
              <a:rPr lang="en-US" sz="2200" b="1" dirty="0">
                <a:latin typeface="Arial" panose="020B0604020202020204" pitchFamily="34" charset="0"/>
                <a:cs typeface="Arial" panose="020B0604020202020204" pitchFamily="34" charset="0"/>
              </a:rPr>
              <a:t>Observations During Applying Uplift Load</a:t>
            </a:r>
            <a:endParaRPr lang="en-US" sz="2200" dirty="0">
              <a:latin typeface="Arial" panose="020B0604020202020204" pitchFamily="34" charset="0"/>
              <a:cs typeface="Arial" panose="020B0604020202020204" pitchFamily="34" charset="0"/>
            </a:endParaRPr>
          </a:p>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Loading must be applied at uniform rate.</a:t>
            </a:r>
          </a:p>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During failure, load in proving ring may be decreasing or constant. </a:t>
            </a:r>
          </a:p>
          <a:p>
            <a:pPr marL="342900" indent="-342900">
              <a:buClr>
                <a:srgbClr val="002060"/>
              </a:buClr>
              <a:buSzPct val="100000"/>
              <a:buFont typeface="+mj-lt"/>
              <a:buAutoNum type="alphaUcPeriod" startAt="5"/>
            </a:pPr>
            <a:r>
              <a:rPr lang="en-US" sz="2200" b="1" dirty="0">
                <a:latin typeface="Arial" panose="020B0604020202020204" pitchFamily="34" charset="0"/>
                <a:cs typeface="Arial" panose="020B0604020202020204" pitchFamily="34" charset="0"/>
              </a:rPr>
              <a:t>Observations After Failure</a:t>
            </a:r>
            <a:endParaRPr lang="en-US" sz="2200" dirty="0">
              <a:latin typeface="Arial" panose="020B0604020202020204" pitchFamily="34" charset="0"/>
              <a:cs typeface="Arial" panose="020B0604020202020204" pitchFamily="34" charset="0"/>
            </a:endParaRPr>
          </a:p>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Heave formed on the top surface of the sand after failure is circular in shape as per the shape of plate for both the plates but size varies as per size of the plate.</a:t>
            </a:r>
          </a:p>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Heave was formed for 0.15m plate at shallow depth of 0.30m.</a:t>
            </a:r>
          </a:p>
          <a:p>
            <a:pPr>
              <a:buClr>
                <a:srgbClr val="002060"/>
              </a:buClr>
              <a:buFont typeface="Wingdings 3" panose="05040102010807070707" pitchFamily="18" charset="2"/>
              <a:buChar char=""/>
            </a:pPr>
            <a:endParaRPr lang="en-US" dirty="0">
              <a:latin typeface="Arial" panose="020B0604020202020204" pitchFamily="34" charset="0"/>
              <a:cs typeface="Arial" panose="020B0604020202020204" pitchFamily="34" charset="0"/>
            </a:endParaRPr>
          </a:p>
          <a:p>
            <a:pPr>
              <a:buClr>
                <a:srgbClr val="002060"/>
              </a:buClr>
              <a:buFont typeface="Wingdings 3" panose="05040102010807070707" pitchFamily="18"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796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9" dur="500"/>
                                        <p:tgtEl>
                                          <p:spTgt spid="3">
                                            <p:txEl>
                                              <p:pRg st="0" end="0"/>
                                            </p:txEl>
                                          </p:spTgt>
                                        </p:tgtEl>
                                        <p:attrNameLst>
                                          <p:attrName>ppt_y</p:attrName>
                                        </p:attrNameLst>
                                      </p:cBhvr>
                                      <p:tavLst>
                                        <p:tav tm="0">
                                          <p:val>
                                            <p:strVal val="ppt_y"/>
                                          </p:val>
                                        </p:tav>
                                        <p:tav tm="100000">
                                          <p:val>
                                            <p:strVal val="1+ppt_h/2"/>
                                          </p:val>
                                        </p:tav>
                                      </p:tavLst>
                                    </p:anim>
                                    <p:set>
                                      <p:cBhvr>
                                        <p:cTn id="30" dur="1" fill="hold">
                                          <p:stCondLst>
                                            <p:cond delay="499"/>
                                          </p:stCondLst>
                                        </p:cTn>
                                        <p:tgtEl>
                                          <p:spTgt spid="3">
                                            <p:txEl>
                                              <p:pRg st="0" end="0"/>
                                            </p:txEl>
                                          </p:spTgt>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3" dur="500"/>
                                        <p:tgtEl>
                                          <p:spTgt spid="3">
                                            <p:txEl>
                                              <p:pRg st="1" end="1"/>
                                            </p:txEl>
                                          </p:spTgt>
                                        </p:tgtEl>
                                        <p:attrNameLst>
                                          <p:attrName>ppt_y</p:attrName>
                                        </p:attrNameLst>
                                      </p:cBhvr>
                                      <p:tavLst>
                                        <p:tav tm="0">
                                          <p:val>
                                            <p:strVal val="ppt_y"/>
                                          </p:val>
                                        </p:tav>
                                        <p:tav tm="100000">
                                          <p:val>
                                            <p:strVal val="1+ppt_h/2"/>
                                          </p:val>
                                        </p:tav>
                                      </p:tavLst>
                                    </p:anim>
                                    <p:set>
                                      <p:cBhvr>
                                        <p:cTn id="34" dur="1" fill="hold">
                                          <p:stCondLst>
                                            <p:cond delay="499"/>
                                          </p:stCondLst>
                                        </p:cTn>
                                        <p:tgtEl>
                                          <p:spTgt spid="3">
                                            <p:txEl>
                                              <p:pRg st="1" end="1"/>
                                            </p:txEl>
                                          </p:spTgt>
                                        </p:tgtEl>
                                        <p:attrNameLst>
                                          <p:attrName>style.visibility</p:attrName>
                                        </p:attrNameLst>
                                      </p:cBhvr>
                                      <p:to>
                                        <p:strVal val="hidden"/>
                                      </p:to>
                                    </p:set>
                                  </p:childTnLst>
                                </p:cTn>
                              </p:par>
                              <p:par>
                                <p:cTn id="35" presetID="2" presetClass="exit" presetSubtype="4" fill="hold" grpId="1" nodeType="withEffect">
                                  <p:stCondLst>
                                    <p:cond delay="0"/>
                                  </p:stCondLst>
                                  <p:childTnLst>
                                    <p:anim calcmode="lin" valueType="num">
                                      <p:cBhvr additive="base">
                                        <p:cTn id="36"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7" dur="500"/>
                                        <p:tgtEl>
                                          <p:spTgt spid="3">
                                            <p:txEl>
                                              <p:pRg st="2" end="2"/>
                                            </p:tx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3">
                                            <p:txEl>
                                              <p:pRg st="2" end="2"/>
                                            </p:txEl>
                                          </p:spTgt>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1" dur="500"/>
                                        <p:tgtEl>
                                          <p:spTgt spid="3">
                                            <p:txEl>
                                              <p:pRg st="3" end="3"/>
                                            </p:txEl>
                                          </p:spTgt>
                                        </p:tgtEl>
                                        <p:attrNameLst>
                                          <p:attrName>ppt_y</p:attrName>
                                        </p:attrNameLst>
                                      </p:cBhvr>
                                      <p:tavLst>
                                        <p:tav tm="0">
                                          <p:val>
                                            <p:strVal val="ppt_y"/>
                                          </p:val>
                                        </p:tav>
                                        <p:tav tm="100000">
                                          <p:val>
                                            <p:strVal val="1+ppt_h/2"/>
                                          </p:val>
                                        </p:tav>
                                      </p:tavLst>
                                    </p:anim>
                                    <p:set>
                                      <p:cBhvr>
                                        <p:cTn id="42" dur="1" fill="hold">
                                          <p:stCondLst>
                                            <p:cond delay="499"/>
                                          </p:stCondLst>
                                        </p:cTn>
                                        <p:tgtEl>
                                          <p:spTgt spid="3">
                                            <p:txEl>
                                              <p:pRg st="3" end="3"/>
                                            </p:txEl>
                                          </p:spTgt>
                                        </p:tgtEl>
                                        <p:attrNameLst>
                                          <p:attrName>style.visibility</p:attrName>
                                        </p:attrNameLst>
                                      </p:cBhvr>
                                      <p:to>
                                        <p:strVal val="hidden"/>
                                      </p:to>
                                    </p:set>
                                  </p:childTnLst>
                                </p:cTn>
                              </p:par>
                              <p:par>
                                <p:cTn id="43" presetID="2" presetClass="exit" presetSubtype="4" fill="hold" grpId="1" nodeType="withEffect">
                                  <p:stCondLst>
                                    <p:cond delay="0"/>
                                  </p:stCondLst>
                                  <p:childTnLst>
                                    <p:anim calcmode="lin" valueType="num">
                                      <p:cBhvr additive="base">
                                        <p:cTn id="44" dur="500"/>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5" dur="500"/>
                                        <p:tgtEl>
                                          <p:spTgt spid="3">
                                            <p:txEl>
                                              <p:pRg st="4" end="4"/>
                                            </p:txEl>
                                          </p:spTgt>
                                        </p:tgtEl>
                                        <p:attrNameLst>
                                          <p:attrName>ppt_y</p:attrName>
                                        </p:attrNameLst>
                                      </p:cBhvr>
                                      <p:tavLst>
                                        <p:tav tm="0">
                                          <p:val>
                                            <p:strVal val="ppt_y"/>
                                          </p:val>
                                        </p:tav>
                                        <p:tav tm="100000">
                                          <p:val>
                                            <p:strVal val="1+ppt_h/2"/>
                                          </p:val>
                                        </p:tav>
                                      </p:tavLst>
                                    </p:anim>
                                    <p:set>
                                      <p:cBhvr>
                                        <p:cTn id="46" dur="1" fill="hold">
                                          <p:stCondLst>
                                            <p:cond delay="499"/>
                                          </p:stCondLst>
                                        </p:cTn>
                                        <p:tgtEl>
                                          <p:spTgt spid="3">
                                            <p:txEl>
                                              <p:pRg st="4" end="4"/>
                                            </p:txEl>
                                          </p:spTgt>
                                        </p:tgtEl>
                                        <p:attrNameLst>
                                          <p:attrName>style.visibility</p:attrName>
                                        </p:attrNameLst>
                                      </p:cBhvr>
                                      <p:to>
                                        <p:strVal val="hidden"/>
                                      </p:to>
                                    </p:set>
                                  </p:childTnLst>
                                </p:cTn>
                              </p:par>
                              <p:par>
                                <p:cTn id="47" presetID="2" presetClass="entr" presetSubtype="4" fill="hold" nodeType="with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 calcmode="lin" valueType="num">
                                      <p:cBhvr additive="base">
                                        <p:cTn id="4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
                                            <p:txEl>
                                              <p:pRg st="1" end="1"/>
                                            </p:txEl>
                                          </p:spTgt>
                                        </p:tgtEl>
                                        <p:attrNameLst>
                                          <p:attrName>style.visibility</p:attrName>
                                        </p:attrNameLst>
                                      </p:cBhvr>
                                      <p:to>
                                        <p:strVal val="visible"/>
                                      </p:to>
                                    </p:set>
                                    <p:anim calcmode="lin" valueType="num">
                                      <p:cBhvr additive="base">
                                        <p:cTn id="5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xEl>
                                              <p:pRg st="2" end="2"/>
                                            </p:txEl>
                                          </p:spTgt>
                                        </p:tgtEl>
                                        <p:attrNameLst>
                                          <p:attrName>style.visibility</p:attrName>
                                        </p:attrNameLst>
                                      </p:cBhvr>
                                      <p:to>
                                        <p:strVal val="visible"/>
                                      </p:to>
                                    </p:set>
                                    <p:anim calcmode="lin" valueType="num">
                                      <p:cBhvr additive="base">
                                        <p:cTn id="5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
                                            <p:txEl>
                                              <p:pRg st="3" end="3"/>
                                            </p:txEl>
                                          </p:spTgt>
                                        </p:tgtEl>
                                        <p:attrNameLst>
                                          <p:attrName>style.visibility</p:attrName>
                                        </p:attrNameLst>
                                      </p:cBhvr>
                                      <p:to>
                                        <p:strVal val="visible"/>
                                      </p:to>
                                    </p:set>
                                    <p:anim calcmode="lin" valueType="num">
                                      <p:cBhvr additive="base">
                                        <p:cTn id="6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xit" presetSubtype="4" fill="hold" grpId="0" nodeType="clickEffect">
                                  <p:stCondLst>
                                    <p:cond delay="0"/>
                                  </p:stCondLst>
                                  <p:childTnLst>
                                    <p:anim calcmode="lin" valueType="num">
                                      <p:cBhvr additive="base">
                                        <p:cTn id="66"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67" dur="500"/>
                                        <p:tgtEl>
                                          <p:spTgt spid="5">
                                            <p:txEl>
                                              <p:pRg st="0" end="0"/>
                                            </p:txEl>
                                          </p:spTgt>
                                        </p:tgtEl>
                                        <p:attrNameLst>
                                          <p:attrName>ppt_y</p:attrName>
                                        </p:attrNameLst>
                                      </p:cBhvr>
                                      <p:tavLst>
                                        <p:tav tm="0">
                                          <p:val>
                                            <p:strVal val="ppt_y"/>
                                          </p:val>
                                        </p:tav>
                                        <p:tav tm="100000">
                                          <p:val>
                                            <p:strVal val="1+ppt_h/2"/>
                                          </p:val>
                                        </p:tav>
                                      </p:tavLst>
                                    </p:anim>
                                    <p:set>
                                      <p:cBhvr>
                                        <p:cTn id="68" dur="1" fill="hold">
                                          <p:stCondLst>
                                            <p:cond delay="499"/>
                                          </p:stCondLst>
                                        </p:cTn>
                                        <p:tgtEl>
                                          <p:spTgt spid="5">
                                            <p:txEl>
                                              <p:pRg st="0" end="0"/>
                                            </p:txEl>
                                          </p:spTgt>
                                        </p:tgtEl>
                                        <p:attrNameLst>
                                          <p:attrName>style.visibility</p:attrName>
                                        </p:attrNameLst>
                                      </p:cBhvr>
                                      <p:to>
                                        <p:strVal val="hidden"/>
                                      </p:to>
                                    </p:set>
                                  </p:childTnLst>
                                </p:cTn>
                              </p:par>
                              <p:par>
                                <p:cTn id="69" presetID="2" presetClass="exit" presetSubtype="4" fill="hold" grpId="0" nodeType="withEffect">
                                  <p:stCondLst>
                                    <p:cond delay="0"/>
                                  </p:stCondLst>
                                  <p:childTnLst>
                                    <p:anim calcmode="lin" valueType="num">
                                      <p:cBhvr additive="base">
                                        <p:cTn id="70"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71" dur="500"/>
                                        <p:tgtEl>
                                          <p:spTgt spid="5">
                                            <p:txEl>
                                              <p:pRg st="1" end="1"/>
                                            </p:txEl>
                                          </p:spTgt>
                                        </p:tgtEl>
                                        <p:attrNameLst>
                                          <p:attrName>ppt_y</p:attrName>
                                        </p:attrNameLst>
                                      </p:cBhvr>
                                      <p:tavLst>
                                        <p:tav tm="0">
                                          <p:val>
                                            <p:strVal val="ppt_y"/>
                                          </p:val>
                                        </p:tav>
                                        <p:tav tm="100000">
                                          <p:val>
                                            <p:strVal val="1+ppt_h/2"/>
                                          </p:val>
                                        </p:tav>
                                      </p:tavLst>
                                    </p:anim>
                                    <p:set>
                                      <p:cBhvr>
                                        <p:cTn id="72" dur="1" fill="hold">
                                          <p:stCondLst>
                                            <p:cond delay="499"/>
                                          </p:stCondLst>
                                        </p:cTn>
                                        <p:tgtEl>
                                          <p:spTgt spid="5">
                                            <p:txEl>
                                              <p:pRg st="1" end="1"/>
                                            </p:txEl>
                                          </p:spTgt>
                                        </p:tgtEl>
                                        <p:attrNameLst>
                                          <p:attrName>style.visibility</p:attrName>
                                        </p:attrNameLst>
                                      </p:cBhvr>
                                      <p:to>
                                        <p:strVal val="hidden"/>
                                      </p:to>
                                    </p:set>
                                  </p:childTnLst>
                                </p:cTn>
                              </p:par>
                              <p:par>
                                <p:cTn id="73" presetID="2" presetClass="exit" presetSubtype="4" fill="hold" grpId="0" nodeType="withEffect">
                                  <p:stCondLst>
                                    <p:cond delay="0"/>
                                  </p:stCondLst>
                                  <p:childTnLst>
                                    <p:anim calcmode="lin" valueType="num">
                                      <p:cBhvr additive="base">
                                        <p:cTn id="74" dur="500"/>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75" dur="500"/>
                                        <p:tgtEl>
                                          <p:spTgt spid="5">
                                            <p:txEl>
                                              <p:pRg st="2" end="2"/>
                                            </p:txEl>
                                          </p:spTgt>
                                        </p:tgtEl>
                                        <p:attrNameLst>
                                          <p:attrName>ppt_y</p:attrName>
                                        </p:attrNameLst>
                                      </p:cBhvr>
                                      <p:tavLst>
                                        <p:tav tm="0">
                                          <p:val>
                                            <p:strVal val="ppt_y"/>
                                          </p:val>
                                        </p:tav>
                                        <p:tav tm="100000">
                                          <p:val>
                                            <p:strVal val="1+ppt_h/2"/>
                                          </p:val>
                                        </p:tav>
                                      </p:tavLst>
                                    </p:anim>
                                    <p:set>
                                      <p:cBhvr>
                                        <p:cTn id="76" dur="1" fill="hold">
                                          <p:stCondLst>
                                            <p:cond delay="499"/>
                                          </p:stCondLst>
                                        </p:cTn>
                                        <p:tgtEl>
                                          <p:spTgt spid="5">
                                            <p:txEl>
                                              <p:pRg st="2" end="2"/>
                                            </p:txEl>
                                          </p:spTgt>
                                        </p:tgtEl>
                                        <p:attrNameLst>
                                          <p:attrName>style.visibility</p:attrName>
                                        </p:attrNameLst>
                                      </p:cBhvr>
                                      <p:to>
                                        <p:strVal val="hidden"/>
                                      </p:to>
                                    </p:set>
                                  </p:childTnLst>
                                </p:cTn>
                              </p:par>
                              <p:par>
                                <p:cTn id="77" presetID="2" presetClass="exit" presetSubtype="4" fill="hold" grpId="0" nodeType="withEffect">
                                  <p:stCondLst>
                                    <p:cond delay="0"/>
                                  </p:stCondLst>
                                  <p:childTnLst>
                                    <p:anim calcmode="lin" valueType="num">
                                      <p:cBhvr additive="base">
                                        <p:cTn id="78" dur="500"/>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79" dur="500"/>
                                        <p:tgtEl>
                                          <p:spTgt spid="5">
                                            <p:txEl>
                                              <p:pRg st="3" end="3"/>
                                            </p:txEl>
                                          </p:spTgt>
                                        </p:tgtEl>
                                        <p:attrNameLst>
                                          <p:attrName>ppt_y</p:attrName>
                                        </p:attrNameLst>
                                      </p:cBhvr>
                                      <p:tavLst>
                                        <p:tav tm="0">
                                          <p:val>
                                            <p:strVal val="ppt_y"/>
                                          </p:val>
                                        </p:tav>
                                        <p:tav tm="100000">
                                          <p:val>
                                            <p:strVal val="1+ppt_h/2"/>
                                          </p:val>
                                        </p:tav>
                                      </p:tavLst>
                                    </p:anim>
                                    <p:set>
                                      <p:cBhvr>
                                        <p:cTn id="80" dur="1" fill="hold">
                                          <p:stCondLst>
                                            <p:cond delay="499"/>
                                          </p:stCondLst>
                                        </p:cTn>
                                        <p:tgtEl>
                                          <p:spTgt spid="5">
                                            <p:txEl>
                                              <p:pRg st="3" end="3"/>
                                            </p:txEl>
                                          </p:spTgt>
                                        </p:tgtEl>
                                        <p:attrNameLst>
                                          <p:attrName>style.visibility</p:attrName>
                                        </p:attrNameLst>
                                      </p:cBhvr>
                                      <p:to>
                                        <p:strVal val="hidden"/>
                                      </p:to>
                                    </p:set>
                                  </p:childTnLst>
                                </p:cTn>
                              </p:par>
                              <p:par>
                                <p:cTn id="81" presetID="2" presetClass="entr" presetSubtype="4" fill="hold" grpId="0" nodeType="with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additive="base">
                                        <p:cTn id="83" dur="500" fill="hold"/>
                                        <p:tgtEl>
                                          <p:spTgt spid="6"/>
                                        </p:tgtEl>
                                        <p:attrNameLst>
                                          <p:attrName>ppt_x</p:attrName>
                                        </p:attrNameLst>
                                      </p:cBhvr>
                                      <p:tavLst>
                                        <p:tav tm="0">
                                          <p:val>
                                            <p:strVal val="#ppt_x"/>
                                          </p:val>
                                        </p:tav>
                                        <p:tav tm="100000">
                                          <p:val>
                                            <p:strVal val="#ppt_x"/>
                                          </p:val>
                                        </p:tav>
                                      </p:tavLst>
                                    </p:anim>
                                    <p:anim calcmode="lin" valueType="num">
                                      <p:cBhvr additive="base">
                                        <p:cTn id="8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xit" presetSubtype="4" fill="hold" grpId="1" nodeType="clickEffect">
                                  <p:stCondLst>
                                    <p:cond delay="0"/>
                                  </p:stCondLst>
                                  <p:childTnLst>
                                    <p:anim calcmode="lin" valueType="num">
                                      <p:cBhvr additive="base">
                                        <p:cTn id="88" dur="500"/>
                                        <p:tgtEl>
                                          <p:spTgt spid="6"/>
                                        </p:tgtEl>
                                        <p:attrNameLst>
                                          <p:attrName>ppt_x</p:attrName>
                                        </p:attrNameLst>
                                      </p:cBhvr>
                                      <p:tavLst>
                                        <p:tav tm="0">
                                          <p:val>
                                            <p:strVal val="ppt_x"/>
                                          </p:val>
                                        </p:tav>
                                        <p:tav tm="100000">
                                          <p:val>
                                            <p:strVal val="ppt_x"/>
                                          </p:val>
                                        </p:tav>
                                      </p:tavLst>
                                    </p:anim>
                                    <p:anim calcmode="lin" valueType="num">
                                      <p:cBhvr additive="base">
                                        <p:cTn id="89" dur="500"/>
                                        <p:tgtEl>
                                          <p:spTgt spid="6"/>
                                        </p:tgtEl>
                                        <p:attrNameLst>
                                          <p:attrName>ppt_y</p:attrName>
                                        </p:attrNameLst>
                                      </p:cBhvr>
                                      <p:tavLst>
                                        <p:tav tm="0">
                                          <p:val>
                                            <p:strVal val="ppt_y"/>
                                          </p:val>
                                        </p:tav>
                                        <p:tav tm="100000">
                                          <p:val>
                                            <p:strVal val="1+ppt_h/2"/>
                                          </p:val>
                                        </p:tav>
                                      </p:tavLst>
                                    </p:anim>
                                    <p:set>
                                      <p:cBhvr>
                                        <p:cTn id="90" dur="1" fill="hold">
                                          <p:stCondLst>
                                            <p:cond delay="499"/>
                                          </p:stCondLst>
                                        </p:cTn>
                                        <p:tgtEl>
                                          <p:spTgt spid="6"/>
                                        </p:tgtEl>
                                        <p:attrNameLst>
                                          <p:attrName>style.visibility</p:attrName>
                                        </p:attrNameLst>
                                      </p:cBhvr>
                                      <p:to>
                                        <p:strVal val="hidden"/>
                                      </p:to>
                                    </p:set>
                                  </p:childTnLst>
                                </p:cTn>
                              </p:par>
                              <p:par>
                                <p:cTn id="91" presetID="2" presetClass="entr" presetSubtype="4" fill="hold" grpId="0" nodeType="with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500" fill="hold"/>
                                        <p:tgtEl>
                                          <p:spTgt spid="7"/>
                                        </p:tgtEl>
                                        <p:attrNameLst>
                                          <p:attrName>ppt_x</p:attrName>
                                        </p:attrNameLst>
                                      </p:cBhvr>
                                      <p:tavLst>
                                        <p:tav tm="0">
                                          <p:val>
                                            <p:strVal val="#ppt_x"/>
                                          </p:val>
                                        </p:tav>
                                        <p:tav tm="100000">
                                          <p:val>
                                            <p:strVal val="#ppt_x"/>
                                          </p:val>
                                        </p:tav>
                                      </p:tavLst>
                                    </p:anim>
                                    <p:anim calcmode="lin" valueType="num">
                                      <p:cBhvr additive="base">
                                        <p:cTn id="9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xit" presetSubtype="4" fill="hold" grpId="1" nodeType="clickEffect">
                                  <p:stCondLst>
                                    <p:cond delay="0"/>
                                  </p:stCondLst>
                                  <p:childTnLst>
                                    <p:anim calcmode="lin" valueType="num">
                                      <p:cBhvr additive="base">
                                        <p:cTn id="98" dur="500"/>
                                        <p:tgtEl>
                                          <p:spTgt spid="7"/>
                                        </p:tgtEl>
                                        <p:attrNameLst>
                                          <p:attrName>ppt_x</p:attrName>
                                        </p:attrNameLst>
                                      </p:cBhvr>
                                      <p:tavLst>
                                        <p:tav tm="0">
                                          <p:val>
                                            <p:strVal val="ppt_x"/>
                                          </p:val>
                                        </p:tav>
                                        <p:tav tm="100000">
                                          <p:val>
                                            <p:strVal val="ppt_x"/>
                                          </p:val>
                                        </p:tav>
                                      </p:tavLst>
                                    </p:anim>
                                    <p:anim calcmode="lin" valueType="num">
                                      <p:cBhvr additive="base">
                                        <p:cTn id="99" dur="500"/>
                                        <p:tgtEl>
                                          <p:spTgt spid="7"/>
                                        </p:tgtEl>
                                        <p:attrNameLst>
                                          <p:attrName>ppt_y</p:attrName>
                                        </p:attrNameLst>
                                      </p:cBhvr>
                                      <p:tavLst>
                                        <p:tav tm="0">
                                          <p:val>
                                            <p:strVal val="ppt_y"/>
                                          </p:val>
                                        </p:tav>
                                        <p:tav tm="100000">
                                          <p:val>
                                            <p:strVal val="1+ppt_h/2"/>
                                          </p:val>
                                        </p:tav>
                                      </p:tavLst>
                                    </p:anim>
                                    <p:set>
                                      <p:cBhvr>
                                        <p:cTn id="10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5" grpId="0" build="allAtOnce"/>
      <p:bldP spid="6" grpId="0"/>
      <p:bldP spid="6" grpId="1"/>
      <p:bldP spid="7" grpId="0"/>
      <p:bldP spid="7"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4954" y="2415653"/>
            <a:ext cx="10623063" cy="3944203"/>
          </a:xfrm>
        </p:spPr>
        <p:txBody>
          <a:bodyPr/>
          <a:lstStyle/>
          <a:p>
            <a:pPr>
              <a:buClr>
                <a:srgbClr val="002060"/>
              </a:buClr>
              <a:buSzPct val="100000"/>
              <a:buFont typeface="Wingdings 3" panose="05040102010807070707" pitchFamily="18" charset="2"/>
              <a:buChar char=""/>
            </a:pPr>
            <a:r>
              <a:rPr lang="en-US" dirty="0"/>
              <a:t>	</a:t>
            </a:r>
            <a:r>
              <a:rPr lang="en-US" sz="2200" dirty="0">
                <a:latin typeface="Arial" panose="020B0604020202020204" pitchFamily="34" charset="0"/>
                <a:cs typeface="Arial" panose="020B0604020202020204" pitchFamily="34" charset="0"/>
              </a:rPr>
              <a:t>Heave formed on Top Surface of Sand after Failure.</a:t>
            </a:r>
          </a:p>
          <a:p>
            <a:pPr marL="0" indent="0">
              <a:buNone/>
            </a:pPr>
            <a:r>
              <a:rPr lang="en-US" dirty="0"/>
              <a:t> </a:t>
            </a:r>
          </a:p>
          <a:p>
            <a:endParaRPr lang="en-US" dirty="0"/>
          </a:p>
        </p:txBody>
      </p:sp>
      <p:sp>
        <p:nvSpPr>
          <p:cNvPr id="4" name="Slide Number Placeholder 3"/>
          <p:cNvSpPr>
            <a:spLocks noGrp="1"/>
          </p:cNvSpPr>
          <p:nvPr>
            <p:ph type="sldNum" sz="quarter" idx="12"/>
          </p:nvPr>
        </p:nvSpPr>
        <p:spPr/>
        <p:txBody>
          <a:bodyPr/>
          <a:lstStyle/>
          <a:p>
            <a:fld id="{81255BAE-40C5-4305-908E-0F2ECE33FC9D}" type="slidenum">
              <a:rPr lang="en-US" smtClean="0"/>
              <a:t>46</a:t>
            </a:fld>
            <a:endParaRPr lang="en-US"/>
          </a:p>
        </p:txBody>
      </p:sp>
      <p:pic>
        <p:nvPicPr>
          <p:cNvPr id="5" name="Picture 4" descr="C:\Users\PCD\Documents\DISSERTATION STUDY\VIDEOS &amp; IMAGES\11). 70%,0.60m,30cm Plate, 10-11\IMG_20171110_13062787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1617" y="2994517"/>
            <a:ext cx="3334750" cy="2829748"/>
          </a:xfrm>
          <a:prstGeom prst="rect">
            <a:avLst/>
          </a:prstGeom>
          <a:noFill/>
          <a:ln>
            <a:noFill/>
          </a:ln>
        </p:spPr>
      </p:pic>
      <p:pic>
        <p:nvPicPr>
          <p:cNvPr id="6" name="Picture 5" descr="C:\Users\PCD\Documents\mpture.PNG"/>
          <p:cNvPicPr/>
          <p:nvPr/>
        </p:nvPicPr>
        <p:blipFill>
          <a:blip r:embed="rId3">
            <a:extLst>
              <a:ext uri="{28A0092B-C50C-407E-A947-70E740481C1C}">
                <a14:useLocalDpi xmlns:a14="http://schemas.microsoft.com/office/drawing/2010/main" val="0"/>
              </a:ext>
            </a:extLst>
          </a:blip>
          <a:srcRect/>
          <a:stretch>
            <a:fillRect/>
          </a:stretch>
        </p:blipFill>
        <p:spPr bwMode="auto">
          <a:xfrm>
            <a:off x="2702256" y="2951120"/>
            <a:ext cx="3425588" cy="2873268"/>
          </a:xfrm>
          <a:prstGeom prst="rect">
            <a:avLst/>
          </a:prstGeom>
          <a:noFill/>
          <a:ln>
            <a:noFill/>
          </a:ln>
        </p:spPr>
      </p:pic>
      <p:sp>
        <p:nvSpPr>
          <p:cNvPr id="7" name="Rectangle 6"/>
          <p:cNvSpPr/>
          <p:nvPr/>
        </p:nvSpPr>
        <p:spPr>
          <a:xfrm>
            <a:off x="3505186" y="5924242"/>
            <a:ext cx="1819729" cy="400110"/>
          </a:xfrm>
          <a:prstGeom prst="rect">
            <a:avLst/>
          </a:prstGeom>
        </p:spPr>
        <p:txBody>
          <a:bodyPr wrap="none">
            <a:spAutoFit/>
          </a:bodyPr>
          <a:lstStyle/>
          <a:p>
            <a:r>
              <a:rPr lang="en-US" sz="2000" b="1" dirty="0" err="1">
                <a:latin typeface="Arial" panose="020B0604020202020204" pitchFamily="34" charset="0"/>
                <a:cs typeface="Arial" panose="020B0604020202020204" pitchFamily="34" charset="0"/>
              </a:rPr>
              <a:t>i</a:t>
            </a:r>
            <a:r>
              <a:rPr lang="en-US" sz="2000" b="1" dirty="0">
                <a:latin typeface="Arial" panose="020B0604020202020204" pitchFamily="34" charset="0"/>
                <a:cs typeface="Arial" panose="020B0604020202020204" pitchFamily="34" charset="0"/>
              </a:rPr>
              <a:t>) 0.15m Plate</a:t>
            </a:r>
          </a:p>
        </p:txBody>
      </p:sp>
      <p:sp>
        <p:nvSpPr>
          <p:cNvPr id="8" name="Rectangle 7"/>
          <p:cNvSpPr/>
          <p:nvPr/>
        </p:nvSpPr>
        <p:spPr>
          <a:xfrm>
            <a:off x="7271801" y="5924242"/>
            <a:ext cx="1954381" cy="400110"/>
          </a:xfrm>
          <a:prstGeom prst="rect">
            <a:avLst/>
          </a:prstGeom>
        </p:spPr>
        <p:txBody>
          <a:bodyPr wrap="none">
            <a:spAutoFit/>
          </a:bodyPr>
          <a:lstStyle/>
          <a:p>
            <a:r>
              <a:rPr lang="en-US" dirty="0"/>
              <a:t> </a:t>
            </a:r>
            <a:r>
              <a:rPr lang="en-US" sz="2000" b="1" dirty="0">
                <a:latin typeface="Arial" panose="020B0604020202020204" pitchFamily="34" charset="0"/>
                <a:cs typeface="Arial" panose="020B0604020202020204" pitchFamily="34" charset="0"/>
              </a:rPr>
              <a:t>ii) 0.30m Plate</a:t>
            </a:r>
          </a:p>
        </p:txBody>
      </p:sp>
    </p:spTree>
    <p:extLst>
      <p:ext uri="{BB962C8B-B14F-4D97-AF65-F5344CB8AC3E}">
        <p14:creationId xmlns:p14="http://schemas.microsoft.com/office/powerpoint/2010/main" val="40821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973668"/>
            <a:ext cx="10035786" cy="706964"/>
          </a:xfrm>
        </p:spPr>
        <p:txBody>
          <a:bodyPr/>
          <a:lstStyle/>
          <a:p>
            <a:r>
              <a:rPr lang="en-US" b="1" dirty="0">
                <a:latin typeface="Arial" panose="020B0604020202020204" pitchFamily="34" charset="0"/>
                <a:cs typeface="Arial" panose="020B0604020202020204" pitchFamily="34" charset="0"/>
              </a:rPr>
              <a:t>CONCLUSIONS</a:t>
            </a:r>
          </a:p>
        </p:txBody>
      </p:sp>
      <p:sp>
        <p:nvSpPr>
          <p:cNvPr id="3" name="Content Placeholder 2"/>
          <p:cNvSpPr>
            <a:spLocks noGrp="1"/>
          </p:cNvSpPr>
          <p:nvPr>
            <p:ph idx="1"/>
          </p:nvPr>
        </p:nvSpPr>
        <p:spPr>
          <a:xfrm>
            <a:off x="1154955" y="2222091"/>
            <a:ext cx="10035786" cy="4499431"/>
          </a:xfrm>
        </p:spPr>
        <p:txBody>
          <a:bodyPr>
            <a:noAutofit/>
          </a:bodyPr>
          <a:lstStyle/>
          <a:p>
            <a:pPr lvl="0">
              <a:buClr>
                <a:srgbClr val="002060"/>
              </a:buClr>
              <a:buFont typeface="Wingdings 3" panose="05040102010807070707" pitchFamily="18" charset="2"/>
              <a:buChar char=""/>
            </a:pPr>
            <a:r>
              <a:rPr lang="en-US" sz="2200" b="1" dirty="0">
                <a:latin typeface="Arial" panose="020B0604020202020204" pitchFamily="34" charset="0"/>
                <a:cs typeface="Arial" panose="020B0604020202020204" pitchFamily="34" charset="0"/>
              </a:rPr>
              <a:t>Meyerhof &amp; Adams </a:t>
            </a:r>
            <a:r>
              <a:rPr lang="en-US" sz="2200" dirty="0">
                <a:latin typeface="Arial" panose="020B0604020202020204" pitchFamily="34" charset="0"/>
                <a:cs typeface="Arial" panose="020B0604020202020204" pitchFamily="34" charset="0"/>
              </a:rPr>
              <a:t>analytical results are </a:t>
            </a:r>
            <a:r>
              <a:rPr lang="en-US" sz="2200" b="1" dirty="0">
                <a:latin typeface="Arial" panose="020B0604020202020204" pitchFamily="34" charset="0"/>
                <a:cs typeface="Arial" panose="020B0604020202020204" pitchFamily="34" charset="0"/>
              </a:rPr>
              <a:t>20% to 35%</a:t>
            </a:r>
            <a:r>
              <a:rPr lang="en-US" sz="2200" dirty="0">
                <a:latin typeface="Arial" panose="020B0604020202020204" pitchFamily="34" charset="0"/>
                <a:cs typeface="Arial" panose="020B0604020202020204" pitchFamily="34" charset="0"/>
              </a:rPr>
              <a:t> higher than experimental results for dense and very dense sand conditions. </a:t>
            </a:r>
          </a:p>
          <a:p>
            <a:pPr lvl="0">
              <a:buClr>
                <a:srgbClr val="002060"/>
              </a:buClr>
              <a:buFont typeface="Wingdings 3" panose="05040102010807070707" pitchFamily="18" charset="2"/>
              <a:buChar char=""/>
            </a:pPr>
            <a:r>
              <a:rPr lang="en-US" sz="2200" b="1" dirty="0">
                <a:latin typeface="Arial" panose="020B0604020202020204" pitchFamily="34" charset="0"/>
                <a:cs typeface="Arial" panose="020B0604020202020204" pitchFamily="34" charset="0"/>
              </a:rPr>
              <a:t>Balla’s </a:t>
            </a:r>
            <a:r>
              <a:rPr lang="en-US" sz="2200" dirty="0">
                <a:latin typeface="Arial" panose="020B0604020202020204" pitchFamily="34" charset="0"/>
                <a:cs typeface="Arial" panose="020B0604020202020204" pitchFamily="34" charset="0"/>
              </a:rPr>
              <a:t>analytical results</a:t>
            </a:r>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are in good agreement to experimental results for both dense and very dense sand conditions. </a:t>
            </a:r>
          </a:p>
          <a:p>
            <a:pPr lvl="0">
              <a:buClr>
                <a:srgbClr val="002060"/>
              </a:buClr>
              <a:buFont typeface="Wingdings 3" panose="05040102010807070707" pitchFamily="18" charset="2"/>
              <a:buChar char=""/>
            </a:pPr>
            <a:r>
              <a:rPr lang="en-US" sz="2200" b="1" dirty="0">
                <a:latin typeface="Arial" panose="020B0604020202020204" pitchFamily="34" charset="0"/>
                <a:cs typeface="Arial" panose="020B0604020202020204" pitchFamily="34" charset="0"/>
              </a:rPr>
              <a:t>Downs and Chieurzzi </a:t>
            </a:r>
            <a:r>
              <a:rPr lang="en-US" sz="2200" dirty="0">
                <a:latin typeface="Arial" panose="020B0604020202020204" pitchFamily="34" charset="0"/>
                <a:cs typeface="Arial" panose="020B0604020202020204" pitchFamily="34" charset="0"/>
              </a:rPr>
              <a:t>analytical results are </a:t>
            </a:r>
            <a:r>
              <a:rPr lang="en-US" sz="2200" b="1" dirty="0">
                <a:latin typeface="Arial" panose="020B0604020202020204" pitchFamily="34" charset="0"/>
                <a:cs typeface="Arial" panose="020B0604020202020204" pitchFamily="34" charset="0"/>
              </a:rPr>
              <a:t>15% to 50%</a:t>
            </a:r>
            <a:r>
              <a:rPr lang="en-US" sz="2200" dirty="0">
                <a:latin typeface="Arial" panose="020B0604020202020204" pitchFamily="34" charset="0"/>
                <a:cs typeface="Arial" panose="020B0604020202020204" pitchFamily="34" charset="0"/>
              </a:rPr>
              <a:t> higher than experimental results for dense and very dense sand conditions. </a:t>
            </a:r>
          </a:p>
          <a:p>
            <a:pPr lvl="0">
              <a:buClr>
                <a:srgbClr val="002060"/>
              </a:buClr>
              <a:buFont typeface="Wingdings 3" panose="05040102010807070707" pitchFamily="18" charset="2"/>
              <a:buChar char=""/>
            </a:pPr>
            <a:r>
              <a:rPr lang="en-US" sz="2200" b="1" dirty="0">
                <a:latin typeface="Arial" panose="020B0604020202020204" pitchFamily="34" charset="0"/>
                <a:cs typeface="Arial" panose="020B0604020202020204" pitchFamily="34" charset="0"/>
              </a:rPr>
              <a:t>Saeedy’s </a:t>
            </a:r>
            <a:r>
              <a:rPr lang="en-US" sz="2200" dirty="0">
                <a:latin typeface="Arial" panose="020B0604020202020204" pitchFamily="34" charset="0"/>
                <a:cs typeface="Arial" panose="020B0604020202020204" pitchFamily="34" charset="0"/>
              </a:rPr>
              <a:t>analytical results are </a:t>
            </a:r>
            <a:r>
              <a:rPr lang="en-US" sz="2200" b="1" dirty="0">
                <a:latin typeface="Arial" panose="020B0604020202020204" pitchFamily="34" charset="0"/>
                <a:cs typeface="Arial" panose="020B0604020202020204" pitchFamily="34" charset="0"/>
              </a:rPr>
              <a:t>10% to 20%</a:t>
            </a:r>
            <a:r>
              <a:rPr lang="en-US" sz="2200" dirty="0">
                <a:latin typeface="Arial" panose="020B0604020202020204" pitchFamily="34" charset="0"/>
                <a:cs typeface="Arial" panose="020B0604020202020204" pitchFamily="34" charset="0"/>
              </a:rPr>
              <a:t> higher than experimental results for dense and very dense sand conditions. </a:t>
            </a:r>
          </a:p>
          <a:p>
            <a:pPr lvl="0">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Analytical theories during calculation took higher frictional angle (to the vertical) which give </a:t>
            </a:r>
            <a:r>
              <a:rPr lang="en-US" sz="2200" b="1" dirty="0">
                <a:latin typeface="Arial" panose="020B0604020202020204" pitchFamily="34" charset="0"/>
                <a:cs typeface="Arial" panose="020B0604020202020204" pitchFamily="34" charset="0"/>
              </a:rPr>
              <a:t>larger passive zone</a:t>
            </a:r>
            <a:r>
              <a:rPr lang="en-US" sz="2200" dirty="0">
                <a:latin typeface="Arial" panose="020B0604020202020204" pitchFamily="34" charset="0"/>
                <a:cs typeface="Arial" panose="020B0604020202020204" pitchFamily="34" charset="0"/>
              </a:rPr>
              <a:t> compared with actually occurred in tank during experimental model test, so analytical results are higher than experimental results.</a:t>
            </a:r>
          </a:p>
          <a:p>
            <a:endParaRPr lang="en-US" sz="2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81255BAE-40C5-4305-908E-0F2ECE33FC9D}" type="slidenum">
              <a:rPr lang="en-US" smtClean="0"/>
              <a:t>47</a:t>
            </a:fld>
            <a:endParaRPr lang="en-US"/>
          </a:p>
        </p:txBody>
      </p:sp>
      <p:sp>
        <p:nvSpPr>
          <p:cNvPr id="6" name="Content Placeholder 2"/>
          <p:cNvSpPr txBox="1">
            <a:spLocks/>
          </p:cNvSpPr>
          <p:nvPr/>
        </p:nvSpPr>
        <p:spPr>
          <a:xfrm>
            <a:off x="1154955" y="2290330"/>
            <a:ext cx="10035786" cy="3416300"/>
          </a:xfrm>
          <a:prstGeom prst="rect">
            <a:avLst/>
          </a:prstGeom>
        </p:spPr>
        <p:txBody>
          <a:bodyPr vert="horz" lIns="91440" tIns="45720" rIns="91440" bIns="45720" rtlCol="0">
            <a:normAutofit fontScale="55000" lnSpcReduction="20000"/>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Clr>
                <a:srgbClr val="002060"/>
              </a:buClr>
              <a:buFont typeface="Wingdings 3" panose="05040102010807070707" pitchFamily="18" charset="2"/>
              <a:buChar char=""/>
            </a:pPr>
            <a:r>
              <a:rPr lang="en-US" sz="4000" b="1" dirty="0">
                <a:latin typeface="Arial" panose="020B0604020202020204" pitchFamily="34" charset="0"/>
                <a:cs typeface="Arial" panose="020B0604020202020204" pitchFamily="34" charset="0"/>
              </a:rPr>
              <a:t>Veesaert &amp; Clemence's </a:t>
            </a:r>
            <a:r>
              <a:rPr lang="en-US" sz="4000" dirty="0">
                <a:latin typeface="Arial" panose="020B0604020202020204" pitchFamily="34" charset="0"/>
                <a:cs typeface="Arial" panose="020B0604020202020204" pitchFamily="34" charset="0"/>
              </a:rPr>
              <a:t>analytical results are </a:t>
            </a:r>
            <a:r>
              <a:rPr lang="en-US" sz="4000" b="1" dirty="0">
                <a:latin typeface="Arial" panose="020B0604020202020204" pitchFamily="34" charset="0"/>
                <a:cs typeface="Arial" panose="020B0604020202020204" pitchFamily="34" charset="0"/>
              </a:rPr>
              <a:t>10% to 20%</a:t>
            </a:r>
            <a:r>
              <a:rPr lang="en-US" sz="4000" dirty="0">
                <a:latin typeface="Arial" panose="020B0604020202020204" pitchFamily="34" charset="0"/>
                <a:cs typeface="Arial" panose="020B0604020202020204" pitchFamily="34" charset="0"/>
              </a:rPr>
              <a:t> lower than experimental results for dense and very dense sand conditions. </a:t>
            </a:r>
          </a:p>
          <a:p>
            <a:pPr>
              <a:buClr>
                <a:srgbClr val="002060"/>
              </a:buClr>
              <a:buFont typeface="Wingdings 3" panose="05040102010807070707" pitchFamily="18" charset="2"/>
              <a:buChar char=""/>
            </a:pPr>
            <a:r>
              <a:rPr lang="en-US" sz="4000" dirty="0">
                <a:latin typeface="Arial" panose="020B0604020202020204" pitchFamily="34" charset="0"/>
                <a:cs typeface="Arial" panose="020B0604020202020204" pitchFamily="34" charset="0"/>
              </a:rPr>
              <a:t>Experimental Pullout Test clearly indicates that the Uplift Load (Qu) increases with increase in Plate Size, Relative Density and Embedment Depth.</a:t>
            </a:r>
          </a:p>
          <a:p>
            <a:pPr>
              <a:buClr>
                <a:srgbClr val="002060"/>
              </a:buClr>
              <a:buFont typeface="Wingdings 3" panose="05040102010807070707" pitchFamily="18" charset="2"/>
              <a:buChar char=""/>
            </a:pPr>
            <a:r>
              <a:rPr lang="en-US" sz="4000" dirty="0">
                <a:latin typeface="Arial" panose="020B0604020202020204" pitchFamily="34" charset="0"/>
                <a:cs typeface="Arial" panose="020B0604020202020204" pitchFamily="34" charset="0"/>
              </a:rPr>
              <a:t>Displacement corresponding to Peak Uplift Load (Qu) increases with increase in Embedment Ratio.</a:t>
            </a:r>
          </a:p>
          <a:p>
            <a:pPr>
              <a:buClr>
                <a:srgbClr val="002060"/>
              </a:buClr>
              <a:buFont typeface="Wingdings 3" panose="05040102010807070707" pitchFamily="18" charset="2"/>
              <a:buChar char=""/>
            </a:pPr>
            <a:r>
              <a:rPr lang="en-US" sz="4000" dirty="0">
                <a:latin typeface="Arial" panose="020B0604020202020204" pitchFamily="34" charset="0"/>
                <a:cs typeface="Arial" panose="020B0604020202020204" pitchFamily="34" charset="0"/>
              </a:rPr>
              <a:t>The experimental results are </a:t>
            </a:r>
            <a:r>
              <a:rPr lang="en-US" sz="4000" b="1" dirty="0">
                <a:latin typeface="Arial" panose="020B0604020202020204" pitchFamily="34" charset="0"/>
                <a:cs typeface="Arial" panose="020B0604020202020204" pitchFamily="34" charset="0"/>
              </a:rPr>
              <a:t>30% to 75%</a:t>
            </a:r>
            <a:r>
              <a:rPr lang="en-US" sz="4000" dirty="0">
                <a:latin typeface="Arial" panose="020B0604020202020204" pitchFamily="34" charset="0"/>
                <a:cs typeface="Arial" panose="020B0604020202020204" pitchFamily="34" charset="0"/>
              </a:rPr>
              <a:t> higher than results obtained from F.E.M based software </a:t>
            </a:r>
            <a:r>
              <a:rPr lang="en-US" sz="4000" b="1" dirty="0">
                <a:latin typeface="Arial" panose="020B0604020202020204" pitchFamily="34" charset="0"/>
                <a:cs typeface="Arial" panose="020B0604020202020204" pitchFamily="34" charset="0"/>
              </a:rPr>
              <a:t>PLAXIS</a:t>
            </a:r>
            <a:r>
              <a:rPr lang="en-US" sz="4000" dirty="0">
                <a:latin typeface="Arial" panose="020B0604020202020204" pitchFamily="34" charset="0"/>
                <a:cs typeface="Arial" panose="020B0604020202020204" pitchFamily="34" charset="0"/>
              </a:rPr>
              <a:t> for dense and very dense sand conditions.</a:t>
            </a:r>
          </a:p>
          <a:p>
            <a:pPr>
              <a:buClr>
                <a:srgbClr val="002060"/>
              </a:buClr>
              <a:buFont typeface="Wingdings 3" panose="05040102010807070707" pitchFamily="18" charset="2"/>
              <a:buChar char=""/>
            </a:pPr>
            <a:endParaRPr lang="en-US" dirty="0"/>
          </a:p>
        </p:txBody>
      </p:sp>
      <p:sp>
        <p:nvSpPr>
          <p:cNvPr id="7" name="Content Placeholder 2"/>
          <p:cNvSpPr txBox="1">
            <a:spLocks/>
          </p:cNvSpPr>
          <p:nvPr/>
        </p:nvSpPr>
        <p:spPr>
          <a:xfrm>
            <a:off x="1154955" y="2222091"/>
            <a:ext cx="10035786" cy="3416300"/>
          </a:xfrm>
          <a:prstGeom prst="rect">
            <a:avLst/>
          </a:prstGeom>
        </p:spPr>
        <p:txBody>
          <a:bodyPr vert="horz" lIns="91440" tIns="45720" rIns="91440" bIns="45720" rtlCol="0">
            <a:noAutofit/>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Plaxis software uses Mohr-Coulomb Model which is used for first approximation of soil behavior and it takes account of young’s modulus (E), which remains constant with embedment depth, so there is just linear increase in results coming from Plaxis, so they are much lesser compared to experimental results.</a:t>
            </a:r>
          </a:p>
          <a:p>
            <a:pPr>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As per the Pullout Test results, it clearly indicates that for axisymmetric anchor plates the failure angle to the vertical increases with decrease in Size of Plate, and with increase in Relative Density &amp; Embedment Ratio.</a:t>
            </a:r>
          </a:p>
          <a:p>
            <a:pPr>
              <a:buClr>
                <a:srgbClr val="002060"/>
              </a:buClr>
              <a:buFont typeface="Wingdings 3" panose="05040102010807070707" pitchFamily="18" charset="2"/>
              <a:buChar char=""/>
            </a:pPr>
            <a:endParaRPr lang="en-US" sz="2200" dirty="0"/>
          </a:p>
        </p:txBody>
      </p:sp>
    </p:spTree>
    <p:extLst>
      <p:ext uri="{BB962C8B-B14F-4D97-AF65-F5344CB8AC3E}">
        <p14:creationId xmlns:p14="http://schemas.microsoft.com/office/powerpoint/2010/main" val="367714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xit" presetSubtype="4" fill="hold" grpId="1" nodeType="withEffect">
                                  <p:stCondLst>
                                    <p:cond delay="0"/>
                                  </p:stCondLst>
                                  <p:childTnLst>
                                    <p:anim calcmode="lin" valueType="num">
                                      <p:cBhvr additive="base">
                                        <p:cTn id="34"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5" dur="500"/>
                                        <p:tgtEl>
                                          <p:spTgt spid="3">
                                            <p:txEl>
                                              <p:pRg st="0" end="0"/>
                                            </p:txEl>
                                          </p:spTgt>
                                        </p:tgtEl>
                                        <p:attrNameLst>
                                          <p:attrName>ppt_y</p:attrName>
                                        </p:attrNameLst>
                                      </p:cBhvr>
                                      <p:tavLst>
                                        <p:tav tm="0">
                                          <p:val>
                                            <p:strVal val="ppt_y"/>
                                          </p:val>
                                        </p:tav>
                                        <p:tav tm="100000">
                                          <p:val>
                                            <p:strVal val="1+ppt_h/2"/>
                                          </p:val>
                                        </p:tav>
                                      </p:tavLst>
                                    </p:anim>
                                    <p:set>
                                      <p:cBhvr>
                                        <p:cTn id="36" dur="1" fill="hold">
                                          <p:stCondLst>
                                            <p:cond delay="499"/>
                                          </p:stCondLst>
                                        </p:cTn>
                                        <p:tgtEl>
                                          <p:spTgt spid="3">
                                            <p:txEl>
                                              <p:pRg st="0" end="0"/>
                                            </p:txEl>
                                          </p:spTgt>
                                        </p:tgtEl>
                                        <p:attrNameLst>
                                          <p:attrName>style.visibility</p:attrName>
                                        </p:attrNameLst>
                                      </p:cBhvr>
                                      <p:to>
                                        <p:strVal val="hidden"/>
                                      </p:to>
                                    </p:set>
                                  </p:childTnLst>
                                </p:cTn>
                              </p:par>
                              <p:par>
                                <p:cTn id="37" presetID="2" presetClass="exit" presetSubtype="4" fill="hold" grpId="1" nodeType="withEffect">
                                  <p:stCondLst>
                                    <p:cond delay="0"/>
                                  </p:stCondLst>
                                  <p:childTnLst>
                                    <p:anim calcmode="lin" valueType="num">
                                      <p:cBhvr additive="base">
                                        <p:cTn id="38"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9" dur="500"/>
                                        <p:tgtEl>
                                          <p:spTgt spid="3">
                                            <p:txEl>
                                              <p:pRg st="1" end="1"/>
                                            </p:txEl>
                                          </p:spTgt>
                                        </p:tgtEl>
                                        <p:attrNameLst>
                                          <p:attrName>ppt_y</p:attrName>
                                        </p:attrNameLst>
                                      </p:cBhvr>
                                      <p:tavLst>
                                        <p:tav tm="0">
                                          <p:val>
                                            <p:strVal val="ppt_y"/>
                                          </p:val>
                                        </p:tav>
                                        <p:tav tm="100000">
                                          <p:val>
                                            <p:strVal val="1+ppt_h/2"/>
                                          </p:val>
                                        </p:tav>
                                      </p:tavLst>
                                    </p:anim>
                                    <p:set>
                                      <p:cBhvr>
                                        <p:cTn id="40" dur="1" fill="hold">
                                          <p:stCondLst>
                                            <p:cond delay="499"/>
                                          </p:stCondLst>
                                        </p:cTn>
                                        <p:tgtEl>
                                          <p:spTgt spid="3">
                                            <p:txEl>
                                              <p:pRg st="1" end="1"/>
                                            </p:txEl>
                                          </p:spTgt>
                                        </p:tgtEl>
                                        <p:attrNameLst>
                                          <p:attrName>style.visibility</p:attrName>
                                        </p:attrNameLst>
                                      </p:cBhvr>
                                      <p:to>
                                        <p:strVal val="hidden"/>
                                      </p:to>
                                    </p:set>
                                  </p:childTnLst>
                                </p:cTn>
                              </p:par>
                              <p:par>
                                <p:cTn id="41" presetID="2" presetClass="exit" presetSubtype="4" fill="hold" grpId="1" nodeType="withEffect">
                                  <p:stCondLst>
                                    <p:cond delay="0"/>
                                  </p:stCondLst>
                                  <p:childTnLst>
                                    <p:anim calcmode="lin" valueType="num">
                                      <p:cBhvr additive="base">
                                        <p:cTn id="42"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3" dur="500"/>
                                        <p:tgtEl>
                                          <p:spTgt spid="3">
                                            <p:txEl>
                                              <p:pRg st="2" end="2"/>
                                            </p:txEl>
                                          </p:spTgt>
                                        </p:tgtEl>
                                        <p:attrNameLst>
                                          <p:attrName>ppt_y</p:attrName>
                                        </p:attrNameLst>
                                      </p:cBhvr>
                                      <p:tavLst>
                                        <p:tav tm="0">
                                          <p:val>
                                            <p:strVal val="ppt_y"/>
                                          </p:val>
                                        </p:tav>
                                        <p:tav tm="100000">
                                          <p:val>
                                            <p:strVal val="1+ppt_h/2"/>
                                          </p:val>
                                        </p:tav>
                                      </p:tavLst>
                                    </p:anim>
                                    <p:set>
                                      <p:cBhvr>
                                        <p:cTn id="44" dur="1" fill="hold">
                                          <p:stCondLst>
                                            <p:cond delay="499"/>
                                          </p:stCondLst>
                                        </p:cTn>
                                        <p:tgtEl>
                                          <p:spTgt spid="3">
                                            <p:txEl>
                                              <p:pRg st="2" end="2"/>
                                            </p:txEl>
                                          </p:spTgt>
                                        </p:tgtEl>
                                        <p:attrNameLst>
                                          <p:attrName>style.visibility</p:attrName>
                                        </p:attrNameLst>
                                      </p:cBhvr>
                                      <p:to>
                                        <p:strVal val="hidden"/>
                                      </p:to>
                                    </p:set>
                                  </p:childTnLst>
                                </p:cTn>
                              </p:par>
                              <p:par>
                                <p:cTn id="45" presetID="2" presetClass="exit" presetSubtype="4" fill="hold" grpId="1" nodeType="withEffect">
                                  <p:stCondLst>
                                    <p:cond delay="0"/>
                                  </p:stCondLst>
                                  <p:childTnLst>
                                    <p:anim calcmode="lin" valueType="num">
                                      <p:cBhvr additive="base">
                                        <p:cTn id="46" dur="500"/>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7" dur="500"/>
                                        <p:tgtEl>
                                          <p:spTgt spid="3">
                                            <p:txEl>
                                              <p:pRg st="3" end="3"/>
                                            </p:txEl>
                                          </p:spTgt>
                                        </p:tgtEl>
                                        <p:attrNameLst>
                                          <p:attrName>ppt_y</p:attrName>
                                        </p:attrNameLst>
                                      </p:cBhvr>
                                      <p:tavLst>
                                        <p:tav tm="0">
                                          <p:val>
                                            <p:strVal val="ppt_y"/>
                                          </p:val>
                                        </p:tav>
                                        <p:tav tm="100000">
                                          <p:val>
                                            <p:strVal val="1+ppt_h/2"/>
                                          </p:val>
                                        </p:tav>
                                      </p:tavLst>
                                    </p:anim>
                                    <p:set>
                                      <p:cBhvr>
                                        <p:cTn id="48" dur="1" fill="hold">
                                          <p:stCondLst>
                                            <p:cond delay="499"/>
                                          </p:stCondLst>
                                        </p:cTn>
                                        <p:tgtEl>
                                          <p:spTgt spid="3">
                                            <p:txEl>
                                              <p:pRg st="3" end="3"/>
                                            </p:txEl>
                                          </p:spTgt>
                                        </p:tgtEl>
                                        <p:attrNameLst>
                                          <p:attrName>style.visibility</p:attrName>
                                        </p:attrNameLst>
                                      </p:cBhvr>
                                      <p:to>
                                        <p:strVal val="hidden"/>
                                      </p:to>
                                    </p:set>
                                  </p:childTnLst>
                                </p:cTn>
                              </p:par>
                              <p:par>
                                <p:cTn id="49" presetID="2" presetClass="exit" presetSubtype="4" fill="hold" grpId="1" nodeType="withEffect">
                                  <p:stCondLst>
                                    <p:cond delay="0"/>
                                  </p:stCondLst>
                                  <p:childTnLst>
                                    <p:anim calcmode="lin" valueType="num">
                                      <p:cBhvr additive="base">
                                        <p:cTn id="50" dur="500"/>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1" dur="500"/>
                                        <p:tgtEl>
                                          <p:spTgt spid="3">
                                            <p:txEl>
                                              <p:pRg st="4" end="4"/>
                                            </p:txEl>
                                          </p:spTgt>
                                        </p:tgtEl>
                                        <p:attrNameLst>
                                          <p:attrName>ppt_y</p:attrName>
                                        </p:attrNameLst>
                                      </p:cBhvr>
                                      <p:tavLst>
                                        <p:tav tm="0">
                                          <p:val>
                                            <p:strVal val="ppt_y"/>
                                          </p:val>
                                        </p:tav>
                                        <p:tav tm="100000">
                                          <p:val>
                                            <p:strVal val="1+ppt_h/2"/>
                                          </p:val>
                                        </p:tav>
                                      </p:tavLst>
                                    </p:anim>
                                    <p:set>
                                      <p:cBhvr>
                                        <p:cTn id="52"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 calcmode="lin" valueType="num">
                                      <p:cBhvr additive="base">
                                        <p:cTn id="5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6">
                                            <p:txEl>
                                              <p:pRg st="1" end="1"/>
                                            </p:txEl>
                                          </p:spTgt>
                                        </p:tgtEl>
                                        <p:attrNameLst>
                                          <p:attrName>style.visibility</p:attrName>
                                        </p:attrNameLst>
                                      </p:cBhvr>
                                      <p:to>
                                        <p:strVal val="visible"/>
                                      </p:to>
                                    </p:set>
                                    <p:anim calcmode="lin" valueType="num">
                                      <p:cBhvr additive="base">
                                        <p:cTn id="6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6">
                                            <p:txEl>
                                              <p:pRg st="2" end="2"/>
                                            </p:txEl>
                                          </p:spTgt>
                                        </p:tgtEl>
                                        <p:attrNameLst>
                                          <p:attrName>style.visibility</p:attrName>
                                        </p:attrNameLst>
                                      </p:cBhvr>
                                      <p:to>
                                        <p:strVal val="visible"/>
                                      </p:to>
                                    </p:set>
                                    <p:anim calcmode="lin" valueType="num">
                                      <p:cBhvr additive="base">
                                        <p:cTn id="6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6">
                                            <p:txEl>
                                              <p:pRg st="3" end="3"/>
                                            </p:txEl>
                                          </p:spTgt>
                                        </p:tgtEl>
                                        <p:attrNameLst>
                                          <p:attrName>style.visibility</p:attrName>
                                        </p:attrNameLst>
                                      </p:cBhvr>
                                      <p:to>
                                        <p:strVal val="visible"/>
                                      </p:to>
                                    </p:set>
                                    <p:anim calcmode="lin" valueType="num">
                                      <p:cBhvr additive="base">
                                        <p:cTn id="7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xit" presetSubtype="4" fill="hold" grpId="0" nodeType="clickEffect">
                                  <p:stCondLst>
                                    <p:cond delay="0"/>
                                  </p:stCondLst>
                                  <p:childTnLst>
                                    <p:anim calcmode="lin" valueType="num">
                                      <p:cBhvr additive="base">
                                        <p:cTn id="80" dur="500"/>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1" dur="500"/>
                                        <p:tgtEl>
                                          <p:spTgt spid="6">
                                            <p:txEl>
                                              <p:pRg st="0" end="0"/>
                                            </p:txEl>
                                          </p:spTgt>
                                        </p:tgtEl>
                                        <p:attrNameLst>
                                          <p:attrName>ppt_y</p:attrName>
                                        </p:attrNameLst>
                                      </p:cBhvr>
                                      <p:tavLst>
                                        <p:tav tm="0">
                                          <p:val>
                                            <p:strVal val="ppt_y"/>
                                          </p:val>
                                        </p:tav>
                                        <p:tav tm="100000">
                                          <p:val>
                                            <p:strVal val="1+ppt_h/2"/>
                                          </p:val>
                                        </p:tav>
                                      </p:tavLst>
                                    </p:anim>
                                    <p:set>
                                      <p:cBhvr>
                                        <p:cTn id="82" dur="1" fill="hold">
                                          <p:stCondLst>
                                            <p:cond delay="499"/>
                                          </p:stCondLst>
                                        </p:cTn>
                                        <p:tgtEl>
                                          <p:spTgt spid="6">
                                            <p:txEl>
                                              <p:pRg st="0" end="0"/>
                                            </p:txEl>
                                          </p:spTgt>
                                        </p:tgtEl>
                                        <p:attrNameLst>
                                          <p:attrName>style.visibility</p:attrName>
                                        </p:attrNameLst>
                                      </p:cBhvr>
                                      <p:to>
                                        <p:strVal val="hidden"/>
                                      </p:to>
                                    </p:set>
                                  </p:childTnLst>
                                </p:cTn>
                              </p:par>
                              <p:par>
                                <p:cTn id="83" presetID="2" presetClass="exit" presetSubtype="4" fill="hold" grpId="0" nodeType="withEffect">
                                  <p:stCondLst>
                                    <p:cond delay="0"/>
                                  </p:stCondLst>
                                  <p:childTnLst>
                                    <p:anim calcmode="lin" valueType="num">
                                      <p:cBhvr additive="base">
                                        <p:cTn id="84" dur="500"/>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5" dur="500"/>
                                        <p:tgtEl>
                                          <p:spTgt spid="6">
                                            <p:txEl>
                                              <p:pRg st="1" end="1"/>
                                            </p:txEl>
                                          </p:spTgt>
                                        </p:tgtEl>
                                        <p:attrNameLst>
                                          <p:attrName>ppt_y</p:attrName>
                                        </p:attrNameLst>
                                      </p:cBhvr>
                                      <p:tavLst>
                                        <p:tav tm="0">
                                          <p:val>
                                            <p:strVal val="ppt_y"/>
                                          </p:val>
                                        </p:tav>
                                        <p:tav tm="100000">
                                          <p:val>
                                            <p:strVal val="1+ppt_h/2"/>
                                          </p:val>
                                        </p:tav>
                                      </p:tavLst>
                                    </p:anim>
                                    <p:set>
                                      <p:cBhvr>
                                        <p:cTn id="86" dur="1" fill="hold">
                                          <p:stCondLst>
                                            <p:cond delay="499"/>
                                          </p:stCondLst>
                                        </p:cTn>
                                        <p:tgtEl>
                                          <p:spTgt spid="6">
                                            <p:txEl>
                                              <p:pRg st="1" end="1"/>
                                            </p:txEl>
                                          </p:spTgt>
                                        </p:tgtEl>
                                        <p:attrNameLst>
                                          <p:attrName>style.visibility</p:attrName>
                                        </p:attrNameLst>
                                      </p:cBhvr>
                                      <p:to>
                                        <p:strVal val="hidden"/>
                                      </p:to>
                                    </p:set>
                                  </p:childTnLst>
                                </p:cTn>
                              </p:par>
                              <p:par>
                                <p:cTn id="87" presetID="2" presetClass="exit" presetSubtype="4" fill="hold" grpId="0" nodeType="withEffect">
                                  <p:stCondLst>
                                    <p:cond delay="0"/>
                                  </p:stCondLst>
                                  <p:childTnLst>
                                    <p:anim calcmode="lin" valueType="num">
                                      <p:cBhvr additive="base">
                                        <p:cTn id="88" dur="500"/>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9" dur="500"/>
                                        <p:tgtEl>
                                          <p:spTgt spid="6">
                                            <p:txEl>
                                              <p:pRg st="2" end="2"/>
                                            </p:txEl>
                                          </p:spTgt>
                                        </p:tgtEl>
                                        <p:attrNameLst>
                                          <p:attrName>ppt_y</p:attrName>
                                        </p:attrNameLst>
                                      </p:cBhvr>
                                      <p:tavLst>
                                        <p:tav tm="0">
                                          <p:val>
                                            <p:strVal val="ppt_y"/>
                                          </p:val>
                                        </p:tav>
                                        <p:tav tm="100000">
                                          <p:val>
                                            <p:strVal val="1+ppt_h/2"/>
                                          </p:val>
                                        </p:tav>
                                      </p:tavLst>
                                    </p:anim>
                                    <p:set>
                                      <p:cBhvr>
                                        <p:cTn id="90" dur="1" fill="hold">
                                          <p:stCondLst>
                                            <p:cond delay="499"/>
                                          </p:stCondLst>
                                        </p:cTn>
                                        <p:tgtEl>
                                          <p:spTgt spid="6">
                                            <p:txEl>
                                              <p:pRg st="2" end="2"/>
                                            </p:txEl>
                                          </p:spTgt>
                                        </p:tgtEl>
                                        <p:attrNameLst>
                                          <p:attrName>style.visibility</p:attrName>
                                        </p:attrNameLst>
                                      </p:cBhvr>
                                      <p:to>
                                        <p:strVal val="hidden"/>
                                      </p:to>
                                    </p:set>
                                  </p:childTnLst>
                                </p:cTn>
                              </p:par>
                              <p:par>
                                <p:cTn id="91" presetID="2" presetClass="exit" presetSubtype="4" fill="hold" grpId="0" nodeType="withEffect">
                                  <p:stCondLst>
                                    <p:cond delay="0"/>
                                  </p:stCondLst>
                                  <p:childTnLst>
                                    <p:anim calcmode="lin" valueType="num">
                                      <p:cBhvr additive="base">
                                        <p:cTn id="92" dur="500"/>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93" dur="500"/>
                                        <p:tgtEl>
                                          <p:spTgt spid="6">
                                            <p:txEl>
                                              <p:pRg st="3" end="3"/>
                                            </p:txEl>
                                          </p:spTgt>
                                        </p:tgtEl>
                                        <p:attrNameLst>
                                          <p:attrName>ppt_y</p:attrName>
                                        </p:attrNameLst>
                                      </p:cBhvr>
                                      <p:tavLst>
                                        <p:tav tm="0">
                                          <p:val>
                                            <p:strVal val="ppt_y"/>
                                          </p:val>
                                        </p:tav>
                                        <p:tav tm="100000">
                                          <p:val>
                                            <p:strVal val="1+ppt_h/2"/>
                                          </p:val>
                                        </p:tav>
                                      </p:tavLst>
                                    </p:anim>
                                    <p:set>
                                      <p:cBhvr>
                                        <p:cTn id="94" dur="1" fill="hold">
                                          <p:stCondLst>
                                            <p:cond delay="499"/>
                                          </p:stCondLst>
                                        </p:cTn>
                                        <p:tgtEl>
                                          <p:spTgt spid="6">
                                            <p:txEl>
                                              <p:pRg st="3" end="3"/>
                                            </p:txEl>
                                          </p:spTgt>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7">
                                            <p:txEl>
                                              <p:pRg st="0" end="0"/>
                                            </p:txEl>
                                          </p:spTgt>
                                        </p:tgtEl>
                                        <p:attrNameLst>
                                          <p:attrName>style.visibility</p:attrName>
                                        </p:attrNameLst>
                                      </p:cBhvr>
                                      <p:to>
                                        <p:strVal val="visible"/>
                                      </p:to>
                                    </p:set>
                                    <p:anim calcmode="lin" valueType="num">
                                      <p:cBhvr additive="base">
                                        <p:cTn id="9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7">
                                            <p:txEl>
                                              <p:pRg st="1" end="1"/>
                                            </p:txEl>
                                          </p:spTgt>
                                        </p:tgtEl>
                                        <p:attrNameLst>
                                          <p:attrName>style.visibility</p:attrName>
                                        </p:attrNameLst>
                                      </p:cBhvr>
                                      <p:to>
                                        <p:strVal val="visible"/>
                                      </p:to>
                                    </p:set>
                                    <p:anim calcmode="lin" valueType="num">
                                      <p:cBhvr additive="base">
                                        <p:cTn id="10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6"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48</a:t>
            </a:fld>
            <a:endParaRPr lang="en-US"/>
          </a:p>
        </p:txBody>
      </p:sp>
      <p:sp>
        <p:nvSpPr>
          <p:cNvPr id="3" name="Content Placeholder 2"/>
          <p:cNvSpPr txBox="1">
            <a:spLocks/>
          </p:cNvSpPr>
          <p:nvPr/>
        </p:nvSpPr>
        <p:spPr>
          <a:xfrm>
            <a:off x="735855" y="1264096"/>
            <a:ext cx="10454886" cy="5201097"/>
          </a:xfrm>
          <a:prstGeom prst="rect">
            <a:avLst/>
          </a:prstGeom>
        </p:spPr>
        <p:txBody>
          <a:bodyPr>
            <a:normAutofit/>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defTabSz="914400" eaLnBrk="0" fontAlgn="base" hangingPunct="0">
              <a:spcBef>
                <a:spcPct val="0"/>
              </a:spcBef>
              <a:spcAft>
                <a:spcPct val="0"/>
              </a:spcAft>
              <a:buClr>
                <a:srgbClr val="002060"/>
              </a:buClr>
              <a:buFont typeface="Wingdings 3" panose="05040102010807070707" pitchFamily="18" charset="2"/>
              <a:buChar char=""/>
            </a:pPr>
            <a:r>
              <a:rPr lang="en-US" sz="2200" dirty="0">
                <a:solidFill>
                  <a:schemeClr val="tx1"/>
                </a:solidFill>
                <a:latin typeface="Arial" panose="020B0604020202020204" pitchFamily="34" charset="0"/>
                <a:ea typeface="Times New Roman" panose="02020603050405020304" pitchFamily="18" charset="0"/>
                <a:cs typeface="Arial" panose="020B0604020202020204" pitchFamily="34" charset="0"/>
              </a:rPr>
              <a:t>Following are the proposed equations for failure angle, θ for any frictional angle, Φ.</a:t>
            </a:r>
            <a:endParaRPr lang="en-US" sz="2200" dirty="0">
              <a:solidFill>
                <a:schemeClr val="tx1"/>
              </a:solidFill>
              <a:latin typeface="Arial" panose="020B0604020202020204" pitchFamily="34" charset="0"/>
              <a:cs typeface="Arial" panose="020B0604020202020204" pitchFamily="34" charset="0"/>
            </a:endParaRPr>
          </a:p>
          <a:p>
            <a:pPr defTabSz="914400" eaLnBrk="0" fontAlgn="base" hangingPunct="0">
              <a:spcBef>
                <a:spcPct val="0"/>
              </a:spcBef>
              <a:spcAft>
                <a:spcPct val="0"/>
              </a:spcAft>
              <a:buClr>
                <a:srgbClr val="002060"/>
              </a:buClr>
              <a:buFont typeface="Wingdings 3" panose="05040102010807070707" pitchFamily="18" charset="2"/>
              <a:buChar char=""/>
            </a:pPr>
            <a:r>
              <a:rPr lang="en-US" sz="2200" dirty="0">
                <a:solidFill>
                  <a:schemeClr val="tx1"/>
                </a:solidFill>
                <a:latin typeface="Arial" panose="020B0604020202020204" pitchFamily="34" charset="0"/>
                <a:ea typeface="Times New Roman" panose="02020603050405020304" pitchFamily="18" charset="0"/>
                <a:cs typeface="Arial" panose="020B0604020202020204" pitchFamily="34" charset="0"/>
              </a:rPr>
              <a:t>Plate size 0.15 m, </a:t>
            </a:r>
            <a:r>
              <a:rPr lang="en-US" sz="2200" b="1" dirty="0">
                <a:solidFill>
                  <a:schemeClr val="tx1"/>
                </a:solidFill>
                <a:latin typeface="Arial" panose="020B0604020202020204" pitchFamily="34" charset="0"/>
                <a:ea typeface="Times New Roman" panose="02020603050405020304" pitchFamily="18" charset="0"/>
                <a:cs typeface="Arial" panose="020B0604020202020204" pitchFamily="34" charset="0"/>
              </a:rPr>
              <a:t>θ = 0.55Φ + 4.43</a:t>
            </a:r>
            <a:endParaRPr lang="en-US" sz="2200" dirty="0">
              <a:solidFill>
                <a:schemeClr val="tx1"/>
              </a:solidFill>
              <a:latin typeface="Arial" panose="020B0604020202020204" pitchFamily="34" charset="0"/>
              <a:cs typeface="Arial" panose="020B0604020202020204" pitchFamily="34" charset="0"/>
            </a:endParaRPr>
          </a:p>
          <a:p>
            <a:pPr>
              <a:buClr>
                <a:srgbClr val="002060"/>
              </a:buClr>
              <a:buFont typeface="Wingdings 3" panose="05040102010807070707" pitchFamily="18" charset="2"/>
              <a:buChar char=""/>
            </a:pPr>
            <a:r>
              <a:rPr lang="en-US" sz="2200" dirty="0">
                <a:solidFill>
                  <a:schemeClr val="tx1"/>
                </a:solidFill>
                <a:latin typeface="Arial" panose="020B0604020202020204" pitchFamily="34" charset="0"/>
                <a:ea typeface="Times New Roman" panose="02020603050405020304" pitchFamily="18" charset="0"/>
                <a:cs typeface="Arial" panose="020B0604020202020204" pitchFamily="34" charset="0"/>
              </a:rPr>
              <a:t>Plate size 0.30 m, </a:t>
            </a:r>
            <a:r>
              <a:rPr lang="en-US" sz="2200" b="1" dirty="0">
                <a:solidFill>
                  <a:schemeClr val="tx1"/>
                </a:solidFill>
                <a:latin typeface="Arial" panose="020B0604020202020204" pitchFamily="34" charset="0"/>
                <a:ea typeface="Times New Roman" panose="02020603050405020304" pitchFamily="18" charset="0"/>
                <a:cs typeface="Arial" panose="020B0604020202020204" pitchFamily="34" charset="0"/>
              </a:rPr>
              <a:t>θ = 0.55 Φ + 1.03</a:t>
            </a:r>
            <a:endParaRPr lang="en-US" sz="2200" dirty="0">
              <a:solidFill>
                <a:schemeClr val="tx1"/>
              </a:solidFill>
              <a:latin typeface="Arial" panose="020B0604020202020204" pitchFamily="34" charset="0"/>
              <a:cs typeface="Arial" panose="020B0604020202020204" pitchFamily="34" charset="0"/>
            </a:endParaRPr>
          </a:p>
          <a:p>
            <a:pPr>
              <a:buClr>
                <a:srgbClr val="002060"/>
              </a:buClr>
              <a:buFont typeface="Wingdings 3" panose="05040102010807070707" pitchFamily="18" charset="2"/>
              <a:buChar char=""/>
            </a:pPr>
            <a:endParaRPr lang="en-US" sz="2200" dirty="0">
              <a:latin typeface="Arial" panose="020B0604020202020204" pitchFamily="34" charset="0"/>
              <a:cs typeface="Arial" panose="020B0604020202020204" pitchFamily="34" charset="0"/>
            </a:endParaRPr>
          </a:p>
        </p:txBody>
      </p:sp>
      <p:pic>
        <p:nvPicPr>
          <p:cNvPr id="4" name="Picture 2" descr="PROPOSED ANG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9226" y="1681675"/>
            <a:ext cx="5524037" cy="43659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13398" y="5864043"/>
            <a:ext cx="5129930" cy="400110"/>
          </a:xfrm>
          <a:prstGeom prst="rect">
            <a:avLst/>
          </a:prstGeom>
        </p:spPr>
        <p:txBody>
          <a:bodyPr wrap="none">
            <a:spAutoFit/>
          </a:bodyPr>
          <a:lstStyle/>
          <a:p>
            <a:r>
              <a:rPr lang="en-US" sz="2000" dirty="0">
                <a:latin typeface="Arial" panose="020B0604020202020204" pitchFamily="34" charset="0"/>
                <a:ea typeface="Calibri" panose="020F0502020204030204" pitchFamily="34" charset="0"/>
                <a:cs typeface="Arial" panose="020B0604020202020204" pitchFamily="34" charset="0"/>
              </a:rPr>
              <a:t>Proposed Failure Mechanism in Pullout test</a:t>
            </a:r>
            <a:endParaRPr lang="en-US" sz="2000" dirty="0">
              <a:latin typeface="Arial" panose="020B0604020202020204" pitchFamily="34" charset="0"/>
              <a:cs typeface="Arial" panose="020B0604020202020204" pitchFamily="34" charset="0"/>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54" y="2935816"/>
            <a:ext cx="7055893" cy="3544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91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10035787" cy="706964"/>
          </a:xfrm>
        </p:spPr>
        <p:txBody>
          <a:bodyPr/>
          <a:lstStyle/>
          <a:p>
            <a:r>
              <a:rPr lang="en-US" b="1" dirty="0">
                <a:latin typeface="Arial" panose="020B0604020202020204" pitchFamily="34" charset="0"/>
                <a:cs typeface="Arial" panose="020B0604020202020204" pitchFamily="34" charset="0"/>
              </a:rPr>
              <a:t>FUTURE SCOPE</a:t>
            </a:r>
          </a:p>
        </p:txBody>
      </p:sp>
      <p:sp>
        <p:nvSpPr>
          <p:cNvPr id="3" name="Content Placeholder 2"/>
          <p:cNvSpPr>
            <a:spLocks noGrp="1"/>
          </p:cNvSpPr>
          <p:nvPr>
            <p:ph idx="1"/>
          </p:nvPr>
        </p:nvSpPr>
        <p:spPr>
          <a:xfrm>
            <a:off x="1154954" y="2351252"/>
            <a:ext cx="10035787" cy="4506748"/>
          </a:xfrm>
        </p:spPr>
        <p:txBody>
          <a:bodyPr>
            <a:noAutofit/>
          </a:bodyPr>
          <a:lstStyle/>
          <a:p>
            <a:pPr lvl="0"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Experimental study of Pullout Test can be performed by using different shape of plate like rectangular, square, or irregular. </a:t>
            </a:r>
          </a:p>
          <a:p>
            <a:pPr lvl="0"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Vertical Pullout Test can be performed on sand of different gradations for Dry condition as well as for submerged condition.</a:t>
            </a:r>
          </a:p>
          <a:p>
            <a:pPr lvl="0"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F.E.M based software Plaxis provides options for using various models and can create user defined model for analysis of uplift force in soil medium, so comparison can be done with results of F.E.M based software Plaxis and experimental results.</a:t>
            </a:r>
          </a:p>
        </p:txBody>
      </p:sp>
      <p:sp>
        <p:nvSpPr>
          <p:cNvPr id="4" name="Slide Number Placeholder 3"/>
          <p:cNvSpPr>
            <a:spLocks noGrp="1"/>
          </p:cNvSpPr>
          <p:nvPr>
            <p:ph type="sldNum" sz="quarter" idx="12"/>
          </p:nvPr>
        </p:nvSpPr>
        <p:spPr/>
        <p:txBody>
          <a:bodyPr/>
          <a:lstStyle/>
          <a:p>
            <a:fld id="{81255BAE-40C5-4305-908E-0F2ECE33FC9D}" type="slidenum">
              <a:rPr lang="en-US" smtClean="0"/>
              <a:t>49</a:t>
            </a:fld>
            <a:endParaRPr lang="en-US"/>
          </a:p>
        </p:txBody>
      </p:sp>
      <p:sp>
        <p:nvSpPr>
          <p:cNvPr id="5" name="Content Placeholder 2"/>
          <p:cNvSpPr txBox="1">
            <a:spLocks/>
          </p:cNvSpPr>
          <p:nvPr/>
        </p:nvSpPr>
        <p:spPr>
          <a:xfrm>
            <a:off x="1154955" y="2358569"/>
            <a:ext cx="10035786" cy="4067033"/>
          </a:xfrm>
          <a:prstGeom prst="rect">
            <a:avLst/>
          </a:prstGeom>
        </p:spPr>
        <p:txBody>
          <a:bodyPr vert="horz" lIns="91440" tIns="45720" rIns="91440" bIns="45720" rtlCol="0">
            <a:normAutofit/>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Horizontal Pullout Test can also be performed with some additional mechanical arrangements</a:t>
            </a:r>
          </a:p>
          <a:p>
            <a:pPr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In this era, </a:t>
            </a:r>
            <a:r>
              <a:rPr lang="en-US" sz="2200" dirty="0" err="1">
                <a:latin typeface="Arial" panose="020B0604020202020204" pitchFamily="34" charset="0"/>
                <a:cs typeface="Arial" panose="020B0604020202020204" pitchFamily="34" charset="0"/>
              </a:rPr>
              <a:t>Geosynthetics</a:t>
            </a:r>
            <a:r>
              <a:rPr lang="en-US" sz="2200" dirty="0">
                <a:latin typeface="Arial" panose="020B0604020202020204" pitchFamily="34" charset="0"/>
                <a:cs typeface="Arial" panose="020B0604020202020204" pitchFamily="34" charset="0"/>
              </a:rPr>
              <a:t> are playing a major role in geotechnical engineering problems, so the experimental Pullout Test can also be performed by keeping different types of </a:t>
            </a:r>
            <a:r>
              <a:rPr lang="en-US" sz="2200" dirty="0" err="1">
                <a:latin typeface="Arial" panose="020B0604020202020204" pitchFamily="34" charset="0"/>
                <a:cs typeface="Arial" panose="020B0604020202020204" pitchFamily="34" charset="0"/>
              </a:rPr>
              <a:t>Geosynthetic</a:t>
            </a:r>
            <a:r>
              <a:rPr lang="en-US" sz="2200" dirty="0">
                <a:latin typeface="Arial" panose="020B0604020202020204" pitchFamily="34" charset="0"/>
                <a:cs typeface="Arial" panose="020B0604020202020204" pitchFamily="34" charset="0"/>
              </a:rPr>
              <a:t> materials. (Every </a:t>
            </a:r>
            <a:r>
              <a:rPr lang="en-US" sz="2200" dirty="0" err="1">
                <a:latin typeface="Arial" panose="020B0604020202020204" pitchFamily="34" charset="0"/>
                <a:cs typeface="Arial" panose="020B0604020202020204" pitchFamily="34" charset="0"/>
              </a:rPr>
              <a:t>Geosynthetic</a:t>
            </a:r>
            <a:r>
              <a:rPr lang="en-US" sz="2200" dirty="0">
                <a:latin typeface="Arial" panose="020B0604020202020204" pitchFamily="34" charset="0"/>
                <a:cs typeface="Arial" panose="020B0604020202020204" pitchFamily="34" charset="0"/>
              </a:rPr>
              <a:t> material has its own properties, so it is important to find out this material’s engineering property in laboratory).</a:t>
            </a:r>
          </a:p>
          <a:p>
            <a:pPr algn="just">
              <a:buClr>
                <a:srgbClr val="002060"/>
              </a:buClr>
              <a:buFont typeface="Wingdings 3" panose="05040102010807070707" pitchFamily="18" charset="2"/>
              <a:buChar char=""/>
            </a:pPr>
            <a:r>
              <a:rPr lang="en-US" sz="2200" dirty="0">
                <a:latin typeface="Arial" panose="020B0604020202020204" pitchFamily="34" charset="0"/>
                <a:cs typeface="Arial" panose="020B0604020202020204" pitchFamily="34" charset="0"/>
              </a:rPr>
              <a:t>A Linear Variable Displacement Transducer (LVDT) can be placed at the top of axisymmetric anchor plate holder to measure the vertical displacement and predict the movement of the anchor plate. </a:t>
            </a:r>
          </a:p>
          <a:p>
            <a:endParaRPr lang="en-US" sz="2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0002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1" nodeType="clickEffect">
                                  <p:stCondLst>
                                    <p:cond delay="0"/>
                                  </p:stCondLst>
                                  <p:childTnLst>
                                    <p:animEffect transition="out" filter="wipe(down)">
                                      <p:cBhvr>
                                        <p:cTn id="21" dur="500"/>
                                        <p:tgtEl>
                                          <p:spTgt spid="3">
                                            <p:txEl>
                                              <p:pRg st="0" end="0"/>
                                            </p:txEl>
                                          </p:spTgt>
                                        </p:tgtEl>
                                      </p:cBhvr>
                                    </p:animEffect>
                                    <p:set>
                                      <p:cBhvr>
                                        <p:cTn id="22" dur="1" fill="hold">
                                          <p:stCondLst>
                                            <p:cond delay="499"/>
                                          </p:stCondLst>
                                        </p:cTn>
                                        <p:tgtEl>
                                          <p:spTgt spid="3">
                                            <p:txEl>
                                              <p:pRg st="0" end="0"/>
                                            </p:txEl>
                                          </p:spTgt>
                                        </p:tgtEl>
                                        <p:attrNameLst>
                                          <p:attrName>style.visibility</p:attrName>
                                        </p:attrNameLst>
                                      </p:cBhvr>
                                      <p:to>
                                        <p:strVal val="hidden"/>
                                      </p:to>
                                    </p:set>
                                  </p:childTnLst>
                                </p:cTn>
                              </p:par>
                              <p:par>
                                <p:cTn id="23" presetID="22" presetClass="exit" presetSubtype="4" fill="hold" grpId="1" nodeType="withEffect">
                                  <p:stCondLst>
                                    <p:cond delay="0"/>
                                  </p:stCondLst>
                                  <p:childTnLst>
                                    <p:animEffect transition="out" filter="wipe(down)">
                                      <p:cBhvr>
                                        <p:cTn id="24" dur="500"/>
                                        <p:tgtEl>
                                          <p:spTgt spid="3">
                                            <p:txEl>
                                              <p:pRg st="1" end="1"/>
                                            </p:txEl>
                                          </p:spTgt>
                                        </p:tgtEl>
                                      </p:cBhvr>
                                    </p:animEffect>
                                    <p:set>
                                      <p:cBhvr>
                                        <p:cTn id="25" dur="1" fill="hold">
                                          <p:stCondLst>
                                            <p:cond delay="499"/>
                                          </p:stCondLst>
                                        </p:cTn>
                                        <p:tgtEl>
                                          <p:spTgt spid="3">
                                            <p:txEl>
                                              <p:pRg st="1" end="1"/>
                                            </p:txEl>
                                          </p:spTgt>
                                        </p:tgtEl>
                                        <p:attrNameLst>
                                          <p:attrName>style.visibility</p:attrName>
                                        </p:attrNameLst>
                                      </p:cBhvr>
                                      <p:to>
                                        <p:strVal val="hidden"/>
                                      </p:to>
                                    </p:set>
                                  </p:childTnLst>
                                </p:cTn>
                              </p:par>
                              <p:par>
                                <p:cTn id="26" presetID="22" presetClass="exit" presetSubtype="4" fill="hold" grpId="1" nodeType="withEffect">
                                  <p:stCondLst>
                                    <p:cond delay="0"/>
                                  </p:stCondLst>
                                  <p:childTnLst>
                                    <p:animEffect transition="out" filter="wipe(down)">
                                      <p:cBhvr>
                                        <p:cTn id="27" dur="500"/>
                                        <p:tgtEl>
                                          <p:spTgt spid="3">
                                            <p:txEl>
                                              <p:pRg st="2" end="2"/>
                                            </p:txEl>
                                          </p:spTgt>
                                        </p:tgtEl>
                                      </p:cBhvr>
                                    </p:animEffect>
                                    <p:set>
                                      <p:cBhvr>
                                        <p:cTn id="28"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wipe(down)">
                                      <p:cBhvr>
                                        <p:cTn id="33" dur="500"/>
                                        <p:tgtEl>
                                          <p:spTgt spid="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5">
                                            <p:txEl>
                                              <p:pRg st="1" end="1"/>
                                            </p:txEl>
                                          </p:spTgt>
                                        </p:tgtEl>
                                        <p:attrNameLst>
                                          <p:attrName>style.visibility</p:attrName>
                                        </p:attrNameLst>
                                      </p:cBhvr>
                                      <p:to>
                                        <p:strVal val="visible"/>
                                      </p:to>
                                    </p:set>
                                    <p:animEffect transition="in" filter="wipe(down)">
                                      <p:cBhvr>
                                        <p:cTn id="38" dur="500"/>
                                        <p:tgtEl>
                                          <p:spTgt spid="5">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Effect transition="in" filter="wipe(down)">
                                      <p:cBhvr>
                                        <p:cTn id="4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954" y="922599"/>
            <a:ext cx="9695016" cy="706964"/>
          </a:xfrm>
        </p:spPr>
        <p:txBody>
          <a:bodyPr/>
          <a:lstStyle/>
          <a:p>
            <a:r>
              <a:rPr lang="en-US" b="1" dirty="0">
                <a:latin typeface="Arial" panose="020B0604020202020204" pitchFamily="34" charset="0"/>
                <a:cs typeface="Arial" panose="020B0604020202020204" pitchFamily="34" charset="0"/>
              </a:rPr>
              <a:t>REFERENCES</a:t>
            </a:r>
          </a:p>
        </p:txBody>
      </p:sp>
      <p:sp>
        <p:nvSpPr>
          <p:cNvPr id="3" name="Content Placeholder 2"/>
          <p:cNvSpPr>
            <a:spLocks noGrp="1"/>
          </p:cNvSpPr>
          <p:nvPr>
            <p:ph idx="1"/>
          </p:nvPr>
        </p:nvSpPr>
        <p:spPr>
          <a:xfrm>
            <a:off x="1153954" y="2195708"/>
            <a:ext cx="10036787" cy="4662292"/>
          </a:xfrm>
        </p:spPr>
        <p:txBody>
          <a:bodyPr>
            <a:noAutofit/>
          </a:bodyPr>
          <a:lstStyle/>
          <a:p>
            <a:pPr marL="45720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Das, B.M. [1990], “EARTH ANCHORS”, Elsevier.</a:t>
            </a:r>
          </a:p>
          <a:p>
            <a:pPr marL="45720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Geddes, J.D., Murray, E. J., (1994), “Plate anchor groups pulled vertically in sand”, ASCE, Journal Geotechnical Engineering, Vol. 122, No.7, July, 1996. CASCE, ISSN 0733-9410/96/0007-0509-0516.</a:t>
            </a:r>
          </a:p>
          <a:p>
            <a:pPr marL="45720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 Ilamparuthi, K., </a:t>
            </a:r>
            <a:r>
              <a:rPr lang="en-US" sz="2200" dirty="0" err="1">
                <a:latin typeface="Arial" panose="020B0604020202020204" pitchFamily="34" charset="0"/>
                <a:cs typeface="Arial" panose="020B0604020202020204" pitchFamily="34" charset="0"/>
              </a:rPr>
              <a:t>Dickin</a:t>
            </a:r>
            <a:r>
              <a:rPr lang="en-US" sz="2200" dirty="0">
                <a:latin typeface="Arial" panose="020B0604020202020204" pitchFamily="34" charset="0"/>
                <a:cs typeface="Arial" panose="020B0604020202020204" pitchFamily="34" charset="0"/>
              </a:rPr>
              <a:t>, E.A., </a:t>
            </a:r>
            <a:r>
              <a:rPr lang="en-US" sz="2200" dirty="0" err="1">
                <a:latin typeface="Arial" panose="020B0604020202020204" pitchFamily="34" charset="0"/>
                <a:cs typeface="Arial" panose="020B0604020202020204" pitchFamily="34" charset="0"/>
              </a:rPr>
              <a:t>Muthukrisnaiah</a:t>
            </a:r>
            <a:r>
              <a:rPr lang="en-US" sz="2200" dirty="0">
                <a:latin typeface="Arial" panose="020B0604020202020204" pitchFamily="34" charset="0"/>
                <a:cs typeface="Arial" panose="020B0604020202020204" pitchFamily="34" charset="0"/>
              </a:rPr>
              <a:t>, K., (2002), “Experimental investigation of the uplift behaviour of circular plate anchors embedded in sand”, NRC Canada Research Press- Can. </a:t>
            </a:r>
            <a:r>
              <a:rPr lang="en-US" sz="2200" dirty="0" err="1">
                <a:latin typeface="Arial" panose="020B0604020202020204" pitchFamily="34" charset="0"/>
                <a:cs typeface="Arial" panose="020B0604020202020204" pitchFamily="34" charset="0"/>
              </a:rPr>
              <a:t>Geotech</a:t>
            </a:r>
            <a:r>
              <a:rPr lang="en-US" sz="2200" dirty="0">
                <a:latin typeface="Arial" panose="020B0604020202020204" pitchFamily="34" charset="0"/>
                <a:cs typeface="Arial" panose="020B0604020202020204" pitchFamily="34" charset="0"/>
              </a:rPr>
              <a:t> J. 39: 648–664.</a:t>
            </a:r>
          </a:p>
          <a:p>
            <a:pPr marL="45720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IS: 2720 – Part IV, (1985). “Grain Size Analysis”.</a:t>
            </a:r>
          </a:p>
          <a:p>
            <a:pPr marL="45720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IS: 2720 – Part III/See 2, (1980). “Determination of Specific Gravity for fine, medium &amp; coarse grain Soil”.</a:t>
            </a:r>
          </a:p>
          <a:p>
            <a:pPr marL="457200" lvl="0" indent="-457200">
              <a:buClr>
                <a:schemeClr val="tx2">
                  <a:lumMod val="75000"/>
                </a:schemeClr>
              </a:buClr>
              <a:buSzPct val="100000"/>
              <a:buFont typeface="+mj-lt"/>
              <a:buAutoNum type="arabicPeriod"/>
            </a:pPr>
            <a:r>
              <a:rPr lang="en-US" sz="2200" dirty="0">
                <a:latin typeface="Arial" panose="020B0604020202020204" pitchFamily="34" charset="0"/>
                <a:cs typeface="Arial" panose="020B0604020202020204" pitchFamily="34" charset="0"/>
              </a:rPr>
              <a:t>IS: 2720 – Part XIV, (1983). “Determination of Density Index (Relative Density) of </a:t>
            </a:r>
            <a:r>
              <a:rPr lang="en-US" sz="2200" dirty="0" err="1">
                <a:latin typeface="Arial" panose="020B0604020202020204" pitchFamily="34" charset="0"/>
                <a:cs typeface="Arial" panose="020B0604020202020204" pitchFamily="34" charset="0"/>
              </a:rPr>
              <a:t>Cohesionless</a:t>
            </a:r>
            <a:r>
              <a:rPr lang="en-US" sz="2200" dirty="0">
                <a:latin typeface="Arial" panose="020B0604020202020204" pitchFamily="34" charset="0"/>
                <a:cs typeface="Arial" panose="020B0604020202020204" pitchFamily="34" charset="0"/>
              </a:rPr>
              <a:t> Soil”.</a:t>
            </a:r>
          </a:p>
          <a:p>
            <a:pPr marL="457200" indent="-457200">
              <a:buClr>
                <a:schemeClr val="tx2">
                  <a:lumMod val="75000"/>
                </a:schemeClr>
              </a:buClr>
              <a:buSzPct val="100000"/>
              <a:buFont typeface="+mj-lt"/>
              <a:buAutoNum type="arabicPeriod"/>
            </a:pPr>
            <a:endParaRPr lang="en-US" sz="2200" dirty="0">
              <a:latin typeface="Times New Roman" panose="02020603050405020304" pitchFamily="18" charset="0"/>
              <a:cs typeface="Times New Roman" panose="02020603050405020304" pitchFamily="18" charset="0"/>
            </a:endParaRPr>
          </a:p>
          <a:p>
            <a:pPr algn="just">
              <a:buClr>
                <a:schemeClr val="tx2">
                  <a:lumMod val="75000"/>
                </a:schemeClr>
              </a:buClr>
              <a:buFont typeface="Wingdings 3" panose="05040102010807070707" pitchFamily="18" charset="2"/>
              <a:buChar char=""/>
            </a:pPr>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81255BAE-40C5-4305-908E-0F2ECE33FC9D}" type="slidenum">
              <a:rPr lang="en-US" smtClean="0"/>
              <a:t>50</a:t>
            </a:fld>
            <a:endParaRPr lang="en-US"/>
          </a:p>
        </p:txBody>
      </p:sp>
    </p:spTree>
    <p:extLst>
      <p:ext uri="{BB962C8B-B14F-4D97-AF65-F5344CB8AC3E}">
        <p14:creationId xmlns:p14="http://schemas.microsoft.com/office/powerpoint/2010/main" val="4032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255BAE-40C5-4305-908E-0F2ECE33FC9D}" type="slidenum">
              <a:rPr lang="en-US" smtClean="0"/>
              <a:t>51</a:t>
            </a:fld>
            <a:endParaRPr lang="en-US"/>
          </a:p>
        </p:txBody>
      </p:sp>
      <p:sp>
        <p:nvSpPr>
          <p:cNvPr id="4" name="Rectangle 3"/>
          <p:cNvSpPr/>
          <p:nvPr/>
        </p:nvSpPr>
        <p:spPr>
          <a:xfrm>
            <a:off x="846161" y="858701"/>
            <a:ext cx="10344580" cy="5847755"/>
          </a:xfrm>
          <a:prstGeom prst="rect">
            <a:avLst/>
          </a:prstGeom>
        </p:spPr>
        <p:txBody>
          <a:bodyPr wrap="square">
            <a:spAutoFit/>
          </a:bodyPr>
          <a:lstStyle/>
          <a:p>
            <a:pPr marL="457200" lvl="0" indent="-457200" algn="just">
              <a:buClr>
                <a:schemeClr val="tx2">
                  <a:lumMod val="75000"/>
                </a:schemeClr>
              </a:buClr>
              <a:buFont typeface="+mj-lt"/>
              <a:buAutoNum type="arabicPeriod" startAt="7"/>
            </a:pPr>
            <a:r>
              <a:rPr lang="en-US" sz="2200" dirty="0">
                <a:latin typeface="Arial" panose="020B0604020202020204" pitchFamily="34" charset="0"/>
                <a:cs typeface="Arial" panose="020B0604020202020204" pitchFamily="34" charset="0"/>
              </a:rPr>
              <a:t>IS: 2720 – Part XIII, (1986). “Direct Shear Test”.</a:t>
            </a:r>
          </a:p>
          <a:p>
            <a:pPr marL="457200" lvl="0" indent="-457200" algn="just">
              <a:buClr>
                <a:schemeClr val="tx2">
                  <a:lumMod val="75000"/>
                </a:schemeClr>
              </a:buClr>
              <a:buFont typeface="+mj-lt"/>
              <a:buAutoNum type="arabicPeriod" startAt="7"/>
            </a:pPr>
            <a:r>
              <a:rPr lang="en-US" sz="2200" dirty="0" err="1">
                <a:latin typeface="Arial" panose="020B0604020202020204" pitchFamily="34" charset="0"/>
                <a:cs typeface="Arial" panose="020B0604020202020204" pitchFamily="34" charset="0"/>
              </a:rPr>
              <a:t>Kanakapura</a:t>
            </a:r>
            <a:r>
              <a:rPr lang="en-US" sz="2200" dirty="0">
                <a:latin typeface="Arial" panose="020B0604020202020204" pitchFamily="34" charset="0"/>
                <a:cs typeface="Arial" panose="020B0604020202020204" pitchFamily="34" charset="0"/>
              </a:rPr>
              <a:t>, S.R. I, Kumar, J., (1992), “Vertical uplift capacity of horizontal anchors”, Journal of Geotechnical Engineering, Vol. 120, No. 7.</a:t>
            </a:r>
          </a:p>
          <a:p>
            <a:pPr marL="457200" lvl="0" indent="-457200" algn="just">
              <a:buClr>
                <a:schemeClr val="tx2">
                  <a:lumMod val="75000"/>
                </a:schemeClr>
              </a:buClr>
              <a:buFont typeface="+mj-lt"/>
              <a:buAutoNum type="arabicPeriod" startAt="7"/>
            </a:pPr>
            <a:r>
              <a:rPr lang="en-US" sz="2200" dirty="0" err="1">
                <a:latin typeface="Arial" panose="020B0604020202020204" pitchFamily="34" charset="0"/>
                <a:cs typeface="Arial" panose="020B0604020202020204" pitchFamily="34" charset="0"/>
              </a:rPr>
              <a:t>Merifield</a:t>
            </a:r>
            <a:r>
              <a:rPr lang="en-US" sz="2200" dirty="0">
                <a:latin typeface="Arial" panose="020B0604020202020204" pitchFamily="34" charset="0"/>
                <a:cs typeface="Arial" panose="020B0604020202020204" pitchFamily="34" charset="0"/>
              </a:rPr>
              <a:t>, R.S., Sloan, S.W., (2006) “The ultimate pullout capacity of anchors in frictional soils”, NRC Canada-Can. </a:t>
            </a:r>
            <a:r>
              <a:rPr lang="en-US" sz="2200" dirty="0" err="1">
                <a:latin typeface="Arial" panose="020B0604020202020204" pitchFamily="34" charset="0"/>
                <a:cs typeface="Arial" panose="020B0604020202020204" pitchFamily="34" charset="0"/>
              </a:rPr>
              <a:t>Geotech</a:t>
            </a:r>
            <a:r>
              <a:rPr lang="en-US" sz="2200" dirty="0">
                <a:latin typeface="Arial" panose="020B0604020202020204" pitchFamily="34" charset="0"/>
                <a:cs typeface="Arial" panose="020B0604020202020204" pitchFamily="34" charset="0"/>
              </a:rPr>
              <a:t>. J. 43: 852–868.</a:t>
            </a:r>
          </a:p>
          <a:p>
            <a:pPr marL="457200" indent="-457200" algn="just">
              <a:buClr>
                <a:schemeClr val="tx2">
                  <a:lumMod val="75000"/>
                </a:schemeClr>
              </a:buClr>
              <a:buFont typeface="+mj-lt"/>
              <a:buAutoNum type="arabicPeriod" startAt="7"/>
            </a:pPr>
            <a:r>
              <a:rPr lang="en-US" sz="2200" dirty="0">
                <a:latin typeface="Arial" panose="020B0604020202020204" pitchFamily="34" charset="0"/>
                <a:cs typeface="Arial" panose="020B0604020202020204" pitchFamily="34" charset="0"/>
              </a:rPr>
              <a:t>Murthy, V.N.S, “Principles and practices of soil mechanics and foundation engineering”, Chapter-3,3.9, Page-62,63 &amp; 3.3.11, Page-64.</a:t>
            </a:r>
          </a:p>
          <a:p>
            <a:pPr marL="457200" lvl="0" indent="-457200" algn="just">
              <a:buClr>
                <a:schemeClr val="tx2">
                  <a:lumMod val="75000"/>
                </a:schemeClr>
              </a:buClr>
              <a:buFont typeface="+mj-lt"/>
              <a:buAutoNum type="arabicPeriod" startAt="7"/>
            </a:pPr>
            <a:r>
              <a:rPr lang="en-US" sz="2200" dirty="0" err="1">
                <a:latin typeface="Arial" panose="020B0604020202020204" pitchFamily="34" charset="0"/>
                <a:cs typeface="Arial" panose="020B0604020202020204" pitchFamily="34" charset="0"/>
              </a:rPr>
              <a:t>Niroumand</a:t>
            </a:r>
            <a:r>
              <a:rPr lang="en-US" sz="2200" dirty="0">
                <a:latin typeface="Arial" panose="020B0604020202020204" pitchFamily="34" charset="0"/>
                <a:cs typeface="Arial" panose="020B0604020202020204" pitchFamily="34" charset="0"/>
              </a:rPr>
              <a:t>, H., </a:t>
            </a:r>
            <a:r>
              <a:rPr lang="en-US" sz="2200" dirty="0" err="1">
                <a:latin typeface="Arial" panose="020B0604020202020204" pitchFamily="34" charset="0"/>
                <a:cs typeface="Arial" panose="020B0604020202020204" pitchFamily="34" charset="0"/>
              </a:rPr>
              <a:t>Kassim</a:t>
            </a:r>
            <a:r>
              <a:rPr lang="en-US" sz="2200" dirty="0">
                <a:latin typeface="Arial" panose="020B0604020202020204" pitchFamily="34" charset="0"/>
                <a:cs typeface="Arial" panose="020B0604020202020204" pitchFamily="34" charset="0"/>
              </a:rPr>
              <a:t>, K.A [2016], “Design and construction of soil anchor Plates”, Elsevier.</a:t>
            </a:r>
          </a:p>
          <a:p>
            <a:pPr marL="457200" lvl="0" indent="-457200" algn="just">
              <a:buClr>
                <a:schemeClr val="tx2">
                  <a:lumMod val="75000"/>
                </a:schemeClr>
              </a:buClr>
              <a:buFont typeface="+mj-lt"/>
              <a:buAutoNum type="arabicPeriod" startAt="7"/>
            </a:pPr>
            <a:r>
              <a:rPr lang="en-US" sz="2200" dirty="0" err="1">
                <a:latin typeface="Arial" panose="020B0604020202020204" pitchFamily="34" charset="0"/>
                <a:cs typeface="Arial" panose="020B0604020202020204" pitchFamily="34" charset="0"/>
              </a:rPr>
              <a:t>Niroumand</a:t>
            </a:r>
            <a:r>
              <a:rPr lang="en-US" sz="2200" dirty="0">
                <a:latin typeface="Arial" panose="020B0604020202020204" pitchFamily="34" charset="0"/>
                <a:cs typeface="Arial" panose="020B0604020202020204" pitchFamily="34" charset="0"/>
              </a:rPr>
              <a:t>, H., </a:t>
            </a:r>
            <a:r>
              <a:rPr lang="en-US" sz="2200" dirty="0" err="1">
                <a:latin typeface="Arial" panose="020B0604020202020204" pitchFamily="34" charset="0"/>
                <a:cs typeface="Arial" panose="020B0604020202020204" pitchFamily="34" charset="0"/>
              </a:rPr>
              <a:t>Kassim</a:t>
            </a:r>
            <a:r>
              <a:rPr lang="en-US" sz="2200" dirty="0">
                <a:latin typeface="Arial" panose="020B0604020202020204" pitchFamily="34" charset="0"/>
                <a:cs typeface="Arial" panose="020B0604020202020204" pitchFamily="34" charset="0"/>
              </a:rPr>
              <a:t>, K.A [2013], “Uplift response of symmetrical anchor plates in reinforced </a:t>
            </a:r>
            <a:r>
              <a:rPr lang="en-US" sz="2200" dirty="0" err="1">
                <a:latin typeface="Arial" panose="020B0604020202020204" pitchFamily="34" charset="0"/>
                <a:cs typeface="Arial" panose="020B0604020202020204" pitchFamily="34" charset="0"/>
              </a:rPr>
              <a:t>cohesionless</a:t>
            </a:r>
            <a:r>
              <a:rPr lang="en-US" sz="2200" dirty="0">
                <a:latin typeface="Arial" panose="020B0604020202020204" pitchFamily="34" charset="0"/>
                <a:cs typeface="Arial" panose="020B0604020202020204" pitchFamily="34" charset="0"/>
              </a:rPr>
              <a:t> soil”, Saudi Society for Geosciences 2013.</a:t>
            </a:r>
          </a:p>
          <a:p>
            <a:pPr marL="457200" lvl="0" indent="-457200" algn="just">
              <a:buClr>
                <a:schemeClr val="tx2">
                  <a:lumMod val="75000"/>
                </a:schemeClr>
              </a:buClr>
              <a:buFont typeface="+mj-lt"/>
              <a:buAutoNum type="arabicPeriod" startAt="7"/>
            </a:pPr>
            <a:r>
              <a:rPr lang="en-US" sz="2200" dirty="0" err="1">
                <a:latin typeface="Arial" panose="020B0604020202020204" pitchFamily="34" charset="0"/>
                <a:cs typeface="Arial" panose="020B0604020202020204" pitchFamily="34" charset="0"/>
              </a:rPr>
              <a:t>Tho</a:t>
            </a:r>
            <a:r>
              <a:rPr lang="en-US" sz="2200" dirty="0">
                <a:latin typeface="Arial" panose="020B0604020202020204" pitchFamily="34" charset="0"/>
                <a:cs typeface="Arial" panose="020B0604020202020204" pitchFamily="34" charset="0"/>
              </a:rPr>
              <a:t>, K.K., Chen, Z., Leung, F.C., and Chow, K. Y., (2014), “Pullout behaviour of plate anchor in clay with linearly increasing strength”, NRC Can, </a:t>
            </a:r>
            <a:r>
              <a:rPr lang="en-US" sz="2200" dirty="0" err="1">
                <a:latin typeface="Arial" panose="020B0604020202020204" pitchFamily="34" charset="0"/>
                <a:cs typeface="Arial" panose="020B0604020202020204" pitchFamily="34" charset="0"/>
              </a:rPr>
              <a:t>Geotech</a:t>
            </a:r>
            <a:r>
              <a:rPr lang="en-US" sz="2200" dirty="0">
                <a:latin typeface="Arial" panose="020B0604020202020204" pitchFamily="34" charset="0"/>
                <a:cs typeface="Arial" panose="020B0604020202020204" pitchFamily="34" charset="0"/>
              </a:rPr>
              <a:t>. J. 51: 92–102.</a:t>
            </a:r>
          </a:p>
          <a:p>
            <a:pPr marL="457200" lvl="0" indent="-457200" algn="just">
              <a:buClr>
                <a:schemeClr val="tx2">
                  <a:lumMod val="75000"/>
                </a:schemeClr>
              </a:buClr>
              <a:buFont typeface="+mj-lt"/>
              <a:buAutoNum type="arabicPeriod" startAt="7"/>
            </a:pP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Weizhi</a:t>
            </a:r>
            <a:r>
              <a:rPr lang="en-US" sz="2200" dirty="0">
                <a:latin typeface="Arial" panose="020B0604020202020204" pitchFamily="34" charset="0"/>
                <a:cs typeface="Arial" panose="020B0604020202020204" pitchFamily="34" charset="0"/>
              </a:rPr>
              <a:t>, S., </a:t>
            </a:r>
            <a:r>
              <a:rPr lang="en-US" sz="2200" dirty="0" err="1">
                <a:latin typeface="Arial" panose="020B0604020202020204" pitchFamily="34" charset="0"/>
                <a:cs typeface="Arial" panose="020B0604020202020204" pitchFamily="34" charset="0"/>
              </a:rPr>
              <a:t>Fragaszy</a:t>
            </a:r>
            <a:r>
              <a:rPr lang="en-US" sz="2200" dirty="0">
                <a:latin typeface="Arial" panose="020B0604020202020204" pitchFamily="34" charset="0"/>
                <a:cs typeface="Arial" panose="020B0604020202020204" pitchFamily="34" charset="0"/>
              </a:rPr>
              <a:t>, R., (1988), “Uplift testing of model anchors”, Journal of Geotechnical Engineering, Vol. 114, No. 9, ©ASCE, ISSN 0733-9410/88/0009-0961.</a:t>
            </a:r>
          </a:p>
        </p:txBody>
      </p:sp>
    </p:spTree>
    <p:extLst>
      <p:ext uri="{BB962C8B-B14F-4D97-AF65-F5344CB8AC3E}">
        <p14:creationId xmlns:p14="http://schemas.microsoft.com/office/powerpoint/2010/main" val="413904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881" y="2357020"/>
            <a:ext cx="8825660" cy="1822515"/>
          </a:xfrm>
        </p:spPr>
        <p:txBody>
          <a:bodyPr/>
          <a:lstStyle/>
          <a:p>
            <a:pPr algn="ctr"/>
            <a:r>
              <a:rPr lang="en-US" sz="8800" b="1" dirty="0">
                <a:solidFill>
                  <a:schemeClr val="bg1"/>
                </a:solidFill>
                <a:latin typeface="Times New Roman" panose="02020603050405020304" pitchFamily="18" charset="0"/>
                <a:cs typeface="Times New Roman" panose="02020603050405020304" pitchFamily="18" charset="0"/>
              </a:rPr>
              <a:t>THANK YOU</a:t>
            </a:r>
          </a:p>
        </p:txBody>
      </p:sp>
      <p:sp>
        <p:nvSpPr>
          <p:cNvPr id="4" name="Slide Number Placeholder 3"/>
          <p:cNvSpPr>
            <a:spLocks noGrp="1"/>
          </p:cNvSpPr>
          <p:nvPr>
            <p:ph type="sldNum" sz="quarter" idx="12"/>
          </p:nvPr>
        </p:nvSpPr>
        <p:spPr/>
        <p:txBody>
          <a:bodyPr/>
          <a:lstStyle/>
          <a:p>
            <a:fld id="{81255BAE-40C5-4305-908E-0F2ECE33FC9D}" type="slidenum">
              <a:rPr lang="en-US" smtClean="0"/>
              <a:t>52</a:t>
            </a:fld>
            <a:endParaRPr lang="en-US"/>
          </a:p>
        </p:txBody>
      </p:sp>
    </p:spTree>
    <p:extLst>
      <p:ext uri="{BB962C8B-B14F-4D97-AF65-F5344CB8AC3E}">
        <p14:creationId xmlns:p14="http://schemas.microsoft.com/office/powerpoint/2010/main" val="13915962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rgbClr val="002060"/>
                                        </p:clrVal>
                                      </p:to>
                                    </p:set>
                                    <p:set>
                                      <p:cBhvr>
                                        <p:cTn id="7" dur="500" fill="hold"/>
                                        <p:tgtEl>
                                          <p:spTgt spid="2"/>
                                        </p:tgtEl>
                                        <p:attrNameLst>
                                          <p:attrName>fillcolor</p:attrName>
                                        </p:attrNameLst>
                                      </p:cBhvr>
                                      <p:to>
                                        <p:clrVal>
                                          <a:srgbClr val="002060"/>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8" presetClass="emph" presetSubtype="0" fill="hold" grpId="1" nodeType="clickEffect">
                                  <p:stCondLst>
                                    <p:cond delay="0"/>
                                  </p:stCondLst>
                                  <p:iterate type="lt">
                                    <p:tmPct val="4000"/>
                                  </p:iterate>
                                  <p:childTnLst>
                                    <p:set>
                                      <p:cBhvr override="childStyle">
                                        <p:cTn id="12" dur="1000" fill="hold"/>
                                        <p:tgtEl>
                                          <p:spTgt spid="2"/>
                                        </p:tgtEl>
                                        <p:attrNameLst>
                                          <p:attrName>style.textDecorationUnderline</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grpId="2" nodeType="clickEffect">
                                  <p:stCondLst>
                                    <p:cond delay="0"/>
                                  </p:stCondLst>
                                  <p:childTnLst>
                                    <p:animClr clrSpc="rgb" dir="cw">
                                      <p:cBhvr>
                                        <p:cTn id="16" dur="2000" fill="hold"/>
                                        <p:tgtEl>
                                          <p:spTgt spid="2"/>
                                        </p:tgtEl>
                                        <p:attrNameLst>
                                          <p:attrName>fillcolor</p:attrName>
                                        </p:attrNameLst>
                                      </p:cBhvr>
                                      <p:to>
                                        <a:srgbClr val="FFFFFF"/>
                                      </p:to>
                                    </p:animClr>
                                    <p:set>
                                      <p:cBhvr>
                                        <p:cTn id="17" dur="2000" fill="hold"/>
                                        <p:tgtEl>
                                          <p:spTgt spid="2"/>
                                        </p:tgtEl>
                                        <p:attrNameLst>
                                          <p:attrName>fill.type</p:attrName>
                                        </p:attrNameLst>
                                      </p:cBhvr>
                                      <p:to>
                                        <p:strVal val="solid"/>
                                      </p:to>
                                    </p:set>
                                    <p:set>
                                      <p:cBhvr>
                                        <p:cTn id="18" dur="2000" fill="hold"/>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36364</TotalTime>
  <Words>4718</Words>
  <Application>Microsoft Office PowerPoint</Application>
  <PresentationFormat>Widescreen</PresentationFormat>
  <Paragraphs>736</Paragraphs>
  <Slides>52</Slides>
  <Notes>17</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3" baseType="lpstr">
      <vt:lpstr>20</vt:lpstr>
      <vt:lpstr>Arial</vt:lpstr>
      <vt:lpstr>Calibri</vt:lpstr>
      <vt:lpstr>Cambria Math</vt:lpstr>
      <vt:lpstr>Century Gothic</vt:lpstr>
      <vt:lpstr>Tahoma</vt:lpstr>
      <vt:lpstr>Times New Roman</vt:lpstr>
      <vt:lpstr>Wingdings</vt:lpstr>
      <vt:lpstr>Wingdings 3</vt:lpstr>
      <vt:lpstr>Ion Boardroom</vt:lpstr>
      <vt:lpstr>Bitmap Image</vt:lpstr>
      <vt:lpstr>“AN EXPERIMENTAL STUDY ON UPLIFT CAPACITY OF AXISYMMETRIC PLATE ANCHORS IN WELL GRADED SAND AT DIFFERENT RELATIVE DENSITY AND EMBEDMENT RATIO.”</vt:lpstr>
      <vt:lpstr>CONTENTS OF PRESENTATION</vt:lpstr>
      <vt:lpstr>INTRODUCTION TO SOIL ANCHORS</vt:lpstr>
      <vt:lpstr>PowerPoint Presentation</vt:lpstr>
      <vt:lpstr>PowerPoint Presentation</vt:lpstr>
      <vt:lpstr>ANCHOR PLATE</vt:lpstr>
      <vt:lpstr>PowerPoint Presentation</vt:lpstr>
      <vt:lpstr>PowerPoint Presentation</vt:lpstr>
      <vt:lpstr>PowerPoint Presentation</vt:lpstr>
      <vt:lpstr>PowerPoint Presentation</vt:lpstr>
      <vt:lpstr>PowerPoint Presentation</vt:lpstr>
      <vt:lpstr>VARIOUS THEORIES TO ANALYSE PULLOUT CAPACITY OF ANCHORS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OUTCOME OF LITERATURE REVIEW</vt:lpstr>
      <vt:lpstr>AIM AND SCOPE OF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 ANALYSIS AND GRAPHICAL REPRESENTATION.</vt:lpstr>
      <vt:lpstr>PowerPoint Presentation</vt:lpstr>
      <vt:lpstr>PowerPoint Presentation</vt:lpstr>
      <vt:lpstr>PowerPoint Presentation</vt:lpstr>
      <vt:lpstr>PowerPoint Presentation</vt:lpstr>
      <vt:lpstr>PowerPoint Presentation</vt:lpstr>
      <vt:lpstr>UPLIFT FORCE BY FEM USING PLAXIS</vt:lpstr>
      <vt:lpstr>UPLIFT FORCE BY FEM USING PLAXIS</vt:lpstr>
      <vt:lpstr>    Graphical Representation     </vt:lpstr>
      <vt:lpstr>PowerPoint Presentation</vt:lpstr>
      <vt:lpstr>PowerPoint Presentation</vt:lpstr>
      <vt:lpstr>OBSERVATIONS</vt:lpstr>
      <vt:lpstr>PowerPoint Presentation</vt:lpstr>
      <vt:lpstr>CONCLUSIONS</vt:lpstr>
      <vt:lpstr>PowerPoint Presentation</vt:lpstr>
      <vt:lpstr>FUTURE SCOPE</vt:lpstr>
      <vt:lpstr>REFERENCES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RESPONSE REDUCTION FACTOR FOR INDUSTRIAL BUILDING HAVING STEEL TRUSS ON RCC COLUMNS</dc:title>
  <dc:creator>DELL</dc:creator>
  <cp:lastModifiedBy>abc</cp:lastModifiedBy>
  <cp:revision>1178</cp:revision>
  <dcterms:created xsi:type="dcterms:W3CDTF">2015-12-08T06:18:57Z</dcterms:created>
  <dcterms:modified xsi:type="dcterms:W3CDTF">2022-05-12T06:21:49Z</dcterms:modified>
</cp:coreProperties>
</file>