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66" r:id="rId2"/>
    <p:sldId id="267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000" autoAdjust="0"/>
    <p:restoredTop sz="94660"/>
  </p:normalViewPr>
  <p:slideViewPr>
    <p:cSldViewPr>
      <p:cViewPr varScale="1">
        <p:scale>
          <a:sx n="78" d="100"/>
          <a:sy n="78" d="100"/>
        </p:scale>
        <p:origin x="-948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EG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52C1F86C-3FB3-4FF3-B492-F19C4B47C4DD}" type="datetimeFigureOut">
              <a:rPr lang="ar-EG" smtClean="0"/>
              <a:pPr/>
              <a:t>17/11/1443</a:t>
            </a:fld>
            <a:endParaRPr lang="ar-EG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EG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E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E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4B086CC8-6D0A-4AF9-A4F4-086D6B362FF5}" type="slidenum">
              <a:rPr lang="ar-EG" smtClean="0"/>
              <a:pPr/>
              <a:t>‹#›</a:t>
            </a:fld>
            <a:endParaRPr lang="ar-EG"/>
          </a:p>
        </p:txBody>
      </p:sp>
    </p:spTree>
    <p:extLst>
      <p:ext uri="{BB962C8B-B14F-4D97-AF65-F5344CB8AC3E}">
        <p14:creationId xmlns="" xmlns:p14="http://schemas.microsoft.com/office/powerpoint/2010/main" val="30835718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6/16/2022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6/16/2022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6/16/2022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914400" y="762000"/>
          <a:ext cx="7162800" cy="5114544"/>
        </p:xfrm>
        <a:graphic>
          <a:graphicData uri="http://schemas.openxmlformats.org/drawingml/2006/table">
            <a:tbl>
              <a:tblPr/>
              <a:tblGrid>
                <a:gridCol w="10668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5146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429933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860587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290880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423171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latin typeface="Times New Roman"/>
                          <a:ea typeface="Calibri"/>
                          <a:cs typeface="Arial"/>
                        </a:rPr>
                        <a:t>Gene</a:t>
                      </a:r>
                      <a:endParaRPr lang="en-US" sz="12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8691" marR="586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>
                          <a:latin typeface="Times New Roman"/>
                          <a:ea typeface="Calibri"/>
                          <a:cs typeface="Arial"/>
                        </a:rPr>
                        <a:t>Primers</a:t>
                      </a:r>
                      <a:endParaRPr lang="en-US" sz="12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8691" marR="586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>
                          <a:latin typeface="Times New Roman"/>
                          <a:ea typeface="Calibri"/>
                          <a:cs typeface="Arial"/>
                        </a:rPr>
                        <a:t>Gene Bank ID</a:t>
                      </a:r>
                      <a:endParaRPr lang="en-US" sz="12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8691" marR="586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>
                          <a:latin typeface="Times New Roman"/>
                          <a:ea typeface="Calibri"/>
                          <a:cs typeface="Arial"/>
                        </a:rPr>
                        <a:t>Product size</a:t>
                      </a:r>
                      <a:endParaRPr lang="en-US" sz="12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8691" marR="586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>
                          <a:latin typeface="Times New Roman"/>
                          <a:ea typeface="Calibri"/>
                          <a:cs typeface="Arial"/>
                        </a:rPr>
                        <a:t>Reference</a:t>
                      </a:r>
                      <a:endParaRPr lang="en-US" sz="12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8691" marR="586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024629">
                <a:tc>
                  <a:txBody>
                    <a:bodyPr/>
                    <a:lstStyle/>
                    <a:p>
                      <a:pPr marL="228600" marR="0" indent="-22860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Font typeface="+mj-lt"/>
                        <a:buNone/>
                      </a:pPr>
                      <a:r>
                        <a:rPr lang="en-US" sz="1200" b="1">
                          <a:latin typeface="Times New Roman"/>
                          <a:ea typeface="Calibri"/>
                          <a:cs typeface="Arial"/>
                        </a:rPr>
                        <a:t>IL-1β</a:t>
                      </a:r>
                      <a:endParaRPr lang="en-US" sz="12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8691" marR="586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latin typeface="Times New Roman"/>
                          <a:ea typeface="Calibri"/>
                          <a:cs typeface="Arial"/>
                        </a:rPr>
                        <a:t>F: </a:t>
                      </a:r>
                      <a:r>
                        <a:rPr lang="en-US" sz="1200" dirty="0" err="1">
                          <a:latin typeface="Times New Roman"/>
                          <a:ea typeface="Calibri"/>
                          <a:cs typeface="Arial"/>
                        </a:rPr>
                        <a:t>AGGTGACACTATAGAATAT</a:t>
                      </a:r>
                      <a:r>
                        <a:rPr lang="en-US" sz="1200" baseline="0" dirty="0">
                          <a:latin typeface="Calibri"/>
                          <a:ea typeface="Calibri"/>
                          <a:cs typeface="Arial"/>
                        </a:rPr>
                        <a:t> </a:t>
                      </a:r>
                      <a:r>
                        <a:rPr lang="en-US" sz="1200" dirty="0" err="1">
                          <a:latin typeface="Times New Roman"/>
                          <a:ea typeface="Calibri"/>
                          <a:cs typeface="Arial"/>
                        </a:rPr>
                        <a:t>GAACCTGTCGACCTACGTG</a:t>
                      </a:r>
                      <a:endParaRPr lang="en-US" sz="1200" dirty="0">
                        <a:latin typeface="Calibri"/>
                        <a:ea typeface="Calibri"/>
                        <a:cs typeface="Arial"/>
                      </a:endParaRPr>
                    </a:p>
                    <a:p>
                      <a:pPr marL="0" marR="0" algn="l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latin typeface="Times New Roman"/>
                          <a:ea typeface="Calibri"/>
                          <a:cs typeface="Arial"/>
                        </a:rPr>
                        <a:t>R: </a:t>
                      </a:r>
                      <a:r>
                        <a:rPr lang="en-US" sz="1200" dirty="0" err="1">
                          <a:latin typeface="Times New Roman"/>
                          <a:ea typeface="Calibri"/>
                          <a:cs typeface="Arial"/>
                        </a:rPr>
                        <a:t>GTACGACTCACTATAGGGA</a:t>
                      </a:r>
                      <a:r>
                        <a:rPr lang="en-US" sz="1200" baseline="0" dirty="0">
                          <a:latin typeface="Calibri"/>
                          <a:ea typeface="Calibri"/>
                          <a:cs typeface="Arial"/>
                        </a:rPr>
                        <a:t> </a:t>
                      </a:r>
                      <a:r>
                        <a:rPr lang="en-US" sz="1200" dirty="0" err="1">
                          <a:latin typeface="Times New Roman"/>
                          <a:ea typeface="Calibri"/>
                          <a:cs typeface="Arial"/>
                        </a:rPr>
                        <a:t>ATACCAGGGTGCAGAGGTTG</a:t>
                      </a:r>
                      <a:endParaRPr lang="en-US" sz="12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8691" marR="586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latin typeface="Times New Roman"/>
                          <a:ea typeface="Calibri"/>
                          <a:cs typeface="Arial"/>
                        </a:rPr>
                        <a:t>AB704199</a:t>
                      </a:r>
                      <a:endParaRPr lang="en-US" sz="12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8691" marR="586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latin typeface="Times New Roman"/>
                          <a:ea typeface="Calibri"/>
                          <a:cs typeface="Arial"/>
                        </a:rPr>
                        <a:t>271</a:t>
                      </a:r>
                      <a:endParaRPr lang="en-US" sz="12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8691" marR="586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latin typeface="Times New Roman"/>
                          <a:ea typeface="Calibri"/>
                          <a:cs typeface="Arial"/>
                        </a:rPr>
                        <a:t>Kono et al., 2012</a:t>
                      </a:r>
                      <a:endParaRPr lang="en-US" sz="12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8691" marR="586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189607">
                <a:tc>
                  <a:txBody>
                    <a:bodyPr/>
                    <a:lstStyle/>
                    <a:p>
                      <a:pPr marL="228600" marR="0" indent="-22860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Font typeface="+mj-lt"/>
                        <a:buNone/>
                      </a:pPr>
                      <a:r>
                        <a:rPr lang="en-US" sz="1200" b="1">
                          <a:latin typeface="Times New Roman"/>
                          <a:ea typeface="Calibri"/>
                          <a:cs typeface="Arial"/>
                        </a:rPr>
                        <a:t>IL-2</a:t>
                      </a:r>
                      <a:endParaRPr lang="en-US" sz="12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8691" marR="586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latin typeface="Times New Roman"/>
                          <a:ea typeface="Calibri"/>
                          <a:cs typeface="Arial"/>
                        </a:rPr>
                        <a:t>F: </a:t>
                      </a:r>
                      <a:r>
                        <a:rPr lang="en-US" sz="1200" dirty="0" err="1">
                          <a:latin typeface="Times New Roman"/>
                          <a:ea typeface="Calibri"/>
                          <a:cs typeface="Arial"/>
                        </a:rPr>
                        <a:t>AGGTGACACTATAGAAT</a:t>
                      </a:r>
                      <a:endParaRPr lang="en-US" sz="1200" dirty="0">
                        <a:latin typeface="Calibri"/>
                        <a:ea typeface="Calibri"/>
                        <a:cs typeface="Arial"/>
                      </a:endParaRPr>
                    </a:p>
                    <a:p>
                      <a:pPr marL="0" marR="0" algn="l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latin typeface="Times New Roman"/>
                          <a:ea typeface="Calibri"/>
                          <a:cs typeface="Arial"/>
                        </a:rPr>
                        <a:t>AG GA </a:t>
                      </a:r>
                      <a:r>
                        <a:rPr lang="en-US" sz="1200" dirty="0" err="1">
                          <a:latin typeface="Times New Roman"/>
                          <a:ea typeface="Calibri"/>
                          <a:cs typeface="Arial"/>
                        </a:rPr>
                        <a:t>CGATCATCATTGCATCA</a:t>
                      </a:r>
                      <a:endParaRPr lang="en-US" sz="1200" dirty="0">
                        <a:latin typeface="Calibri"/>
                        <a:ea typeface="Calibri"/>
                        <a:cs typeface="Arial"/>
                      </a:endParaRPr>
                    </a:p>
                    <a:p>
                      <a:pPr marL="0" marR="0" algn="l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latin typeface="Times New Roman"/>
                          <a:ea typeface="Calibri"/>
                          <a:cs typeface="Arial"/>
                        </a:rPr>
                        <a:t>R: </a:t>
                      </a:r>
                      <a:r>
                        <a:rPr lang="en-US" sz="1200" dirty="0" err="1">
                          <a:latin typeface="Times New Roman"/>
                          <a:ea typeface="Calibri"/>
                          <a:cs typeface="Arial"/>
                        </a:rPr>
                        <a:t>GTACGACTCACTATAGGGA</a:t>
                      </a:r>
                      <a:endParaRPr lang="en-US" sz="1200" dirty="0">
                        <a:latin typeface="Calibri"/>
                        <a:ea typeface="Calibri"/>
                        <a:cs typeface="Arial"/>
                      </a:endParaRPr>
                    </a:p>
                    <a:p>
                      <a:pPr marL="0" marR="0" algn="l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 err="1">
                          <a:latin typeface="Times New Roman"/>
                          <a:ea typeface="Calibri"/>
                          <a:cs typeface="Arial"/>
                        </a:rPr>
                        <a:t>GGATTTCTCGATCTTCACGC</a:t>
                      </a:r>
                      <a:r>
                        <a:rPr lang="en-US" sz="1200" dirty="0">
                          <a:latin typeface="Times New Roman"/>
                          <a:ea typeface="Calibri"/>
                          <a:cs typeface="Arial"/>
                        </a:rPr>
                        <a:t> </a:t>
                      </a:r>
                      <a:endParaRPr lang="en-US" sz="12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8691" marR="586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latin typeface="Times New Roman"/>
                          <a:ea typeface="Calibri"/>
                          <a:cs typeface="Arial"/>
                        </a:rPr>
                        <a:t>NM.001037994</a:t>
                      </a:r>
                      <a:endParaRPr lang="en-US" sz="12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8691" marR="586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latin typeface="Times New Roman"/>
                          <a:ea typeface="Calibri"/>
                          <a:cs typeface="Arial"/>
                        </a:rPr>
                        <a:t>200</a:t>
                      </a:r>
                      <a:endParaRPr lang="en-US" sz="12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8691" marR="586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latin typeface="Times New Roman"/>
                          <a:ea typeface="Calibri"/>
                          <a:cs typeface="Arial"/>
                        </a:rPr>
                        <a:t>Bird et al., 2005a,b</a:t>
                      </a:r>
                      <a:endParaRPr lang="en-US" sz="12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8691" marR="586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189607">
                <a:tc>
                  <a:txBody>
                    <a:bodyPr/>
                    <a:lstStyle/>
                    <a:p>
                      <a:pPr marL="228600" marR="0" indent="-22860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Font typeface="+mj-lt"/>
                        <a:buNone/>
                      </a:pPr>
                      <a:r>
                        <a:rPr lang="en-US" sz="1200" b="1">
                          <a:latin typeface="Times New Roman"/>
                          <a:ea typeface="Calibri"/>
                          <a:cs typeface="Arial"/>
                        </a:rPr>
                        <a:t>IL-6</a:t>
                      </a:r>
                      <a:endParaRPr lang="en-US" sz="12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8691" marR="586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latin typeface="Times New Roman"/>
                          <a:ea typeface="Calibri"/>
                          <a:cs typeface="Arial"/>
                        </a:rPr>
                        <a:t>F: </a:t>
                      </a:r>
                      <a:r>
                        <a:rPr lang="en-US" sz="1200" dirty="0" err="1">
                          <a:latin typeface="Times New Roman"/>
                          <a:ea typeface="Calibri"/>
                          <a:cs typeface="Arial"/>
                        </a:rPr>
                        <a:t>AGGTGACACTATAGAATA</a:t>
                      </a:r>
                      <a:endParaRPr lang="en-US" sz="1200" dirty="0">
                        <a:latin typeface="Calibri"/>
                        <a:ea typeface="Calibri"/>
                        <a:cs typeface="Arial"/>
                      </a:endParaRPr>
                    </a:p>
                    <a:p>
                      <a:pPr marL="0" marR="0" algn="l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 err="1">
                          <a:latin typeface="Times New Roman"/>
                          <a:ea typeface="Calibri"/>
                          <a:cs typeface="Arial"/>
                        </a:rPr>
                        <a:t>TGAATGGTGATTCAGACCCA</a:t>
                      </a:r>
                      <a:endParaRPr lang="en-US" sz="1200" dirty="0">
                        <a:latin typeface="Calibri"/>
                        <a:ea typeface="Calibri"/>
                        <a:cs typeface="Arial"/>
                      </a:endParaRPr>
                    </a:p>
                    <a:p>
                      <a:pPr marL="0" marR="0" algn="l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latin typeface="Times New Roman"/>
                          <a:ea typeface="Calibri"/>
                          <a:cs typeface="Arial"/>
                        </a:rPr>
                        <a:t>R: </a:t>
                      </a:r>
                      <a:r>
                        <a:rPr lang="en-US" sz="1200" dirty="0" err="1">
                          <a:latin typeface="Times New Roman"/>
                          <a:ea typeface="Calibri"/>
                          <a:cs typeface="Arial"/>
                        </a:rPr>
                        <a:t>GTACGACTCACTATAGGG</a:t>
                      </a:r>
                      <a:endParaRPr lang="en-US" sz="1200" dirty="0">
                        <a:latin typeface="Calibri"/>
                        <a:ea typeface="Calibri"/>
                        <a:cs typeface="Arial"/>
                      </a:endParaRPr>
                    </a:p>
                    <a:p>
                      <a:pPr marL="0" marR="0" algn="l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latin typeface="Times New Roman"/>
                          <a:ea typeface="Calibri"/>
                          <a:cs typeface="Arial"/>
                        </a:rPr>
                        <a:t>A </a:t>
                      </a:r>
                      <a:r>
                        <a:rPr lang="en-US" sz="1200" dirty="0" err="1">
                          <a:latin typeface="Times New Roman"/>
                          <a:ea typeface="Calibri"/>
                          <a:cs typeface="Arial"/>
                        </a:rPr>
                        <a:t>GAAAAAGCTGCTCGGCTCTA</a:t>
                      </a:r>
                      <a:endParaRPr lang="en-US" sz="12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8691" marR="586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latin typeface="Times New Roman"/>
                          <a:ea typeface="Calibri"/>
                          <a:cs typeface="Arial"/>
                        </a:rPr>
                        <a:t>NM.001032722</a:t>
                      </a:r>
                      <a:endParaRPr lang="en-US" sz="12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8691" marR="586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latin typeface="Times New Roman"/>
                          <a:ea typeface="Calibri"/>
                          <a:cs typeface="Arial"/>
                        </a:rPr>
                        <a:t>229</a:t>
                      </a:r>
                      <a:endParaRPr lang="en-US" sz="12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8691" marR="586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latin typeface="Times New Roman"/>
                          <a:ea typeface="Calibri"/>
                          <a:cs typeface="Arial"/>
                        </a:rPr>
                        <a:t>Bird et al., 2005b</a:t>
                      </a:r>
                      <a:endParaRPr lang="en-US" sz="12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8691" marR="586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189607">
                <a:tc>
                  <a:txBody>
                    <a:bodyPr/>
                    <a:lstStyle/>
                    <a:p>
                      <a:pPr marL="228600" marR="0" indent="-22860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Font typeface="+mj-lt"/>
                        <a:buNone/>
                      </a:pPr>
                      <a:r>
                        <a:rPr lang="en-US" sz="1200" b="1" dirty="0">
                          <a:latin typeface="Times New Roman"/>
                          <a:ea typeface="Calibri"/>
                          <a:cs typeface="Arial"/>
                        </a:rPr>
                        <a:t>β-</a:t>
                      </a:r>
                      <a:r>
                        <a:rPr lang="en-US" sz="1200" b="1" dirty="0" err="1">
                          <a:latin typeface="Times New Roman"/>
                          <a:ea typeface="Calibri"/>
                          <a:cs typeface="Arial"/>
                        </a:rPr>
                        <a:t>actin</a:t>
                      </a:r>
                      <a:endParaRPr lang="en-US" sz="12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8691" marR="586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latin typeface="Times New Roman"/>
                          <a:ea typeface="Calibri"/>
                          <a:cs typeface="Arial"/>
                        </a:rPr>
                        <a:t>F: </a:t>
                      </a:r>
                      <a:r>
                        <a:rPr lang="en-US" sz="1200" dirty="0" err="1">
                          <a:latin typeface="Times New Roman"/>
                          <a:ea typeface="Calibri"/>
                          <a:cs typeface="Arial"/>
                        </a:rPr>
                        <a:t>AGGTGACACTATAGAATAC</a:t>
                      </a:r>
                      <a:endParaRPr lang="en-US" sz="1200" dirty="0">
                        <a:latin typeface="Calibri"/>
                        <a:ea typeface="Calibri"/>
                        <a:cs typeface="Arial"/>
                      </a:endParaRPr>
                    </a:p>
                    <a:p>
                      <a:pPr marL="0" marR="0" algn="l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 err="1">
                          <a:latin typeface="Times New Roman"/>
                          <a:ea typeface="Calibri"/>
                          <a:cs typeface="Arial"/>
                        </a:rPr>
                        <a:t>GTCATGGACTCTGGTGATG</a:t>
                      </a:r>
                      <a:endParaRPr lang="en-US" sz="1200" dirty="0">
                        <a:latin typeface="Calibri"/>
                        <a:ea typeface="Calibri"/>
                        <a:cs typeface="Arial"/>
                      </a:endParaRPr>
                    </a:p>
                    <a:p>
                      <a:pPr marL="0" marR="0" algn="l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latin typeface="Times New Roman"/>
                          <a:ea typeface="Calibri"/>
                          <a:cs typeface="Arial"/>
                        </a:rPr>
                        <a:t>R: </a:t>
                      </a:r>
                      <a:r>
                        <a:rPr lang="en-US" sz="1200" dirty="0" err="1">
                          <a:latin typeface="Times New Roman"/>
                          <a:ea typeface="Calibri"/>
                          <a:cs typeface="Arial"/>
                        </a:rPr>
                        <a:t>GTACGACTCACTATAGGGA</a:t>
                      </a:r>
                      <a:endParaRPr lang="en-US" sz="1200" dirty="0">
                        <a:latin typeface="Calibri"/>
                        <a:ea typeface="Calibri"/>
                        <a:cs typeface="Arial"/>
                      </a:endParaRPr>
                    </a:p>
                    <a:p>
                      <a:pPr marL="0" marR="0" algn="l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latin typeface="Times New Roman"/>
                          <a:ea typeface="Calibri"/>
                          <a:cs typeface="Arial"/>
                        </a:rPr>
                        <a:t>G </a:t>
                      </a:r>
                      <a:r>
                        <a:rPr lang="en-US" sz="1200" dirty="0" err="1">
                          <a:latin typeface="Times New Roman"/>
                          <a:ea typeface="Calibri"/>
                          <a:cs typeface="Arial"/>
                        </a:rPr>
                        <a:t>TCAGGCAGCTCGTAGCTCT</a:t>
                      </a:r>
                      <a:r>
                        <a:rPr lang="en-US" sz="1200" dirty="0">
                          <a:latin typeface="Times New Roman"/>
                          <a:ea typeface="Calibri"/>
                          <a:cs typeface="Arial"/>
                        </a:rPr>
                        <a:t> </a:t>
                      </a:r>
                      <a:endParaRPr lang="en-US" sz="12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8691" marR="586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latin typeface="Times New Roman"/>
                          <a:ea typeface="Calibri"/>
                          <a:cs typeface="Arial"/>
                        </a:rPr>
                        <a:t>U37499</a:t>
                      </a:r>
                      <a:endParaRPr lang="en-US" sz="12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8691" marR="586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latin typeface="Times New Roman"/>
                          <a:ea typeface="Calibri"/>
                          <a:cs typeface="Arial"/>
                        </a:rPr>
                        <a:t>317</a:t>
                      </a:r>
                      <a:endParaRPr lang="en-US" sz="12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8691" marR="586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 err="1">
                          <a:latin typeface="Times New Roman"/>
                          <a:ea typeface="Calibri"/>
                          <a:cs typeface="Arial"/>
                        </a:rPr>
                        <a:t>Venkatesh</a:t>
                      </a:r>
                      <a:r>
                        <a:rPr lang="en-US" sz="1200" dirty="0">
                          <a:latin typeface="Times New Roman"/>
                          <a:ea typeface="Calibri"/>
                          <a:cs typeface="Arial"/>
                        </a:rPr>
                        <a:t> et al., 1996</a:t>
                      </a:r>
                      <a:endParaRPr lang="en-US" sz="12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8691" marR="586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8913" name="Rectangle 1"/>
          <p:cNvSpPr>
            <a:spLocks noChangeArrowheads="1"/>
          </p:cNvSpPr>
          <p:nvPr/>
        </p:nvSpPr>
        <p:spPr bwMode="auto">
          <a:xfrm>
            <a:off x="1600200" y="311750"/>
            <a:ext cx="563880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Table 1. Primers nucleotide sequences (5'–3') of IL-1β, IL-2, IL-6 and β-</a:t>
            </a:r>
            <a:r>
              <a:rPr kumimoji="0" lang="en-US" sz="1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actin</a:t>
            </a:r>
            <a:r>
              <a:rPr kumimoji="0" lang="en-US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746245742"/>
              </p:ext>
            </p:extLst>
          </p:nvPr>
        </p:nvGraphicFramePr>
        <p:xfrm>
          <a:off x="990600" y="1371601"/>
          <a:ext cx="5823402" cy="3110443"/>
        </p:xfrm>
        <a:graphic>
          <a:graphicData uri="http://schemas.openxmlformats.org/drawingml/2006/table">
            <a:tbl>
              <a:tblPr/>
              <a:tblGrid>
                <a:gridCol w="173407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97108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901718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994201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1222329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</a:tblGrid>
              <a:tr h="304799">
                <a:tc>
                  <a:txBody>
                    <a:bodyPr/>
                    <a:lstStyle/>
                    <a:p>
                      <a:pPr marL="0" marR="0" algn="l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latin typeface="Times New Roman"/>
                          <a:ea typeface="Calibri"/>
                          <a:cs typeface="Arial"/>
                        </a:rPr>
                        <a:t>Parameters</a:t>
                      </a: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5903" marR="659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latin typeface="Times New Roman"/>
                          <a:ea typeface="Calibri"/>
                          <a:cs typeface="Arial"/>
                        </a:rPr>
                        <a:t>Control </a:t>
                      </a: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5903" marR="659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latin typeface="Times New Roman"/>
                          <a:ea typeface="Calibri"/>
                          <a:cs typeface="Arial"/>
                        </a:rPr>
                        <a:t>β-glucan</a:t>
                      </a: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5903" marR="659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latin typeface="Times New Roman"/>
                          <a:ea typeface="Calibri"/>
                          <a:cs typeface="Arial"/>
                        </a:rPr>
                        <a:t>Fipronil +  Lead</a:t>
                      </a: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5903" marR="659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latin typeface="Times New Roman"/>
                          <a:ea typeface="Calibri"/>
                          <a:cs typeface="Arial"/>
                        </a:rPr>
                        <a:t>Fipronil + Lead + β-glucan</a:t>
                      </a: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5903" marR="659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 err="1">
                          <a:latin typeface="Times New Roman"/>
                          <a:ea typeface="Calibri"/>
                          <a:cs typeface="Arial"/>
                        </a:rPr>
                        <a:t>RBCs</a:t>
                      </a:r>
                      <a:r>
                        <a:rPr lang="en-US" sz="1000" b="1" dirty="0">
                          <a:latin typeface="Times New Roman"/>
                          <a:ea typeface="Calibri"/>
                          <a:cs typeface="Arial"/>
                        </a:rPr>
                        <a:t> count </a:t>
                      </a:r>
                    </a:p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latin typeface="Times New Roman"/>
                          <a:ea typeface="Calibri"/>
                          <a:cs typeface="Arial"/>
                        </a:rPr>
                        <a:t>(x 10 /µl)</a:t>
                      </a:r>
                      <a:endParaRPr lang="en-US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5903" marR="659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latin typeface="Times New Roman"/>
                          <a:ea typeface="Calibri"/>
                          <a:cs typeface="Arial"/>
                        </a:rPr>
                        <a:t>2.4±0.032</a:t>
                      </a:r>
                      <a:r>
                        <a:rPr lang="en-US" sz="1000" baseline="30000">
                          <a:latin typeface="Times New Roman"/>
                          <a:ea typeface="Calibri"/>
                          <a:cs typeface="Arial"/>
                        </a:rPr>
                        <a:t>a</a:t>
                      </a: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5903" marR="659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latin typeface="Times New Roman"/>
                          <a:ea typeface="Calibri"/>
                          <a:cs typeface="Arial"/>
                        </a:rPr>
                        <a:t>2.42±0.04</a:t>
                      </a:r>
                      <a:r>
                        <a:rPr lang="en-US" sz="1000" baseline="30000">
                          <a:latin typeface="Times New Roman"/>
                          <a:ea typeface="Calibri"/>
                          <a:cs typeface="Arial"/>
                        </a:rPr>
                        <a:t>a</a:t>
                      </a: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5903" marR="659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latin typeface="Times New Roman"/>
                          <a:ea typeface="Calibri"/>
                          <a:cs typeface="Arial"/>
                        </a:rPr>
                        <a:t>1.8±0.1</a:t>
                      </a:r>
                      <a:r>
                        <a:rPr lang="en-US" sz="1000" baseline="30000">
                          <a:latin typeface="Times New Roman"/>
                          <a:ea typeface="Calibri"/>
                          <a:cs typeface="Arial"/>
                        </a:rPr>
                        <a:t>e</a:t>
                      </a: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5903" marR="659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latin typeface="Times New Roman"/>
                          <a:ea typeface="Calibri"/>
                          <a:cs typeface="Arial"/>
                        </a:rPr>
                        <a:t>2.32±0.037</a:t>
                      </a:r>
                      <a:r>
                        <a:rPr lang="en-US" sz="1000" baseline="30000">
                          <a:latin typeface="Times New Roman"/>
                          <a:ea typeface="Calibri"/>
                          <a:cs typeface="Arial"/>
                        </a:rPr>
                        <a:t>b</a:t>
                      </a: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5903" marR="659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75690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 err="1">
                          <a:latin typeface="Times New Roman"/>
                          <a:ea typeface="Calibri"/>
                          <a:cs typeface="Arial"/>
                        </a:rPr>
                        <a:t>Hb</a:t>
                      </a:r>
                      <a:r>
                        <a:rPr lang="en-US" sz="1000" b="1" dirty="0">
                          <a:latin typeface="Times New Roman"/>
                          <a:ea typeface="Calibri"/>
                          <a:cs typeface="Arial"/>
                        </a:rPr>
                        <a:t> (gm/dl)</a:t>
                      </a:r>
                      <a:endParaRPr lang="en-US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5903" marR="659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latin typeface="Times New Roman"/>
                          <a:ea typeface="Calibri"/>
                          <a:cs typeface="Arial"/>
                        </a:rPr>
                        <a:t>10.1±0.12</a:t>
                      </a:r>
                      <a:r>
                        <a:rPr lang="en-US" sz="1000" baseline="30000">
                          <a:latin typeface="Times New Roman"/>
                          <a:ea typeface="Calibri"/>
                          <a:cs typeface="Arial"/>
                        </a:rPr>
                        <a:t>a</a:t>
                      </a: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5903" marR="659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latin typeface="Times New Roman"/>
                          <a:ea typeface="Calibri"/>
                          <a:cs typeface="Arial"/>
                        </a:rPr>
                        <a:t>10.2±0.23</a:t>
                      </a:r>
                      <a:r>
                        <a:rPr lang="en-US" sz="1000" baseline="30000">
                          <a:latin typeface="Times New Roman"/>
                          <a:ea typeface="Calibri"/>
                          <a:cs typeface="Arial"/>
                        </a:rPr>
                        <a:t>a</a:t>
                      </a: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5903" marR="659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latin typeface="Times New Roman"/>
                          <a:ea typeface="Calibri"/>
                          <a:cs typeface="Arial"/>
                        </a:rPr>
                        <a:t>7.82±0.41</a:t>
                      </a:r>
                      <a:r>
                        <a:rPr lang="en-US" sz="1000" baseline="30000">
                          <a:latin typeface="Times New Roman"/>
                          <a:ea typeface="Calibri"/>
                          <a:cs typeface="Arial"/>
                        </a:rPr>
                        <a:t>e</a:t>
                      </a: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5903" marR="659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latin typeface="Times New Roman"/>
                          <a:ea typeface="Calibri"/>
                          <a:cs typeface="Arial"/>
                        </a:rPr>
                        <a:t>9.97±0.32</a:t>
                      </a:r>
                      <a:r>
                        <a:rPr lang="en-US" sz="1000" baseline="30000">
                          <a:latin typeface="Times New Roman"/>
                          <a:ea typeface="Calibri"/>
                          <a:cs typeface="Arial"/>
                        </a:rPr>
                        <a:t>b</a:t>
                      </a: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5903" marR="659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21878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latin typeface="Times New Roman"/>
                          <a:ea typeface="Calibri"/>
                          <a:cs typeface="Arial"/>
                        </a:rPr>
                        <a:t>PCV (Hct) %</a:t>
                      </a: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5903" marR="659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latin typeface="Times New Roman"/>
                          <a:ea typeface="Calibri"/>
                          <a:cs typeface="Arial"/>
                        </a:rPr>
                        <a:t>29.1±1.3</a:t>
                      </a:r>
                      <a:r>
                        <a:rPr lang="en-US" sz="1000" baseline="30000">
                          <a:latin typeface="Times New Roman"/>
                          <a:ea typeface="Calibri"/>
                          <a:cs typeface="Arial"/>
                        </a:rPr>
                        <a:t>a</a:t>
                      </a: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5903" marR="659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latin typeface="Times New Roman"/>
                          <a:ea typeface="Calibri"/>
                          <a:cs typeface="Arial"/>
                        </a:rPr>
                        <a:t>29.3±1.8</a:t>
                      </a:r>
                      <a:r>
                        <a:rPr lang="en-US" sz="1000" baseline="30000">
                          <a:latin typeface="Times New Roman"/>
                          <a:ea typeface="Calibri"/>
                          <a:cs typeface="Arial"/>
                        </a:rPr>
                        <a:t>a</a:t>
                      </a: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5903" marR="659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latin typeface="Times New Roman"/>
                          <a:ea typeface="Calibri"/>
                          <a:cs typeface="Arial"/>
                        </a:rPr>
                        <a:t>19.2±4.1</a:t>
                      </a:r>
                      <a:r>
                        <a:rPr lang="en-US" sz="1000" baseline="30000">
                          <a:latin typeface="Times New Roman"/>
                          <a:ea typeface="Calibri"/>
                          <a:cs typeface="Arial"/>
                        </a:rPr>
                        <a:t>d</a:t>
                      </a: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5903" marR="659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latin typeface="Times New Roman"/>
                          <a:ea typeface="Calibri"/>
                          <a:cs typeface="Arial"/>
                        </a:rPr>
                        <a:t>28.3±2.4</a:t>
                      </a:r>
                      <a:r>
                        <a:rPr lang="en-US" sz="1000" baseline="30000">
                          <a:latin typeface="Times New Roman"/>
                          <a:ea typeface="Calibri"/>
                          <a:cs typeface="Arial"/>
                        </a:rPr>
                        <a:t>b</a:t>
                      </a: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5903" marR="659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86215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latin typeface="Times New Roman"/>
                          <a:ea typeface="Calibri"/>
                          <a:cs typeface="Arial"/>
                        </a:rPr>
                        <a:t>MCV (Fl)</a:t>
                      </a: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5903" marR="659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latin typeface="Times New Roman"/>
                          <a:ea typeface="Calibri"/>
                          <a:cs typeface="Arial"/>
                        </a:rPr>
                        <a:t>95.4±9.2</a:t>
                      </a:r>
                      <a:r>
                        <a:rPr lang="en-US" sz="1000" baseline="30000">
                          <a:latin typeface="Times New Roman"/>
                          <a:ea typeface="Calibri"/>
                          <a:cs typeface="Arial"/>
                        </a:rPr>
                        <a:t>a</a:t>
                      </a: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5903" marR="659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latin typeface="Times New Roman"/>
                          <a:ea typeface="Calibri"/>
                          <a:cs typeface="Arial"/>
                        </a:rPr>
                        <a:t>93±7.8</a:t>
                      </a:r>
                      <a:r>
                        <a:rPr lang="en-US" sz="1000" baseline="30000">
                          <a:latin typeface="Times New Roman"/>
                          <a:ea typeface="Calibri"/>
                          <a:cs typeface="Arial"/>
                        </a:rPr>
                        <a:t>a</a:t>
                      </a: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5903" marR="659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latin typeface="Times New Roman"/>
                          <a:ea typeface="Calibri"/>
                          <a:cs typeface="Arial"/>
                        </a:rPr>
                        <a:t>67.5±9.7</a:t>
                      </a:r>
                      <a:r>
                        <a:rPr lang="en-US" sz="1000" baseline="30000">
                          <a:latin typeface="Times New Roman"/>
                          <a:ea typeface="Calibri"/>
                          <a:cs typeface="Arial"/>
                        </a:rPr>
                        <a:t>c</a:t>
                      </a: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5903" marR="659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latin typeface="Times New Roman"/>
                          <a:ea typeface="Calibri"/>
                          <a:cs typeface="Arial"/>
                        </a:rPr>
                        <a:t>88.3±8.1</a:t>
                      </a:r>
                      <a:r>
                        <a:rPr lang="en-US" sz="1000" baseline="30000">
                          <a:latin typeface="Times New Roman"/>
                          <a:ea typeface="Calibri"/>
                          <a:cs typeface="Arial"/>
                        </a:rPr>
                        <a:t>a</a:t>
                      </a: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5903" marR="659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48785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latin typeface="Times New Roman"/>
                          <a:ea typeface="Calibri"/>
                          <a:cs typeface="Arial"/>
                        </a:rPr>
                        <a:t>MCHC%</a:t>
                      </a: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5903" marR="659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latin typeface="Times New Roman"/>
                          <a:ea typeface="Calibri"/>
                          <a:cs typeface="Arial"/>
                        </a:rPr>
                        <a:t>33.1±1.3</a:t>
                      </a:r>
                      <a:r>
                        <a:rPr lang="en-US" sz="1000" baseline="30000">
                          <a:latin typeface="Times New Roman"/>
                          <a:ea typeface="Calibri"/>
                          <a:cs typeface="Arial"/>
                        </a:rPr>
                        <a:t>a</a:t>
                      </a: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5903" marR="659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latin typeface="Times New Roman"/>
                          <a:ea typeface="Calibri"/>
                          <a:cs typeface="Arial"/>
                        </a:rPr>
                        <a:t>32.9±2.01</a:t>
                      </a:r>
                      <a:r>
                        <a:rPr lang="en-US" sz="1000" baseline="30000">
                          <a:latin typeface="Times New Roman"/>
                          <a:ea typeface="Calibri"/>
                          <a:cs typeface="Arial"/>
                        </a:rPr>
                        <a:t>a</a:t>
                      </a: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5903" marR="659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latin typeface="Times New Roman"/>
                          <a:ea typeface="Calibri"/>
                          <a:cs typeface="Arial"/>
                        </a:rPr>
                        <a:t>24.2±1.6</a:t>
                      </a:r>
                      <a:r>
                        <a:rPr lang="en-US" sz="1000" baseline="30000">
                          <a:latin typeface="Times New Roman"/>
                          <a:ea typeface="Calibri"/>
                          <a:cs typeface="Arial"/>
                        </a:rPr>
                        <a:t>c</a:t>
                      </a: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5903" marR="659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latin typeface="Times New Roman"/>
                          <a:ea typeface="Calibri"/>
                          <a:cs typeface="Arial"/>
                        </a:rPr>
                        <a:t>32.1±2.05</a:t>
                      </a:r>
                      <a:r>
                        <a:rPr lang="en-US" sz="1000" baseline="30000">
                          <a:latin typeface="Times New Roman"/>
                          <a:ea typeface="Calibri"/>
                          <a:cs typeface="Arial"/>
                        </a:rPr>
                        <a:t>a</a:t>
                      </a: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5903" marR="659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48785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latin typeface="Times New Roman"/>
                          <a:ea typeface="Calibri"/>
                          <a:cs typeface="Arial"/>
                        </a:rPr>
                        <a:t>Serum IL-1β (pg/ml)</a:t>
                      </a: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5903" marR="659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latin typeface="Times New Roman"/>
                          <a:ea typeface="Calibri"/>
                          <a:cs typeface="Arial"/>
                        </a:rPr>
                        <a:t>16.1±0.36</a:t>
                      </a:r>
                      <a:r>
                        <a:rPr lang="en-US" sz="1000" baseline="30000">
                          <a:latin typeface="Times New Roman"/>
                          <a:ea typeface="Calibri"/>
                          <a:cs typeface="Arial"/>
                        </a:rPr>
                        <a:t>b</a:t>
                      </a: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5903" marR="659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latin typeface="Times New Roman"/>
                          <a:ea typeface="Calibri"/>
                          <a:cs typeface="Arial"/>
                        </a:rPr>
                        <a:t>18.3±0.64</a:t>
                      </a:r>
                      <a:r>
                        <a:rPr lang="en-US" sz="1000" baseline="30000">
                          <a:latin typeface="Times New Roman"/>
                          <a:ea typeface="Calibri"/>
                          <a:cs typeface="Arial"/>
                        </a:rPr>
                        <a:t>a</a:t>
                      </a: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5903" marR="659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latin typeface="Times New Roman"/>
                          <a:ea typeface="Calibri"/>
                          <a:cs typeface="Arial"/>
                        </a:rPr>
                        <a:t>9.2±0.97</a:t>
                      </a:r>
                      <a:r>
                        <a:rPr lang="en-US" sz="1000" baseline="30000">
                          <a:latin typeface="Times New Roman"/>
                          <a:ea typeface="Calibri"/>
                          <a:cs typeface="Arial"/>
                        </a:rPr>
                        <a:t>e</a:t>
                      </a: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5903" marR="659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latin typeface="Times New Roman"/>
                          <a:ea typeface="Calibri"/>
                          <a:cs typeface="Arial"/>
                        </a:rPr>
                        <a:t>15.7±1.4</a:t>
                      </a:r>
                      <a:r>
                        <a:rPr lang="en-US" sz="1000" baseline="30000">
                          <a:latin typeface="Times New Roman"/>
                          <a:ea typeface="Calibri"/>
                          <a:cs typeface="Arial"/>
                        </a:rPr>
                        <a:t>c</a:t>
                      </a: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5903" marR="659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48785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latin typeface="Times New Roman"/>
                          <a:ea typeface="Calibri"/>
                          <a:cs typeface="Arial"/>
                        </a:rPr>
                        <a:t>Serum IL-6 (pg/ml)</a:t>
                      </a: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5903" marR="659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latin typeface="Times New Roman"/>
                          <a:ea typeface="Calibri"/>
                          <a:cs typeface="Arial"/>
                        </a:rPr>
                        <a:t>98.7±5.3</a:t>
                      </a:r>
                      <a:r>
                        <a:rPr lang="en-US" sz="1000" baseline="30000">
                          <a:latin typeface="Times New Roman"/>
                          <a:ea typeface="Calibri"/>
                          <a:cs typeface="Arial"/>
                        </a:rPr>
                        <a:t>b</a:t>
                      </a: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5903" marR="659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latin typeface="Times New Roman"/>
                          <a:ea typeface="Calibri"/>
                          <a:cs typeface="Arial"/>
                        </a:rPr>
                        <a:t>106.1±4.7</a:t>
                      </a:r>
                      <a:r>
                        <a:rPr lang="en-US" sz="1000" baseline="30000">
                          <a:latin typeface="Times New Roman"/>
                          <a:ea typeface="Calibri"/>
                          <a:cs typeface="Arial"/>
                        </a:rPr>
                        <a:t>a</a:t>
                      </a: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5903" marR="659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latin typeface="Times New Roman"/>
                          <a:ea typeface="Calibri"/>
                          <a:cs typeface="Arial"/>
                        </a:rPr>
                        <a:t>66.1±4.56</a:t>
                      </a:r>
                      <a:r>
                        <a:rPr lang="en-US" sz="1000" baseline="30000">
                          <a:latin typeface="Times New Roman"/>
                          <a:ea typeface="Calibri"/>
                          <a:cs typeface="Arial"/>
                        </a:rPr>
                        <a:t>e</a:t>
                      </a: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5903" marR="659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latin typeface="Times New Roman"/>
                          <a:ea typeface="Calibri"/>
                          <a:cs typeface="Arial"/>
                        </a:rPr>
                        <a:t>92.1±3.21</a:t>
                      </a:r>
                      <a:r>
                        <a:rPr lang="en-US" sz="1000" baseline="30000">
                          <a:latin typeface="Times New Roman"/>
                          <a:ea typeface="Calibri"/>
                          <a:cs typeface="Arial"/>
                        </a:rPr>
                        <a:t>c</a:t>
                      </a: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5903" marR="659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348785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latin typeface="Times New Roman"/>
                          <a:ea typeface="Calibri"/>
                          <a:cs typeface="Arial"/>
                        </a:rPr>
                        <a:t>Serum IgM (μg/ml)</a:t>
                      </a: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5903" marR="659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latin typeface="Times New Roman"/>
                          <a:ea typeface="Calibri"/>
                          <a:cs typeface="Arial"/>
                        </a:rPr>
                        <a:t>13.23±0.4</a:t>
                      </a:r>
                      <a:r>
                        <a:rPr lang="en-US" sz="1000" baseline="30000">
                          <a:latin typeface="Times New Roman"/>
                          <a:ea typeface="Calibri"/>
                          <a:cs typeface="Arial"/>
                        </a:rPr>
                        <a:t>b</a:t>
                      </a: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5903" marR="659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latin typeface="Times New Roman"/>
                          <a:ea typeface="Calibri"/>
                          <a:cs typeface="Arial"/>
                        </a:rPr>
                        <a:t>15.87±1.2</a:t>
                      </a:r>
                      <a:r>
                        <a:rPr lang="en-US" sz="1000" baseline="30000">
                          <a:latin typeface="Times New Roman"/>
                          <a:ea typeface="Calibri"/>
                          <a:cs typeface="Arial"/>
                        </a:rPr>
                        <a:t>a</a:t>
                      </a: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5903" marR="659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latin typeface="Times New Roman"/>
                          <a:ea typeface="Calibri"/>
                          <a:cs typeface="Arial"/>
                        </a:rPr>
                        <a:t>6.8±0.71</a:t>
                      </a:r>
                      <a:r>
                        <a:rPr lang="en-US" sz="1000" baseline="30000" dirty="0">
                          <a:latin typeface="Times New Roman"/>
                          <a:ea typeface="Calibri"/>
                          <a:cs typeface="Arial"/>
                        </a:rPr>
                        <a:t>e</a:t>
                      </a:r>
                      <a:endParaRPr lang="en-US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5903" marR="659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latin typeface="Times New Roman"/>
                          <a:ea typeface="Calibri"/>
                          <a:cs typeface="Arial"/>
                        </a:rPr>
                        <a:t>12.9±.87</a:t>
                      </a:r>
                      <a:r>
                        <a:rPr lang="en-US" sz="1000" baseline="30000" dirty="0">
                          <a:latin typeface="Times New Roman"/>
                          <a:ea typeface="Calibri"/>
                          <a:cs typeface="Arial"/>
                        </a:rPr>
                        <a:t>c</a:t>
                      </a:r>
                      <a:endParaRPr lang="en-US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5903" marR="659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40961" name="Rectangle 1"/>
          <p:cNvSpPr>
            <a:spLocks noChangeArrowheads="1"/>
          </p:cNvSpPr>
          <p:nvPr/>
        </p:nvSpPr>
        <p:spPr bwMode="auto">
          <a:xfrm>
            <a:off x="304800" y="789801"/>
            <a:ext cx="838200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Table 2. Effect of Lead, fipronil and </a:t>
            </a:r>
            <a:r>
              <a:rPr lang="el-GR" sz="12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β</a:t>
            </a:r>
            <a:r>
              <a:rPr lang="en-US" sz="12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</a:t>
            </a:r>
            <a:r>
              <a:rPr kumimoji="0" lang="en-US" sz="1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glucan</a:t>
            </a: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on some hematological and biochemical parameters in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200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Clarias gariepinus</a:t>
            </a:r>
            <a:r>
              <a:rPr kumimoji="0" lang="en-US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0962" name="Rectangle 2"/>
          <p:cNvSpPr>
            <a:spLocks noChangeArrowheads="1"/>
          </p:cNvSpPr>
          <p:nvPr/>
        </p:nvSpPr>
        <p:spPr bwMode="auto">
          <a:xfrm>
            <a:off x="914400" y="4572000"/>
            <a:ext cx="596394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Means ±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S.E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within the same raw carrying different subscript letters are significant at p&lt;0.05.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3741</TotalTime>
  <Words>214</Words>
  <Application>Microsoft Office PowerPoint</Application>
  <PresentationFormat>عرض على الشاشة (3:4)‏</PresentationFormat>
  <Paragraphs>84</Paragraphs>
  <Slides>2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2</vt:i4>
      </vt:variant>
    </vt:vector>
  </HeadingPairs>
  <TitlesOfParts>
    <vt:vector size="3" baseType="lpstr">
      <vt:lpstr>Office Theme</vt:lpstr>
      <vt:lpstr>الشريحة 1</vt:lpstr>
      <vt:lpstr>الشريحة 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Dr_Adel</dc:creator>
  <cp:lastModifiedBy>Riad soft</cp:lastModifiedBy>
  <cp:revision>202</cp:revision>
  <dcterms:created xsi:type="dcterms:W3CDTF">2006-08-16T00:00:00Z</dcterms:created>
  <dcterms:modified xsi:type="dcterms:W3CDTF">2022-06-16T10:46:09Z</dcterms:modified>
</cp:coreProperties>
</file>