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9-17T11:37:55.209" idx="2">
    <p:pos x="4932" y="2754"/>
    <p:text>Methods에서 복사하여 붙였는데, 재검토 할 것. 
실험 방법을 따로 작성하지 않고 figure legend 내에 기술할 예정이라, 비교적 상세하게 기술하기 바람.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A59A5-394B-4E75-886A-99A3EABA9141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58D86-6319-47A8-A5E1-8F596A133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36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0ADC2-224D-47FB-A520-88BFDB91291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356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71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10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81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676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1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479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58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95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89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75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66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C154D-27AF-440E-A4DA-34EDEE7EB594}" type="datetimeFigureOut">
              <a:rPr lang="ko-KR" altLang="en-US" smtClean="0"/>
              <a:t>2020-08-06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791AE-990A-43FA-8476-DE39DEC765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88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136909"/>
              </p:ext>
            </p:extLst>
          </p:nvPr>
        </p:nvGraphicFramePr>
        <p:xfrm>
          <a:off x="1201472" y="1782143"/>
          <a:ext cx="6696745" cy="1997569"/>
        </p:xfrm>
        <a:graphic>
          <a:graphicData uri="http://schemas.openxmlformats.org/drawingml/2006/table">
            <a:tbl>
              <a:tblPr/>
              <a:tblGrid>
                <a:gridCol w="1704313"/>
                <a:gridCol w="1893681"/>
                <a:gridCol w="1428869"/>
                <a:gridCol w="1669882"/>
              </a:tblGrid>
              <a:tr h="2853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Cause of infertility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Mean age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No. of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patients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No. of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pregnancy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(years; ± SD)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32.0 ± 3.4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OHSS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30.4 ± 5.6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PCOS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32.3 ± 3.9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Tubal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33.8 ± 3.8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Endometriosis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34.7 ± 3.0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37477" y="1412776"/>
            <a:ext cx="669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Supplemental Table </a:t>
            </a:r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S1</a:t>
            </a:r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US" altLang="ko-KR" sz="14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emographic features of women undergoing IVF cycles.</a:t>
            </a:r>
            <a:endParaRPr lang="ko-KR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780051" y="404664"/>
            <a:ext cx="16890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Table S1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721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6546819" y="383210"/>
            <a:ext cx="1764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S1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442" y="1476231"/>
            <a:ext cx="871514" cy="1468073"/>
          </a:xfrm>
          <a:prstGeom prst="rect">
            <a:avLst/>
          </a:prstGeom>
        </p:spPr>
      </p:pic>
      <p:grpSp>
        <p:nvGrpSpPr>
          <p:cNvPr id="219" name="그룹 218"/>
          <p:cNvGrpSpPr/>
          <p:nvPr/>
        </p:nvGrpSpPr>
        <p:grpSpPr>
          <a:xfrm>
            <a:off x="3984216" y="2834973"/>
            <a:ext cx="607859" cy="1111997"/>
            <a:chOff x="5745454" y="5324701"/>
            <a:chExt cx="607859" cy="1111997"/>
          </a:xfrm>
        </p:grpSpPr>
        <p:sp>
          <p:nvSpPr>
            <p:cNvPr id="256" name="직사각형 255"/>
            <p:cNvSpPr/>
            <p:nvPr/>
          </p:nvSpPr>
          <p:spPr>
            <a:xfrm>
              <a:off x="5745454" y="6005811"/>
              <a:ext cx="6078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dirty="0" smtClean="0">
                  <a:latin typeface="Arial" pitchFamily="34" charset="0"/>
                  <a:ea typeface="맑은 고딕" pitchFamily="50" charset="-127"/>
                  <a:cs typeface="Arial" pitchFamily="34" charset="0"/>
                </a:rPr>
                <a:t>OHSS</a:t>
              </a:r>
            </a:p>
            <a:p>
              <a:pPr algn="ctr"/>
              <a:r>
                <a:rPr lang="en-US" altLang="ko-KR" sz="1100" dirty="0" smtClean="0">
                  <a:latin typeface="Arial" pitchFamily="34" charset="0"/>
                  <a:ea typeface="맑은 고딕" pitchFamily="50" charset="-127"/>
                  <a:cs typeface="Arial" pitchFamily="34" charset="0"/>
                </a:rPr>
                <a:t> model</a:t>
              </a:r>
              <a:endParaRPr lang="ko-KR" altLang="en-US" dirty="0"/>
            </a:p>
          </p:txBody>
        </p:sp>
        <p:cxnSp>
          <p:nvCxnSpPr>
            <p:cNvPr id="257" name="직선 연결선 256"/>
            <p:cNvCxnSpPr/>
            <p:nvPr/>
          </p:nvCxnSpPr>
          <p:spPr>
            <a:xfrm>
              <a:off x="5872507" y="6056151"/>
              <a:ext cx="360000" cy="15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TextBox 275"/>
            <p:cNvSpPr txBox="1">
              <a:spLocks noChangeArrowheads="1"/>
            </p:cNvSpPr>
            <p:nvPr/>
          </p:nvSpPr>
          <p:spPr bwMode="auto">
            <a:xfrm rot="16200000">
              <a:off x="5540225" y="5574621"/>
              <a:ext cx="6886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ko-KR" sz="1100" dirty="0" smtClean="0">
                  <a:latin typeface="Arial" pitchFamily="34" charset="0"/>
                  <a:ea typeface="맑은 고딕" pitchFamily="50" charset="-127"/>
                  <a:cs typeface="Arial" pitchFamily="34" charset="0"/>
                </a:rPr>
                <a:t>Saline</a:t>
              </a:r>
              <a:endParaRPr kumimoji="0" lang="ko-KR" altLang="en-US" sz="1100" dirty="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63" name="TextBox 275"/>
            <p:cNvSpPr txBox="1">
              <a:spLocks noChangeArrowheads="1"/>
            </p:cNvSpPr>
            <p:nvPr/>
          </p:nvSpPr>
          <p:spPr bwMode="auto">
            <a:xfrm rot="16200000">
              <a:off x="5757423" y="5595881"/>
              <a:ext cx="80397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ko-KR" sz="1100" dirty="0" err="1" smtClean="0">
                  <a:latin typeface="Arial" pitchFamily="34" charset="0"/>
                  <a:ea typeface="맑은 고딕" pitchFamily="50" charset="-127"/>
                  <a:cs typeface="Arial" pitchFamily="34" charset="0"/>
                </a:rPr>
                <a:t>hCG</a:t>
              </a:r>
              <a:r>
                <a:rPr kumimoji="0" lang="en-US" altLang="ko-KR" sz="1100" dirty="0" smtClean="0">
                  <a:latin typeface="Arial" pitchFamily="34" charset="0"/>
                  <a:ea typeface="맑은 고딕" pitchFamily="50" charset="-127"/>
                  <a:cs typeface="Arial" pitchFamily="34" charset="0"/>
                </a:rPr>
                <a:t> 30IU</a:t>
              </a:r>
              <a:endParaRPr kumimoji="0" lang="ko-KR" altLang="en-US" sz="1100" dirty="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264" name="TextBox 164"/>
          <p:cNvSpPr txBox="1">
            <a:spLocks noChangeArrowheads="1"/>
          </p:cNvSpPr>
          <p:nvPr/>
        </p:nvSpPr>
        <p:spPr bwMode="auto">
          <a:xfrm rot="16200000">
            <a:off x="2633036" y="2006365"/>
            <a:ext cx="185602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1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Vascular permeability</a:t>
            </a:r>
          </a:p>
          <a:p>
            <a:pPr algn="ctr"/>
            <a:r>
              <a:rPr lang="en-US" altLang="ko-KR" sz="11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</a:t>
            </a:r>
            <a:r>
              <a:rPr lang="en-US" altLang="ko-KR" sz="1100" dirty="0" smtClean="0">
                <a:latin typeface="Symbol" panose="05050102010706020507" pitchFamily="18" charset="2"/>
                <a:ea typeface="맑은 고딕" pitchFamily="50" charset="-127"/>
                <a:cs typeface="Arial" pitchFamily="34" charset="0"/>
              </a:rPr>
              <a:t>m</a:t>
            </a:r>
            <a:r>
              <a:rPr lang="en-US" altLang="ko-KR" sz="11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g EB/ml peritoneal fluid)</a:t>
            </a:r>
          </a:p>
        </p:txBody>
      </p:sp>
      <p:sp>
        <p:nvSpPr>
          <p:cNvPr id="10" name="직사각형 239"/>
          <p:cNvSpPr>
            <a:spLocks noChangeArrowheads="1"/>
          </p:cNvSpPr>
          <p:nvPr/>
        </p:nvSpPr>
        <p:spPr bwMode="auto">
          <a:xfrm>
            <a:off x="4267365" y="1657893"/>
            <a:ext cx="287338" cy="39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87765" y="3946970"/>
            <a:ext cx="58805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Fig. S1. Increase in ovarian vascular permeability in rats induced OHSS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high dose of hCG.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days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saline or hCG administration,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rats were injected via the femoral vein with 0.2 ml of 5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evans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 dye (EB, Sigma) under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anesthesia with 2% isoflurane/O</a:t>
            </a:r>
            <a:r>
              <a:rPr lang="en-US" altLang="ko-KR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gas.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peritoneal cavity was irrigated with 5 ml of 0.9% saline at 30 min after EB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injection. The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peritoneal irrigated fluid was collected into tubes containing 0.05ml of 0.1 N sodium hydroxide solution in order to clear any turbidity due to protein, and the tubes were centrifuged at 900 </a:t>
            </a:r>
            <a:r>
              <a:rPr lang="en-US" altLang="ko-KR" sz="1200" dirty="0" smtClean="0">
                <a:latin typeface="Times New Roman"/>
                <a:cs typeface="Times New Roman"/>
              </a:rPr>
              <a:t>×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10 min at room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temperature. For analysis of peritoneal capillary permeability,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 concentrations were determined by measuring at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 with a spectrophotometer (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Tecan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Austria GmbH, USA).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presented as mean ± SEM of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six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 performed experiments. *, 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&lt;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Saline.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15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251</Words>
  <Application>Microsoft Office PowerPoint</Application>
  <PresentationFormat>화면 슬라이드 쇼(4:3)</PresentationFormat>
  <Paragraphs>37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</cp:revision>
  <dcterms:created xsi:type="dcterms:W3CDTF">2019-09-17T02:38:24Z</dcterms:created>
  <dcterms:modified xsi:type="dcterms:W3CDTF">2020-08-06T08:35:02Z</dcterms:modified>
</cp:coreProperties>
</file>