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B447B5-397D-4F24-B79F-D3B9F668D796}" v="87" dt="2021-08-27T09:08:06.1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7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BD2C58-1ACE-4A84-9D64-6AD0098504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44222AB-F962-4B4E-9041-BD4682B31A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40BD83A-8968-4600-B6F6-588AAE741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3849B-7D75-4242-BB11-C2C8B577803C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F247616-448D-4E7D-813F-8FEFFD94B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25B1CE1-EC6B-4393-9470-6D544F0AE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1FD87-D8FD-4ED9-8B07-A888F5B3EA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869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F96C52-CD50-4108-A00A-200B86EFE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5217036-51B0-4337-B25A-B1D3DF431D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EB094E2-3574-4C88-8AE0-1F0D2DAAA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3849B-7D75-4242-BB11-C2C8B577803C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23FD108-8988-4947-83BE-C7CD8B901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04DA785-8E14-47DA-B146-E02A29A6C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1FD87-D8FD-4ED9-8B07-A888F5B3EA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892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C1FF97A-C0BA-4CAD-AC7B-8670B4401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D76AD39-A85A-41EC-9BCB-25E7780F6F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365E498-B271-48D8-91C7-CAF9AE4AC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3849B-7D75-4242-BB11-C2C8B577803C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60419F3-EE99-4070-A549-214E6A965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A498E3D-46AB-4C8A-9A82-A9F0EEC4B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1FD87-D8FD-4ED9-8B07-A888F5B3EA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689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CC060B-CD1F-48ED-A976-BCB2A60B2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0D99C23-2B5E-4CB9-B9FA-C24B9ECAA8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7FA55B4-F2E0-4C79-8C18-AF476C10FB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D2E1BB4-8CF2-4561-ADAA-174724838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3849B-7D75-4242-BB11-C2C8B577803C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26863D9-5053-491B-A25E-346F04B9E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2406F9F-DCF1-4589-9B8B-3A62BDE59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1FD87-D8FD-4ED9-8B07-A888F5B3EA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068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30031C-A33B-4E02-BB57-0AE4E7594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367FEC5-F670-4F37-9AB9-316DEF26BB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049ACE2-F933-445B-9BD8-EF1AF75716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1F48043-CDDB-4DFA-A974-768259BA11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F9D4E954-0BE3-4361-99C1-D26D234B51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D87C50E5-2C55-4AF8-B5F7-0171A629A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3849B-7D75-4242-BB11-C2C8B577803C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7CAEEAF5-F9DE-4EE1-A31A-8A7761A33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F818E95D-1E43-42C3-93CE-6E3DC9204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1FD87-D8FD-4ED9-8B07-A888F5B3EA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270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214363-58BD-4829-9B26-61FEA7241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426B2BB-D240-485A-B95D-81487A7B1F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3849B-7D75-4242-BB11-C2C8B577803C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D92749C-B614-4268-8F8E-2298A048F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4457A62-E6B6-4CBB-8AD0-A8A786A2C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1FD87-D8FD-4ED9-8B07-A888F5B3EA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316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6E939C6-A7D5-42DD-8A2E-CCF9DFDDA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3849B-7D75-4242-BB11-C2C8B577803C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CD2E7A1D-6FC3-4F5D-B860-8650D2FD2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20A5069-1B9A-4D76-B680-7F548C234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1FD87-D8FD-4ED9-8B07-A888F5B3EA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952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FC8CF5-0F37-43F5-B2D7-1B9F67F66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E913B08-5BC9-4259-BA1C-3A36CFE375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AC63481-13AD-44A2-9650-F932622FF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8CF3020-64FA-47CC-8C30-98938FF19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3849B-7D75-4242-BB11-C2C8B577803C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D75B0C2-1762-4290-8600-FB25FDE9D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A5A4625-4E8C-494F-A8BE-6BDDAC143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1FD87-D8FD-4ED9-8B07-A888F5B3EA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774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8EDFAC4-8CBD-4E46-A978-A9EDB9DE4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B6914FEC-0C03-4B08-8EDA-4DCF455AC9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C1121D0-F361-401A-89A1-608D34529F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44B3818-90EC-49AF-A6EE-7D5215BC0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3849B-7D75-4242-BB11-C2C8B577803C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72540DE-F7D8-46AF-9E4D-A37C3B47A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D4828AB-1C0B-42E8-923A-14E13DE85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1FD87-D8FD-4ED9-8B07-A888F5B3EA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529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92706F7-021F-403C-90B6-0DA04EDF3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391F908-BADC-48CC-BEB6-7009DC1906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1141413-CB48-4979-8A7A-F4F32C43A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3849B-7D75-4242-BB11-C2C8B577803C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D6B9E78-BD55-410B-B946-B9F756297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852CDDF-7217-40FE-8469-2F55E06DF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1FD87-D8FD-4ED9-8B07-A888F5B3EA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236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3F9062E-D4A4-40A4-98EF-075BCDEAB6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6DA06E3-3769-46A7-97A7-7752FBA99B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83462F1-DC3B-46D8-A27E-02651CC69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3849B-7D75-4242-BB11-C2C8B577803C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5B94384-A406-4C65-B3F9-7B7E5F93F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7DC64E5-74ED-4BC3-A09D-88DD86036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1FD87-D8FD-4ED9-8B07-A888F5B3EA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302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BFBAFC94-A145-45E8-A83B-7FC01D14C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D717005-EBBA-4C22-8632-29E01A320C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12E154F-EFBD-48FF-99CA-383183A2F0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E3849B-7D75-4242-BB11-C2C8B577803C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AD63611-A347-46C2-83A6-9307082B0B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A4ED444-4F9B-4964-A07E-4DFC0C166D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41FD87-D8FD-4ED9-8B07-A888F5B3EA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828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4">
            <a:extLst>
              <a:ext uri="{FF2B5EF4-FFF2-40B4-BE49-F238E27FC236}">
                <a16:creationId xmlns:a16="http://schemas.microsoft.com/office/drawing/2014/main" id="{0D4328E0-574A-443B-A0B1-EF2070D485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5756" y="653977"/>
            <a:ext cx="747674" cy="727737"/>
          </a:xfrm>
          <a:prstGeom prst="rect">
            <a:avLst/>
          </a:prstGeom>
        </p:spPr>
      </p:pic>
      <p:pic>
        <p:nvPicPr>
          <p:cNvPr id="5" name="图片 2">
            <a:extLst>
              <a:ext uri="{FF2B5EF4-FFF2-40B4-BE49-F238E27FC236}">
                <a16:creationId xmlns:a16="http://schemas.microsoft.com/office/drawing/2014/main" id="{A12044E4-F85A-4386-B9CC-4F5BCA8343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1960" y="653977"/>
            <a:ext cx="747674" cy="727737"/>
          </a:xfrm>
          <a:prstGeom prst="rect">
            <a:avLst/>
          </a:prstGeom>
        </p:spPr>
      </p:pic>
      <p:pic>
        <p:nvPicPr>
          <p:cNvPr id="6" name="图片 1">
            <a:extLst>
              <a:ext uri="{FF2B5EF4-FFF2-40B4-BE49-F238E27FC236}">
                <a16:creationId xmlns:a16="http://schemas.microsoft.com/office/drawing/2014/main" id="{48DD7C8E-3AEB-4D2A-AA4F-7359257B58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8164" y="653977"/>
            <a:ext cx="747674" cy="727737"/>
          </a:xfrm>
          <a:prstGeom prst="rect">
            <a:avLst/>
          </a:prstGeom>
        </p:spPr>
      </p:pic>
      <p:cxnSp>
        <p:nvCxnSpPr>
          <p:cNvPr id="7" name="Straight Arrow Connector 5">
            <a:extLst>
              <a:ext uri="{FF2B5EF4-FFF2-40B4-BE49-F238E27FC236}">
                <a16:creationId xmlns:a16="http://schemas.microsoft.com/office/drawing/2014/main" id="{F116F73B-AA84-4E4A-8C89-7B1E69466D63}"/>
              </a:ext>
            </a:extLst>
          </p:cNvPr>
          <p:cNvCxnSpPr>
            <a:cxnSpLocks/>
          </p:cNvCxnSpPr>
          <p:nvPr/>
        </p:nvCxnSpPr>
        <p:spPr>
          <a:xfrm>
            <a:off x="1686335" y="1453198"/>
            <a:ext cx="254957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6">
            <a:extLst>
              <a:ext uri="{FF2B5EF4-FFF2-40B4-BE49-F238E27FC236}">
                <a16:creationId xmlns:a16="http://schemas.microsoft.com/office/drawing/2014/main" id="{3726BECA-977C-46C4-B8C9-3982882D137C}"/>
              </a:ext>
            </a:extLst>
          </p:cNvPr>
          <p:cNvCxnSpPr>
            <a:cxnSpLocks/>
          </p:cNvCxnSpPr>
          <p:nvPr/>
        </p:nvCxnSpPr>
        <p:spPr>
          <a:xfrm flipV="1">
            <a:off x="1686335" y="556809"/>
            <a:ext cx="0" cy="8963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93A9F3F8-7A0D-4990-82DF-AC3C35E83796}"/>
              </a:ext>
            </a:extLst>
          </p:cNvPr>
          <p:cNvSpPr txBox="1"/>
          <p:nvPr/>
        </p:nvSpPr>
        <p:spPr>
          <a:xfrm rot="16200000">
            <a:off x="1122432" y="909487"/>
            <a:ext cx="929613" cy="194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6" b="1" dirty="0">
                <a:latin typeface="+mj-ea"/>
                <a:ea typeface="+mj-ea"/>
                <a:cs typeface="Times New Roman" panose="02020603050405020304" pitchFamily="18" charset="0"/>
              </a:rPr>
              <a:t>Relative cell NO.</a:t>
            </a:r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06ECB78E-4777-42B3-8DBD-DD265EBA7BD6}"/>
              </a:ext>
            </a:extLst>
          </p:cNvPr>
          <p:cNvSpPr txBox="1"/>
          <p:nvPr/>
        </p:nvSpPr>
        <p:spPr>
          <a:xfrm>
            <a:off x="2663328" y="466906"/>
            <a:ext cx="484938" cy="194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6" b="1" dirty="0">
                <a:latin typeface="+mj-ea"/>
                <a:ea typeface="+mj-ea"/>
                <a:cs typeface="Times New Roman" panose="02020603050405020304" pitchFamily="18" charset="0"/>
              </a:rPr>
              <a:t>TY101</a:t>
            </a: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5E012D41-3C3F-432A-837F-016D217CB11E}"/>
              </a:ext>
            </a:extLst>
          </p:cNvPr>
          <p:cNvSpPr txBox="1"/>
          <p:nvPr/>
        </p:nvSpPr>
        <p:spPr>
          <a:xfrm>
            <a:off x="2105059" y="717906"/>
            <a:ext cx="382659" cy="194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6" b="1" dirty="0">
                <a:latin typeface="+mj-ea"/>
                <a:ea typeface="+mj-ea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D2294D51-5DB8-4B72-B461-76EA950E872D}"/>
              </a:ext>
            </a:extLst>
          </p:cNvPr>
          <p:cNvSpPr txBox="1"/>
          <p:nvPr/>
        </p:nvSpPr>
        <p:spPr>
          <a:xfrm>
            <a:off x="2923096" y="717906"/>
            <a:ext cx="382659" cy="194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6" b="1" dirty="0">
                <a:latin typeface="+mj-ea"/>
                <a:ea typeface="+mj-ea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D14D43E4-246D-4B94-980D-AE3D15AEFABE}"/>
              </a:ext>
            </a:extLst>
          </p:cNvPr>
          <p:cNvSpPr txBox="1"/>
          <p:nvPr/>
        </p:nvSpPr>
        <p:spPr>
          <a:xfrm>
            <a:off x="3771501" y="717906"/>
            <a:ext cx="382659" cy="194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6" b="1" dirty="0">
                <a:latin typeface="+mj-ea"/>
                <a:ea typeface="+mj-ea"/>
                <a:cs typeface="Times New Roman" panose="02020603050405020304" pitchFamily="18" charset="0"/>
              </a:rPr>
              <a:t>77.1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B3B5435-774D-473A-B761-792566590D83}"/>
              </a:ext>
            </a:extLst>
          </p:cNvPr>
          <p:cNvSpPr txBox="1"/>
          <p:nvPr/>
        </p:nvSpPr>
        <p:spPr>
          <a:xfrm>
            <a:off x="3408160" y="364782"/>
            <a:ext cx="1047535" cy="297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6" b="1" dirty="0">
                <a:latin typeface="+mj-ea"/>
                <a:ea typeface="+mj-ea"/>
                <a:cs typeface="Times New Roman" panose="02020603050405020304" pitchFamily="18" charset="0"/>
              </a:rPr>
              <a:t>Collage IV/DNase I digested cells</a:t>
            </a:r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E1EF2B1C-9BF4-47B2-B42D-DDB6640CD94D}"/>
              </a:ext>
            </a:extLst>
          </p:cNvPr>
          <p:cNvSpPr txBox="1"/>
          <p:nvPr/>
        </p:nvSpPr>
        <p:spPr>
          <a:xfrm>
            <a:off x="1942756" y="471934"/>
            <a:ext cx="420166" cy="194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6" b="1" dirty="0">
                <a:latin typeface="+mj-ea"/>
                <a:ea typeface="+mj-ea"/>
                <a:cs typeface="Times New Roman" panose="02020603050405020304" pitchFamily="18" charset="0"/>
              </a:rPr>
              <a:t>IgG</a:t>
            </a:r>
          </a:p>
        </p:txBody>
      </p:sp>
      <p:pic>
        <p:nvPicPr>
          <p:cNvPr id="16" name="图片 25">
            <a:extLst>
              <a:ext uri="{FF2B5EF4-FFF2-40B4-BE49-F238E27FC236}">
                <a16:creationId xmlns:a16="http://schemas.microsoft.com/office/drawing/2014/main" id="{63DA17C6-B9E4-4ADF-874F-8EC389F16F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606" y="653977"/>
            <a:ext cx="707244" cy="866013"/>
          </a:xfrm>
          <a:prstGeom prst="rect">
            <a:avLst/>
          </a:prstGeom>
        </p:spPr>
      </p:pic>
      <p:sp>
        <p:nvSpPr>
          <p:cNvPr id="17" name="TextBox 8">
            <a:extLst>
              <a:ext uri="{FF2B5EF4-FFF2-40B4-BE49-F238E27FC236}">
                <a16:creationId xmlns:a16="http://schemas.microsoft.com/office/drawing/2014/main" id="{971C3D1E-C558-489A-A6BF-A38B1A53F87C}"/>
              </a:ext>
            </a:extLst>
          </p:cNvPr>
          <p:cNvSpPr txBox="1"/>
          <p:nvPr/>
        </p:nvSpPr>
        <p:spPr>
          <a:xfrm rot="16200000">
            <a:off x="-34328" y="805620"/>
            <a:ext cx="1034883" cy="297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6" b="1" dirty="0">
                <a:latin typeface="+mj-ea"/>
                <a:ea typeface="+mj-ea"/>
                <a:cs typeface="Times New Roman" panose="02020603050405020304" pitchFamily="18" charset="0"/>
              </a:rPr>
              <a:t>Live/ dead cells fluorescence </a:t>
            </a:r>
            <a:r>
              <a:rPr lang="en-US" sz="666" b="1" dirty="0">
                <a:latin typeface="+mj-ea"/>
                <a:ea typeface="+mj-ea"/>
                <a:cs typeface="Times New Roman" panose="02020603050405020304" pitchFamily="18" charset="0"/>
              </a:rPr>
              <a:t>(MFI)</a:t>
            </a:r>
          </a:p>
        </p:txBody>
      </p:sp>
      <p:sp>
        <p:nvSpPr>
          <p:cNvPr id="18" name="TextBox 50">
            <a:extLst>
              <a:ext uri="{FF2B5EF4-FFF2-40B4-BE49-F238E27FC236}">
                <a16:creationId xmlns:a16="http://schemas.microsoft.com/office/drawing/2014/main" id="{D6D02207-88C6-435A-8BE8-7B731FE6908C}"/>
              </a:ext>
            </a:extLst>
          </p:cNvPr>
          <p:cNvSpPr txBox="1"/>
          <p:nvPr/>
        </p:nvSpPr>
        <p:spPr>
          <a:xfrm>
            <a:off x="2521677" y="986295"/>
            <a:ext cx="457622" cy="194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6" b="1" dirty="0">
                <a:latin typeface="+mj-ea"/>
                <a:ea typeface="+mj-ea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D4CD7B07-308B-44B3-928C-7EEACC2861E5}"/>
              </a:ext>
            </a:extLst>
          </p:cNvPr>
          <p:cNvSpPr txBox="1"/>
          <p:nvPr/>
        </p:nvSpPr>
        <p:spPr>
          <a:xfrm>
            <a:off x="218114" y="511688"/>
            <a:ext cx="350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A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C88BD559-BB11-4AAE-AB55-8B94D0E2DCE8}"/>
              </a:ext>
            </a:extLst>
          </p:cNvPr>
          <p:cNvSpPr txBox="1"/>
          <p:nvPr/>
        </p:nvSpPr>
        <p:spPr>
          <a:xfrm>
            <a:off x="1345150" y="468163"/>
            <a:ext cx="350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B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85754CA-F02D-4C2E-AF31-C37C9CC65B42}"/>
              </a:ext>
            </a:extLst>
          </p:cNvPr>
          <p:cNvSpPr txBox="1"/>
          <p:nvPr/>
        </p:nvSpPr>
        <p:spPr>
          <a:xfrm>
            <a:off x="2501960" y="1471692"/>
            <a:ext cx="12157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Live/dead staining  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02317344-592A-479F-A661-B54804BD8986}"/>
              </a:ext>
            </a:extLst>
          </p:cNvPr>
          <p:cNvSpPr txBox="1"/>
          <p:nvPr/>
        </p:nvSpPr>
        <p:spPr>
          <a:xfrm>
            <a:off x="277959" y="1750346"/>
            <a:ext cx="4177736" cy="29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0" b="1" dirty="0">
                <a:latin typeface="Arial" panose="020B0604020202020204" pitchFamily="34" charset="0"/>
                <a:cs typeface="Arial" panose="020B0604020202020204" pitchFamily="34" charset="0"/>
              </a:rPr>
              <a:t>Fig S1. MACS-purified CD4 T cells were cultured with IL-2 (10ng/ml) and TY101(10</a:t>
            </a:r>
            <a:r>
              <a:rPr lang="el-GR" sz="670" b="1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sz="670" b="1" dirty="0">
                <a:latin typeface="Arial" panose="020B0604020202020204" pitchFamily="34" charset="0"/>
                <a:cs typeface="Arial" panose="020B0604020202020204" pitchFamily="34" charset="0"/>
              </a:rPr>
              <a:t>g/ml) for 72 hours. A). Summary data of Treg viability B). Representative date from A</a:t>
            </a:r>
          </a:p>
        </p:txBody>
      </p:sp>
      <p:sp>
        <p:nvSpPr>
          <p:cNvPr id="23" name="TextBox 13">
            <a:extLst>
              <a:ext uri="{FF2B5EF4-FFF2-40B4-BE49-F238E27FC236}">
                <a16:creationId xmlns:a16="http://schemas.microsoft.com/office/drawing/2014/main" id="{4C9B2AF7-2E59-4954-91FB-4D70D3520D13}"/>
              </a:ext>
            </a:extLst>
          </p:cNvPr>
          <p:cNvSpPr txBox="1"/>
          <p:nvPr/>
        </p:nvSpPr>
        <p:spPr>
          <a:xfrm>
            <a:off x="892712" y="1384617"/>
            <a:ext cx="420166" cy="194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6" b="1" dirty="0">
                <a:latin typeface="+mj-ea"/>
                <a:ea typeface="+mj-ea"/>
                <a:cs typeface="Times New Roman" panose="02020603050405020304" pitchFamily="18" charset="0"/>
              </a:rPr>
              <a:t>IgG</a:t>
            </a:r>
          </a:p>
        </p:txBody>
      </p:sp>
      <p:sp>
        <p:nvSpPr>
          <p:cNvPr id="24" name="TextBox 13">
            <a:extLst>
              <a:ext uri="{FF2B5EF4-FFF2-40B4-BE49-F238E27FC236}">
                <a16:creationId xmlns:a16="http://schemas.microsoft.com/office/drawing/2014/main" id="{7A36D968-8DB9-4151-9E9C-0E4A87DDF622}"/>
              </a:ext>
            </a:extLst>
          </p:cNvPr>
          <p:cNvSpPr txBox="1"/>
          <p:nvPr/>
        </p:nvSpPr>
        <p:spPr>
          <a:xfrm>
            <a:off x="617857" y="1400727"/>
            <a:ext cx="484938" cy="194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6" b="1" dirty="0">
                <a:latin typeface="+mj-ea"/>
                <a:ea typeface="+mj-ea"/>
                <a:cs typeface="Times New Roman" panose="02020603050405020304" pitchFamily="18" charset="0"/>
              </a:rPr>
              <a:t>TY101</a:t>
            </a:r>
          </a:p>
        </p:txBody>
      </p:sp>
    </p:spTree>
    <p:extLst>
      <p:ext uri="{BB962C8B-B14F-4D97-AF65-F5344CB8AC3E}">
        <p14:creationId xmlns:p14="http://schemas.microsoft.com/office/powerpoint/2010/main" val="3140744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>
            <a:extLst>
              <a:ext uri="{FF2B5EF4-FFF2-40B4-BE49-F238E27FC236}">
                <a16:creationId xmlns:a16="http://schemas.microsoft.com/office/drawing/2014/main" id="{28D989E9-619B-46A4-A4B2-E224B57378A1}"/>
              </a:ext>
            </a:extLst>
          </p:cNvPr>
          <p:cNvGrpSpPr/>
          <p:nvPr/>
        </p:nvGrpSpPr>
        <p:grpSpPr>
          <a:xfrm>
            <a:off x="644978" y="513161"/>
            <a:ext cx="1050916" cy="1105541"/>
            <a:chOff x="563034" y="482358"/>
            <a:chExt cx="1050916" cy="1105541"/>
          </a:xfrm>
        </p:grpSpPr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id="{F6E17044-677E-4AF9-9D9A-5BD9FBEF66C3}"/>
                </a:ext>
              </a:extLst>
            </p:cNvPr>
            <p:cNvGrpSpPr/>
            <p:nvPr/>
          </p:nvGrpSpPr>
          <p:grpSpPr>
            <a:xfrm>
              <a:off x="726565" y="482358"/>
              <a:ext cx="887385" cy="1105541"/>
              <a:chOff x="824585" y="4240816"/>
              <a:chExt cx="887385" cy="1105541"/>
            </a:xfrm>
          </p:grpSpPr>
          <p:graphicFrame>
            <p:nvGraphicFramePr>
              <p:cNvPr id="2" name="对象 1">
                <a:extLst>
                  <a:ext uri="{FF2B5EF4-FFF2-40B4-BE49-F238E27FC236}">
                    <a16:creationId xmlns:a16="http://schemas.microsoft.com/office/drawing/2014/main" id="{996D9456-41C2-4D9D-B24C-B6FB0E111BC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76318926"/>
                  </p:ext>
                </p:extLst>
              </p:nvPr>
            </p:nvGraphicFramePr>
            <p:xfrm>
              <a:off x="824585" y="4307694"/>
              <a:ext cx="638636" cy="86868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26" name="Prism 7" r:id="rId3" imgW="1811123" imgH="2463814" progId="Prism7.Document">
                      <p:embed/>
                    </p:oleObj>
                  </mc:Choice>
                  <mc:Fallback>
                    <p:oleObj name="Prism 7" r:id="rId3" imgW="1811123" imgH="2463814" progId="Prism7.Document">
                      <p:embed/>
                      <p:pic>
                        <p:nvPicPr>
                          <p:cNvPr id="2" name="对象 1">
                            <a:extLst>
                              <a:ext uri="{FF2B5EF4-FFF2-40B4-BE49-F238E27FC236}">
                                <a16:creationId xmlns:a16="http://schemas.microsoft.com/office/drawing/2014/main" id="{996D9456-41C2-4D9D-B24C-B6FB0E111BCA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4"/>
                          <a:stretch>
                            <a:fillRect/>
                          </a:stretch>
                        </p:blipFill>
                        <p:spPr>
                          <a:xfrm>
                            <a:off x="824585" y="4307694"/>
                            <a:ext cx="638636" cy="86868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3FBBBBE4-818F-4C7C-889D-143190C12689}"/>
                  </a:ext>
                </a:extLst>
              </p:cNvPr>
              <p:cNvSpPr txBox="1"/>
              <p:nvPr/>
            </p:nvSpPr>
            <p:spPr>
              <a:xfrm>
                <a:off x="914086" y="5047814"/>
                <a:ext cx="417325" cy="1954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7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WT</a:t>
                </a:r>
              </a:p>
            </p:txBody>
          </p:sp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FFC817BE-5D07-4EE7-ABF3-BC2F623B338A}"/>
                  </a:ext>
                </a:extLst>
              </p:cNvPr>
              <p:cNvSpPr txBox="1"/>
              <p:nvPr/>
            </p:nvSpPr>
            <p:spPr>
              <a:xfrm>
                <a:off x="1073334" y="5047814"/>
                <a:ext cx="638636" cy="2985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7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TNFR2</a:t>
                </a:r>
                <a:r>
                  <a:rPr lang="en-US" altLang="zh-CN" sz="670" b="1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-/-</a:t>
                </a:r>
                <a:endParaRPr lang="en-US" sz="670" b="1" baseline="30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US" sz="67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8E6045D2-6EA0-43A8-A725-F4E7A75146C0}"/>
                  </a:ext>
                </a:extLst>
              </p:cNvPr>
              <p:cNvSpPr txBox="1"/>
              <p:nvPr/>
            </p:nvSpPr>
            <p:spPr>
              <a:xfrm>
                <a:off x="1048247" y="4240816"/>
                <a:ext cx="414974" cy="1954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7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N.S.</a:t>
                </a:r>
              </a:p>
            </p:txBody>
          </p:sp>
          <p:cxnSp>
            <p:nvCxnSpPr>
              <p:cNvPr id="12" name="直接连接符 11">
                <a:extLst>
                  <a:ext uri="{FF2B5EF4-FFF2-40B4-BE49-F238E27FC236}">
                    <a16:creationId xmlns:a16="http://schemas.microsoft.com/office/drawing/2014/main" id="{6A835279-C01E-4F1D-AB9D-2B3C94B50A5D}"/>
                  </a:ext>
                </a:extLst>
              </p:cNvPr>
              <p:cNvCxnSpPr/>
              <p:nvPr/>
            </p:nvCxnSpPr>
            <p:spPr>
              <a:xfrm>
                <a:off x="1073334" y="4399973"/>
                <a:ext cx="258077" cy="0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FFAFE8EF-B8B0-409F-B1B5-A4DA6C14F72D}"/>
                </a:ext>
              </a:extLst>
            </p:cNvPr>
            <p:cNvSpPr txBox="1"/>
            <p:nvPr/>
          </p:nvSpPr>
          <p:spPr>
            <a:xfrm rot="16200000">
              <a:off x="224525" y="867019"/>
              <a:ext cx="872455" cy="195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70" b="1" dirty="0">
                  <a:latin typeface="Arial" panose="020B0604020202020204" pitchFamily="34" charset="0"/>
                  <a:cs typeface="Arial" panose="020B0604020202020204" pitchFamily="34" charset="0"/>
                </a:rPr>
                <a:t>Treg viability (%)</a:t>
              </a:r>
            </a:p>
          </p:txBody>
        </p:sp>
      </p:grpSp>
      <p:grpSp>
        <p:nvGrpSpPr>
          <p:cNvPr id="93" name="组合 92">
            <a:extLst>
              <a:ext uri="{FF2B5EF4-FFF2-40B4-BE49-F238E27FC236}">
                <a16:creationId xmlns:a16="http://schemas.microsoft.com/office/drawing/2014/main" id="{564ACECB-21EF-4BA4-84BF-E8E53331F2AF}"/>
              </a:ext>
            </a:extLst>
          </p:cNvPr>
          <p:cNvGrpSpPr/>
          <p:nvPr/>
        </p:nvGrpSpPr>
        <p:grpSpPr>
          <a:xfrm>
            <a:off x="1682019" y="444202"/>
            <a:ext cx="2265638" cy="1245141"/>
            <a:chOff x="1682019" y="444202"/>
            <a:chExt cx="2265638" cy="1245141"/>
          </a:xfrm>
        </p:grpSpPr>
        <p:pic>
          <p:nvPicPr>
            <p:cNvPr id="36" name="图片 35" descr="图示&#10;&#10;描述已自动生成">
              <a:extLst>
                <a:ext uri="{FF2B5EF4-FFF2-40B4-BE49-F238E27FC236}">
                  <a16:creationId xmlns:a16="http://schemas.microsoft.com/office/drawing/2014/main" id="{D980B106-0701-44E5-9A19-6B544FE032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94011" y="621610"/>
              <a:ext cx="731520" cy="731520"/>
            </a:xfrm>
            <a:prstGeom prst="rect">
              <a:avLst/>
            </a:prstGeom>
          </p:spPr>
        </p:pic>
        <p:cxnSp>
          <p:nvCxnSpPr>
            <p:cNvPr id="52" name="直接箭头连接符 51">
              <a:extLst>
                <a:ext uri="{FF2B5EF4-FFF2-40B4-BE49-F238E27FC236}">
                  <a16:creationId xmlns:a16="http://schemas.microsoft.com/office/drawing/2014/main" id="{37BCE916-44D9-4F1F-96F4-AB3EBAAEC27B}"/>
                </a:ext>
              </a:extLst>
            </p:cNvPr>
            <p:cNvCxnSpPr>
              <a:cxnSpLocks/>
            </p:cNvCxnSpPr>
            <p:nvPr/>
          </p:nvCxnSpPr>
          <p:spPr>
            <a:xfrm>
              <a:off x="1958558" y="1375170"/>
              <a:ext cx="184304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5" name="直接箭头连接符 84">
              <a:extLst>
                <a:ext uri="{FF2B5EF4-FFF2-40B4-BE49-F238E27FC236}">
                  <a16:creationId xmlns:a16="http://schemas.microsoft.com/office/drawing/2014/main" id="{4E7ADDBF-914D-4E53-A7C5-F5F73679CAF7}"/>
                </a:ext>
              </a:extLst>
            </p:cNvPr>
            <p:cNvCxnSpPr/>
            <p:nvPr/>
          </p:nvCxnSpPr>
          <p:spPr>
            <a:xfrm flipV="1">
              <a:off x="1958558" y="490132"/>
              <a:ext cx="0" cy="88939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89" name="图片 88" descr="图示&#10;&#10;描述已自动生成">
              <a:extLst>
                <a:ext uri="{FF2B5EF4-FFF2-40B4-BE49-F238E27FC236}">
                  <a16:creationId xmlns:a16="http://schemas.microsoft.com/office/drawing/2014/main" id="{9B8F6E01-142B-4724-B8B0-2F619208475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3885" y="621880"/>
              <a:ext cx="731520" cy="731520"/>
            </a:xfrm>
            <a:prstGeom prst="rect">
              <a:avLst/>
            </a:prstGeom>
          </p:spPr>
        </p:pic>
        <p:sp>
          <p:nvSpPr>
            <p:cNvPr id="90" name="文本框 89">
              <a:extLst>
                <a:ext uri="{FF2B5EF4-FFF2-40B4-BE49-F238E27FC236}">
                  <a16:creationId xmlns:a16="http://schemas.microsoft.com/office/drawing/2014/main" id="{654E3C56-BDDD-4AE0-B152-9CD6B22AE588}"/>
                </a:ext>
              </a:extLst>
            </p:cNvPr>
            <p:cNvSpPr txBox="1"/>
            <p:nvPr/>
          </p:nvSpPr>
          <p:spPr>
            <a:xfrm>
              <a:off x="2286213" y="444202"/>
              <a:ext cx="322129" cy="195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70" b="1" dirty="0">
                  <a:latin typeface="Arial" panose="020B0604020202020204" pitchFamily="34" charset="0"/>
                  <a:cs typeface="Arial" panose="020B0604020202020204" pitchFamily="34" charset="0"/>
                </a:rPr>
                <a:t>WT</a:t>
              </a:r>
            </a:p>
          </p:txBody>
        </p:sp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id="{85DD97F7-9F77-4873-A8BB-67236553CA3A}"/>
                </a:ext>
              </a:extLst>
            </p:cNvPr>
            <p:cNvSpPr txBox="1"/>
            <p:nvPr/>
          </p:nvSpPr>
          <p:spPr>
            <a:xfrm>
              <a:off x="2995125" y="444202"/>
              <a:ext cx="646496" cy="195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70" b="1" dirty="0">
                  <a:latin typeface="Arial" panose="020B0604020202020204" pitchFamily="34" charset="0"/>
                  <a:cs typeface="Arial" panose="020B0604020202020204" pitchFamily="34" charset="0"/>
                </a:rPr>
                <a:t>TNFR2</a:t>
              </a:r>
              <a:r>
                <a:rPr lang="en-US" altLang="zh-CN" sz="670" b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-/-</a:t>
              </a:r>
              <a:endParaRPr lang="en-US" sz="670" b="1" baseline="30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id="{B29654D5-26D1-45F5-B397-CD835963CEC8}"/>
                </a:ext>
              </a:extLst>
            </p:cNvPr>
            <p:cNvSpPr txBox="1"/>
            <p:nvPr/>
          </p:nvSpPr>
          <p:spPr>
            <a:xfrm>
              <a:off x="1682019" y="1390800"/>
              <a:ext cx="2265638" cy="2985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70" b="1" dirty="0">
                  <a:latin typeface="Arial" panose="020B0604020202020204" pitchFamily="34" charset="0"/>
                  <a:cs typeface="Arial" panose="020B0604020202020204" pitchFamily="34" charset="0"/>
                </a:rPr>
                <a:t> LIVE/DEAD™ Fixable Near-IR Stain (Gated on TCR-</a:t>
              </a:r>
              <a:r>
                <a:rPr lang="el-GR" sz="670" b="1" dirty="0">
                  <a:latin typeface="Arial" panose="020B0604020202020204" pitchFamily="34" charset="0"/>
                  <a:cs typeface="Arial" panose="020B0604020202020204" pitchFamily="34" charset="0"/>
                </a:rPr>
                <a:t>β</a:t>
              </a:r>
              <a:r>
                <a:rPr lang="en-US" sz="670" b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r>
                <a:rPr lang="en-US" sz="670" b="1" dirty="0">
                  <a:latin typeface="Arial" panose="020B0604020202020204" pitchFamily="34" charset="0"/>
                  <a:cs typeface="Arial" panose="020B0604020202020204" pitchFamily="34" charset="0"/>
                </a:rPr>
                <a:t>CD4</a:t>
              </a:r>
              <a:r>
                <a:rPr lang="en-US" sz="670" b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r>
                <a:rPr lang="en-US" sz="670" b="1" dirty="0">
                  <a:latin typeface="Arial" panose="020B0604020202020204" pitchFamily="34" charset="0"/>
                  <a:cs typeface="Arial" panose="020B0604020202020204" pitchFamily="34" charset="0"/>
                </a:rPr>
                <a:t>Foxp3</a:t>
              </a:r>
              <a:r>
                <a:rPr lang="en-US" sz="670" b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r>
                <a:rPr lang="en-US" sz="670" b="1" dirty="0">
                  <a:latin typeface="Arial" panose="020B0604020202020204" pitchFamily="34" charset="0"/>
                  <a:cs typeface="Arial" panose="020B0604020202020204" pitchFamily="34" charset="0"/>
                </a:rPr>
                <a:t> T cells)</a:t>
              </a:r>
            </a:p>
          </p:txBody>
        </p:sp>
      </p:grpSp>
      <p:sp>
        <p:nvSpPr>
          <p:cNvPr id="94" name="文本框 93">
            <a:extLst>
              <a:ext uri="{FF2B5EF4-FFF2-40B4-BE49-F238E27FC236}">
                <a16:creationId xmlns:a16="http://schemas.microsoft.com/office/drawing/2014/main" id="{F79D4516-BEE5-4B7E-9B44-51E2B0DBB7AE}"/>
              </a:ext>
            </a:extLst>
          </p:cNvPr>
          <p:cNvSpPr txBox="1"/>
          <p:nvPr/>
        </p:nvSpPr>
        <p:spPr>
          <a:xfrm>
            <a:off x="544105" y="444202"/>
            <a:ext cx="345232" cy="195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95" name="文本框 94">
            <a:extLst>
              <a:ext uri="{FF2B5EF4-FFF2-40B4-BE49-F238E27FC236}">
                <a16:creationId xmlns:a16="http://schemas.microsoft.com/office/drawing/2014/main" id="{AFF76D82-C1E6-4E65-B1D2-550B9C703C44}"/>
              </a:ext>
            </a:extLst>
          </p:cNvPr>
          <p:cNvSpPr txBox="1"/>
          <p:nvPr/>
        </p:nvSpPr>
        <p:spPr>
          <a:xfrm>
            <a:off x="1645013" y="409005"/>
            <a:ext cx="345232" cy="195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graphicFrame>
        <p:nvGraphicFramePr>
          <p:cNvPr id="109" name="对象 108">
            <a:extLst>
              <a:ext uri="{FF2B5EF4-FFF2-40B4-BE49-F238E27FC236}">
                <a16:creationId xmlns:a16="http://schemas.microsoft.com/office/drawing/2014/main" id="{C68C3DBC-E9AC-45F4-9E6C-DB92ED93CB8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5297650"/>
              </p:ext>
            </p:extLst>
          </p:nvPr>
        </p:nvGraphicFramePr>
        <p:xfrm>
          <a:off x="5226050" y="2195513"/>
          <a:ext cx="0" cy="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Prism 7" r:id="rId7" imgW="1738015" imgH="2463814" progId="Prism7.Document">
                  <p:embed/>
                </p:oleObj>
              </mc:Choice>
              <mc:Fallback>
                <p:oleObj name="Prism 7" r:id="rId7" imgW="1738015" imgH="2463814" progId="Prism7.Document">
                  <p:embed/>
                  <p:pic>
                    <p:nvPicPr>
                      <p:cNvPr id="109" name="对象 108">
                        <a:extLst>
                          <a:ext uri="{FF2B5EF4-FFF2-40B4-BE49-F238E27FC236}">
                            <a16:creationId xmlns:a16="http://schemas.microsoft.com/office/drawing/2014/main" id="{C68C3DBC-E9AC-45F4-9E6C-DB92ED93CB8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226050" y="2195513"/>
                        <a:ext cx="0" cy="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文本框 2">
            <a:extLst>
              <a:ext uri="{FF2B5EF4-FFF2-40B4-BE49-F238E27FC236}">
                <a16:creationId xmlns:a16="http://schemas.microsoft.com/office/drawing/2014/main" id="{95CB7A91-3290-4211-B3AD-CF0A5C51808E}"/>
              </a:ext>
            </a:extLst>
          </p:cNvPr>
          <p:cNvSpPr txBox="1"/>
          <p:nvPr/>
        </p:nvSpPr>
        <p:spPr>
          <a:xfrm>
            <a:off x="498566" y="1744786"/>
            <a:ext cx="3842157" cy="29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0" b="1" dirty="0">
                <a:latin typeface="Arial" panose="020B0604020202020204" pitchFamily="34" charset="0"/>
                <a:cs typeface="Arial" panose="020B0604020202020204" pitchFamily="34" charset="0"/>
              </a:rPr>
              <a:t>Fig S2. Lymphocyte from WT mice and TNFR2</a:t>
            </a:r>
            <a:r>
              <a:rPr lang="en-US" sz="67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-/-</a:t>
            </a:r>
            <a:r>
              <a:rPr lang="en-US" sz="670" b="1" dirty="0">
                <a:latin typeface="Arial" panose="020B0604020202020204" pitchFamily="34" charset="0"/>
                <a:cs typeface="Arial" panose="020B0604020202020204" pitchFamily="34" charset="0"/>
              </a:rPr>
              <a:t> mice were cultured with IL-2 alone A). Summary data of Treg viability. B). Representative FACS analysis data of A. </a:t>
            </a:r>
            <a:endParaRPr lang="en-US" sz="670" b="1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673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形状&#10;&#10;中度可信度描述已自动生成">
            <a:extLst>
              <a:ext uri="{FF2B5EF4-FFF2-40B4-BE49-F238E27FC236}">
                <a16:creationId xmlns:a16="http://schemas.microsoft.com/office/drawing/2014/main" id="{161345DC-80B7-4458-88F0-EFD3AE2371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9427" y="510359"/>
            <a:ext cx="731520" cy="731520"/>
          </a:xfrm>
          <a:prstGeom prst="rect">
            <a:avLst/>
          </a:prstGeom>
        </p:spPr>
      </p:pic>
      <p:pic>
        <p:nvPicPr>
          <p:cNvPr id="5" name="图片 4" descr="形状&#10;&#10;中度可信度描述已自动生成">
            <a:extLst>
              <a:ext uri="{FF2B5EF4-FFF2-40B4-BE49-F238E27FC236}">
                <a16:creationId xmlns:a16="http://schemas.microsoft.com/office/drawing/2014/main" id="{9F1F2669-01EB-4C28-A559-D35C45C49A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2341" y="510359"/>
            <a:ext cx="731520" cy="73152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6650CE4A-4D1F-4103-BF7B-46765CD71389}"/>
              </a:ext>
            </a:extLst>
          </p:cNvPr>
          <p:cNvSpPr txBox="1"/>
          <p:nvPr/>
        </p:nvSpPr>
        <p:spPr>
          <a:xfrm>
            <a:off x="1444224" y="1378947"/>
            <a:ext cx="2265638" cy="29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70" b="1" dirty="0">
                <a:latin typeface="Arial" panose="020B0604020202020204" pitchFamily="34" charset="0"/>
                <a:cs typeface="Arial" panose="020B0604020202020204" pitchFamily="34" charset="0"/>
              </a:rPr>
              <a:t> LIVE/DEAD™ Fixable Near-IR Stain (Gated on TCR-</a:t>
            </a:r>
            <a:r>
              <a:rPr lang="el-GR" sz="670" b="1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67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670" b="1" dirty="0">
                <a:latin typeface="Arial" panose="020B0604020202020204" pitchFamily="34" charset="0"/>
                <a:cs typeface="Arial" panose="020B0604020202020204" pitchFamily="34" charset="0"/>
              </a:rPr>
              <a:t>CD4</a:t>
            </a:r>
            <a:r>
              <a:rPr lang="en-US" sz="67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670" b="1" dirty="0">
                <a:latin typeface="Arial" panose="020B0604020202020204" pitchFamily="34" charset="0"/>
                <a:cs typeface="Arial" panose="020B0604020202020204" pitchFamily="34" charset="0"/>
              </a:rPr>
              <a:t>Foxp3</a:t>
            </a:r>
            <a:r>
              <a:rPr lang="en-US" sz="67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670" b="1" dirty="0">
                <a:latin typeface="Arial" panose="020B0604020202020204" pitchFamily="34" charset="0"/>
                <a:cs typeface="Arial" panose="020B0604020202020204" pitchFamily="34" charset="0"/>
              </a:rPr>
              <a:t> T cells)</a:t>
            </a:r>
          </a:p>
        </p:txBody>
      </p: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988FD7E8-7686-4952-AEC6-4CD6D61F2859}"/>
              </a:ext>
            </a:extLst>
          </p:cNvPr>
          <p:cNvCxnSpPr/>
          <p:nvPr/>
        </p:nvCxnSpPr>
        <p:spPr>
          <a:xfrm flipV="1">
            <a:off x="1706888" y="426969"/>
            <a:ext cx="0" cy="8893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8F0595BD-CE45-472D-8760-6470D62147FF}"/>
              </a:ext>
            </a:extLst>
          </p:cNvPr>
          <p:cNvCxnSpPr>
            <a:cxnSpLocks/>
          </p:cNvCxnSpPr>
          <p:nvPr/>
        </p:nvCxnSpPr>
        <p:spPr>
          <a:xfrm>
            <a:off x="1706887" y="1323040"/>
            <a:ext cx="184304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9" name="对象 8">
            <a:extLst>
              <a:ext uri="{FF2B5EF4-FFF2-40B4-BE49-F238E27FC236}">
                <a16:creationId xmlns:a16="http://schemas.microsoft.com/office/drawing/2014/main" id="{99D32225-4A69-4FC0-AC47-E2C3C8C8810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5669467"/>
              </p:ext>
            </p:extLst>
          </p:nvPr>
        </p:nvGraphicFramePr>
        <p:xfrm>
          <a:off x="598597" y="518413"/>
          <a:ext cx="612890" cy="868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Prism 7" r:id="rId5" imgW="1738015" imgH="2463814" progId="Prism7.Document">
                  <p:embed/>
                </p:oleObj>
              </mc:Choice>
              <mc:Fallback>
                <p:oleObj name="Prism 7" r:id="rId5" imgW="1738015" imgH="2463814" progId="Prism7.Document">
                  <p:embed/>
                  <p:pic>
                    <p:nvPicPr>
                      <p:cNvPr id="110" name="对象 109">
                        <a:extLst>
                          <a:ext uri="{FF2B5EF4-FFF2-40B4-BE49-F238E27FC236}">
                            <a16:creationId xmlns:a16="http://schemas.microsoft.com/office/drawing/2014/main" id="{B4F74A8D-1976-4503-80CB-EADEFAB5665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98597" y="518413"/>
                        <a:ext cx="612890" cy="8686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文本框 9">
            <a:extLst>
              <a:ext uri="{FF2B5EF4-FFF2-40B4-BE49-F238E27FC236}">
                <a16:creationId xmlns:a16="http://schemas.microsoft.com/office/drawing/2014/main" id="{89C762CF-4BB2-46C1-9DE8-E562D6B73DD1}"/>
              </a:ext>
            </a:extLst>
          </p:cNvPr>
          <p:cNvSpPr txBox="1"/>
          <p:nvPr/>
        </p:nvSpPr>
        <p:spPr>
          <a:xfrm rot="16200000">
            <a:off x="66759" y="828476"/>
            <a:ext cx="872455" cy="195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0" b="1" dirty="0">
                <a:latin typeface="Arial" panose="020B0604020202020204" pitchFamily="34" charset="0"/>
                <a:cs typeface="Arial" panose="020B0604020202020204" pitchFamily="34" charset="0"/>
              </a:rPr>
              <a:t>Teff viability (%)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EBA1D99-5FE7-4D18-8E5E-48F594B0E407}"/>
              </a:ext>
            </a:extLst>
          </p:cNvPr>
          <p:cNvSpPr txBox="1"/>
          <p:nvPr/>
        </p:nvSpPr>
        <p:spPr>
          <a:xfrm>
            <a:off x="235780" y="329250"/>
            <a:ext cx="254024" cy="195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D2C4ED0-2B76-4DD0-A6DE-4376330D3BF2}"/>
              </a:ext>
            </a:extLst>
          </p:cNvPr>
          <p:cNvSpPr txBox="1"/>
          <p:nvPr/>
        </p:nvSpPr>
        <p:spPr>
          <a:xfrm>
            <a:off x="1384912" y="314833"/>
            <a:ext cx="254024" cy="195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D7EF013-C057-4AF5-BDDE-3AE72D915DBB}"/>
              </a:ext>
            </a:extLst>
          </p:cNvPr>
          <p:cNvSpPr txBox="1"/>
          <p:nvPr/>
        </p:nvSpPr>
        <p:spPr>
          <a:xfrm>
            <a:off x="772001" y="457010"/>
            <a:ext cx="414974" cy="195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0" b="1" dirty="0">
                <a:latin typeface="Arial" panose="020B0604020202020204" pitchFamily="34" charset="0"/>
                <a:cs typeface="Arial" panose="020B0604020202020204" pitchFamily="34" charset="0"/>
              </a:rPr>
              <a:t>N.S.</a:t>
            </a: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0E6809DF-1078-4B02-AF04-0374C5B7D300}"/>
              </a:ext>
            </a:extLst>
          </p:cNvPr>
          <p:cNvCxnSpPr/>
          <p:nvPr/>
        </p:nvCxnSpPr>
        <p:spPr>
          <a:xfrm>
            <a:off x="805587" y="624666"/>
            <a:ext cx="25807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B19F5F10-8E47-48BF-8CAC-AD5E596576C3}"/>
              </a:ext>
            </a:extLst>
          </p:cNvPr>
          <p:cNvSpPr txBox="1"/>
          <p:nvPr/>
        </p:nvSpPr>
        <p:spPr>
          <a:xfrm rot="3430340">
            <a:off x="828784" y="1448388"/>
            <a:ext cx="738475" cy="195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0" b="1" dirty="0">
                <a:latin typeface="Arial" panose="020B0604020202020204" pitchFamily="34" charset="0"/>
                <a:cs typeface="Arial" panose="020B0604020202020204" pitchFamily="34" charset="0"/>
              </a:rPr>
              <a:t>Dex+IL2+TNF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E268ACF-5A62-48B5-AB98-7E7467F8F957}"/>
              </a:ext>
            </a:extLst>
          </p:cNvPr>
          <p:cNvSpPr txBox="1"/>
          <p:nvPr/>
        </p:nvSpPr>
        <p:spPr>
          <a:xfrm rot="3430340">
            <a:off x="615664" y="1463716"/>
            <a:ext cx="738475" cy="195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0" b="1" dirty="0">
                <a:latin typeface="Arial" panose="020B0604020202020204" pitchFamily="34" charset="0"/>
                <a:cs typeface="Arial" panose="020B0604020202020204" pitchFamily="34" charset="0"/>
              </a:rPr>
              <a:t>Dex+IL2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F93633A-7196-40C6-9571-08DAD4A25C72}"/>
              </a:ext>
            </a:extLst>
          </p:cNvPr>
          <p:cNvSpPr txBox="1"/>
          <p:nvPr/>
        </p:nvSpPr>
        <p:spPr>
          <a:xfrm>
            <a:off x="362792" y="1837997"/>
            <a:ext cx="3842157" cy="29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0" b="1" dirty="0">
                <a:latin typeface="Arial" panose="020B0604020202020204" pitchFamily="34" charset="0"/>
                <a:cs typeface="Arial" panose="020B0604020202020204" pitchFamily="34" charset="0"/>
              </a:rPr>
              <a:t>Fig S3. Lymphocyte from WT were cultured with </a:t>
            </a:r>
            <a:r>
              <a:rPr lang="en-US" sz="670" b="1" dirty="0" err="1">
                <a:latin typeface="Arial" panose="020B0604020202020204" pitchFamily="34" charset="0"/>
                <a:cs typeface="Arial" panose="020B0604020202020204" pitchFamily="34" charset="0"/>
              </a:rPr>
              <a:t>Dex</a:t>
            </a:r>
            <a:r>
              <a:rPr lang="en-US" sz="670" b="1" dirty="0">
                <a:latin typeface="Arial" panose="020B0604020202020204" pitchFamily="34" charset="0"/>
                <a:cs typeface="Arial" panose="020B0604020202020204" pitchFamily="34" charset="0"/>
              </a:rPr>
              <a:t> plus IL2 or </a:t>
            </a:r>
            <a:r>
              <a:rPr lang="en-US" sz="670" b="1" dirty="0" err="1">
                <a:latin typeface="Arial" panose="020B0604020202020204" pitchFamily="34" charset="0"/>
                <a:cs typeface="Arial" panose="020B0604020202020204" pitchFamily="34" charset="0"/>
              </a:rPr>
              <a:t>Dex</a:t>
            </a:r>
            <a:r>
              <a:rPr lang="en-US" sz="670" b="1" dirty="0">
                <a:latin typeface="Arial" panose="020B0604020202020204" pitchFamily="34" charset="0"/>
                <a:cs typeface="Arial" panose="020B0604020202020204" pitchFamily="34" charset="0"/>
              </a:rPr>
              <a:t> plus IL-2 and TNF A). Summary data of Treg viability. B). Representative FACS analysis data of A. </a:t>
            </a:r>
            <a:endParaRPr lang="en-US" sz="670" b="1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487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567</TotalTime>
  <Words>214</Words>
  <Application>Microsoft Office PowerPoint</Application>
  <PresentationFormat>宽屏</PresentationFormat>
  <Paragraphs>33</Paragraphs>
  <Slides>3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9" baseType="lpstr">
      <vt:lpstr>等线 Light</vt:lpstr>
      <vt:lpstr>Arial</vt:lpstr>
      <vt:lpstr>Calibri</vt:lpstr>
      <vt:lpstr>Calibri Light</vt:lpstr>
      <vt:lpstr>Office 主题​​</vt:lpstr>
      <vt:lpstr>Prism 7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XinChen Grp</dc:creator>
  <cp:lastModifiedBy>XinChen Grp</cp:lastModifiedBy>
  <cp:revision>10</cp:revision>
  <dcterms:created xsi:type="dcterms:W3CDTF">2021-04-05T12:54:22Z</dcterms:created>
  <dcterms:modified xsi:type="dcterms:W3CDTF">2021-12-07T11:01:51Z</dcterms:modified>
</cp:coreProperties>
</file>