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9" r:id="rId2"/>
    <p:sldId id="268" r:id="rId3"/>
    <p:sldId id="270" r:id="rId4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岡島 純子" initials="岡島" lastIdx="1" clrIdx="0">
    <p:extLst>
      <p:ext uri="{19B8F6BF-5375-455C-9EA6-DF929625EA0E}">
        <p15:presenceInfo xmlns:p15="http://schemas.microsoft.com/office/powerpoint/2012/main" userId="5455cfafe745e4c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4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2A8D1E6-7693-4391-9FC0-5B27250D6031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7412FC8E-B48F-4E79-940C-F2D57304BC7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542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2FC8E-B48F-4E79-940C-F2D57304BC7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299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D018C-A395-4F62-9CB4-6A4747200A42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4006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D018C-A395-4F62-9CB4-6A4747200A42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36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69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319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826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9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5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756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38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290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56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10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66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66796-9312-4F12-88B1-26B7F8B02B93}" type="datetimeFigureOut">
              <a:rPr kumimoji="1" lang="ja-JP" altLang="en-US" smtClean="0"/>
              <a:pPr/>
              <a:t>2022/5/9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62E3B-460E-4A8D-B408-ACBA9C1A36C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45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440266"/>
              </p:ext>
            </p:extLst>
          </p:nvPr>
        </p:nvGraphicFramePr>
        <p:xfrm>
          <a:off x="3131840" y="548680"/>
          <a:ext cx="3292110" cy="66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5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6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1" lang="ja-JP" alt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i="1" dirty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altLang="ja-JP" sz="1100" i="0" dirty="0">
                          <a:latin typeface="Times New Roman" pitchFamily="18" charset="0"/>
                          <a:cs typeface="Times New Roman" pitchFamily="18" charset="0"/>
                        </a:rPr>
                        <a:t>=2000</a:t>
                      </a:r>
                      <a:endParaRPr kumimoji="1" lang="ja-JP" altLang="en-US" sz="11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i="1" dirty="0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1" lang="ja-JP" altLang="en-US" sz="11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Times New Roman" pitchFamily="18" charset="0"/>
                          <a:cs typeface="Times New Roman" pitchFamily="18" charset="0"/>
                        </a:rPr>
                        <a:t>% or SD</a:t>
                      </a:r>
                      <a:endParaRPr kumimoji="1" lang="ja-JP" alt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223181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Parent Age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33.58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4.70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1" lang="en-US" altLang="ja-JP" sz="11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mployment status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Full-time (over 4 days)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559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28.0%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Part-time (under 3 days)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8.1%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1" lang="en-US" altLang="ja-JP" sz="11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Childcare leave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1" lang="en-US" altLang="ja-JP" sz="11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Unemployed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u="non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Number of births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2.66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0.80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Child birth 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1.51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0.74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Child 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1.50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1.12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1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Current Illness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　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Psychiatric disorders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2.5%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　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PMS</a:t>
                      </a:r>
                      <a:r>
                        <a:rPr kumimoji="1" lang="ja-JP" altLang="en-US" sz="1400" b="0" baseline="2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endParaRPr kumimoji="1" lang="en-US" altLang="ja-JP" sz="1100" b="0" baseline="20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254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12.7%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　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PMDD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54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2.7%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Measures: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Inaction-B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15.93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4.47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45217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Inaction-C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13.62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4.45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48415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Unwillingness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13.62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005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PAAQ-total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43.18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7.42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7758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AAQ-II</a:t>
                      </a:r>
                      <a:r>
                        <a:rPr kumimoji="1" lang="en-US" altLang="ja-JP" sz="11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-total</a:t>
                      </a:r>
                      <a:r>
                        <a:rPr kumimoji="1" lang="en-US" altLang="ja-JP" sz="11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1" lang="en-US" altLang="ja-JP" sz="14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1" lang="ja-JP" altLang="en-US" sz="1400" b="0" baseline="30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HADS-D </a:t>
                      </a:r>
                      <a:r>
                        <a:rPr kumimoji="1" lang="en-US" altLang="ja-JP" sz="14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1" lang="ja-JP" altLang="en-US" sz="1400" b="0" baseline="30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8.48</a:t>
                      </a:r>
                      <a:endParaRPr kumimoji="1" lang="ja-JP" altLang="en-US" sz="11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3.65</a:t>
                      </a:r>
                      <a:endParaRPr kumimoji="1" lang="ja-JP" altLang="en-US" sz="11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HADS-A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6.01</a:t>
                      </a:r>
                      <a:endParaRPr kumimoji="1" lang="ja-JP" altLang="en-US" sz="11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3.79</a:t>
                      </a:r>
                      <a:endParaRPr kumimoji="1" lang="ja-JP" altLang="en-US" sz="11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3059832" y="-27384"/>
            <a:ext cx="36173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Arial" pitchFamily="34" charset="0"/>
                <a:cs typeface="Arial" pitchFamily="34" charset="0"/>
              </a:rPr>
              <a:t>Table 1  Sample demographic characteristics and mean of each variable (standard deviations are in parentheses) .</a:t>
            </a:r>
            <a:endParaRPr kumimoji="1" lang="ja-JP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59832" y="7206515"/>
            <a:ext cx="3364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ja-JP" sz="1200" dirty="0">
                <a:cs typeface="Arial" pitchFamily="34" charset="0"/>
              </a:rPr>
              <a:t>Acceptance and Action Questionnaire</a:t>
            </a:r>
          </a:p>
          <a:p>
            <a:r>
              <a:rPr kumimoji="1" lang="en-US" altLang="ja-JP" sz="1200" b="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altLang="ja-JP" sz="1200" dirty="0">
                <a:cs typeface="Arial" pitchFamily="34" charset="0"/>
              </a:rPr>
              <a:t>Hospital Anxiety and Depression Scale</a:t>
            </a:r>
          </a:p>
        </p:txBody>
      </p:sp>
    </p:spTree>
    <p:extLst>
      <p:ext uri="{BB962C8B-B14F-4D97-AF65-F5344CB8AC3E}">
        <p14:creationId xmlns:p14="http://schemas.microsoft.com/office/powerpoint/2010/main" val="971649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504367"/>
              </p:ext>
            </p:extLst>
          </p:nvPr>
        </p:nvGraphicFramePr>
        <p:xfrm>
          <a:off x="467544" y="620688"/>
          <a:ext cx="8064896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717">
                  <a:extLst>
                    <a:ext uri="{9D8B030D-6E8A-4147-A177-3AD203B41FA5}">
                      <a16:colId xmlns:a16="http://schemas.microsoft.com/office/drawing/2014/main" val="2975446018"/>
                    </a:ext>
                  </a:extLst>
                </a:gridCol>
                <a:gridCol w="405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660255545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181798779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314946156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Factor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No.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Items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Factor Loadings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1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2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3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9139839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latin typeface="Times New Roman" pitchFamily="18" charset="0"/>
                          <a:cs typeface="Times New Roman" pitchFamily="18" charset="0"/>
                        </a:rPr>
                        <a:t>Inaction-B</a:t>
                      </a:r>
                      <a:endParaRPr kumimoji="1" lang="ja-JP" altLang="en-US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latin typeface="Times New Roman" pitchFamily="18" charset="0"/>
                          <a:cs typeface="Times New Roman" pitchFamily="18" charset="0"/>
                        </a:rPr>
                        <a:t>*10</a:t>
                      </a:r>
                      <a:endParaRPr kumimoji="1" lang="ja-JP" altLang="en-US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Despite my doubts, I feel as though I can set a plan for managing my child’s feelings.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.80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 .11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.78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latin typeface="Times New Roman" pitchFamily="18" charset="0"/>
                          <a:cs typeface="Times New Roman" pitchFamily="18" charset="0"/>
                        </a:rPr>
                        <a:t>*12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If I get frustrated  with my child, then I can still help him or</a:t>
                      </a:r>
                      <a:r>
                        <a:rPr kumimoji="1" lang="ja-JP" altLang="en-US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 </a:t>
                      </a:r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her.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.77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-.07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.07</a:t>
                      </a:r>
                    </a:p>
                  </a:txBody>
                  <a:tcPr anchor="ctr" anchorCtr="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kumimoji="1" lang="en-US" altLang="ja-JP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*7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I’m not afraid of my child’s feelings.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.76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.02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-.07</a:t>
                      </a:r>
                    </a:p>
                  </a:txBody>
                  <a:tcPr anchor="ctr" anchorCtr="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latin typeface="Times New Roman" pitchFamily="18" charset="0"/>
                          <a:cs typeface="Times New Roman" pitchFamily="18" charset="0"/>
                        </a:rPr>
                        <a:t>*1</a:t>
                      </a:r>
                      <a:endParaRPr kumimoji="1" lang="ja-JP" altLang="en-US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 am able to take action about my child’s fears, worries, and feelings even if I am uncertain what the right thing is to do.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.74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.05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-.06</a:t>
                      </a:r>
                    </a:p>
                  </a:txBody>
                  <a:tcPr anchor="ctr" anchorCtr="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latin typeface="Times New Roman" pitchFamily="18" charset="0"/>
                          <a:cs typeface="Times New Roman" pitchFamily="18" charset="0"/>
                        </a:rPr>
                        <a:t>Inaction-C</a:t>
                      </a:r>
                      <a:endParaRPr kumimoji="1" lang="ja-JP" altLang="en-US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15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When I compare myself to other parents, it seems </a:t>
                      </a:r>
                      <a:r>
                        <a:rPr kumimoji="1" lang="en-US" altLang="ja-JP" sz="1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theat</a:t>
                      </a:r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 most of them are handling their lives better than I do.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.04</a:t>
                      </a:r>
                    </a:p>
                  </a:txBody>
                  <a:tcPr anchor="ctr" anchorCtr="1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.72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-.04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04782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kumimoji="1" lang="en-US" altLang="ja-JP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14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 often catch myself daydreaming about things I’ve done with my child and what I would do differently next time.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.19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.71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-.07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When I feel depressed or anxious, I am unable to help my child manage their fears, worries, or feelings.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-.15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.62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-.06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3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 try to suppress thoughts and feelings about my child that I don’t like by just not thinking about them.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-.18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.46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.15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Unwillingness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9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It is bad if my child feels anxious.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-.09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-.05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.85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11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If I could magically remove all the painful experiences my child has had in his </a:t>
                      </a:r>
                      <a:r>
                        <a:rPr kumimoji="1" lang="en-US" altLang="ja-JP" sz="1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oe</a:t>
                      </a:r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 her life, I would do so.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.12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.03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.48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13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Worries can get in the way of my child’s success. 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.01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.13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.42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kumimoji="1" lang="en-US" altLang="ja-JP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1" lang="ja-JP" altLang="en-US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 try hard to avoid having my child feel depressed or anxious.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.30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.12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.38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Inter-Factor Correlation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II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III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</a:t>
                      </a:r>
                      <a:endParaRPr kumimoji="1" lang="ja-JP" altLang="en-US" sz="10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―</a:t>
                      </a: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-.18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-.40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II</a:t>
                      </a:r>
                      <a:endParaRPr kumimoji="1" lang="ja-JP" altLang="en-US" sz="1000" b="0" i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―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.41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III</a:t>
                      </a:r>
                      <a:endParaRPr kumimoji="1" lang="ja-JP" altLang="en-US" sz="1000" b="0" i="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―</a:t>
                      </a:r>
                      <a:endParaRPr kumimoji="1" lang="ja-JP" altLang="en-US" sz="10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495130" y="5661248"/>
            <a:ext cx="1171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cs typeface="Arial" pitchFamily="34" charset="0"/>
              </a:rPr>
              <a:t>* is inverted item. </a:t>
            </a:r>
          </a:p>
          <a:p>
            <a:endParaRPr kumimoji="1" lang="ja-JP" altLang="en-US" sz="1000" dirty="0">
              <a:cs typeface="Arial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4754" y="287242"/>
            <a:ext cx="66595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Table 2 Exploratory maximum likelihood solution analysis (Promax-rotated factory analysis)</a:t>
            </a:r>
            <a:endParaRPr kumimoji="1" lang="en-US" altLang="ja-JP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492DA436-FAA2-47BC-96AA-3119D8E3E6DA}"/>
              </a:ext>
            </a:extLst>
          </p:cNvPr>
          <p:cNvGraphicFramePr>
            <a:graphicFrameLocks noGrp="1"/>
          </p:cNvGraphicFramePr>
          <p:nvPr/>
        </p:nvGraphicFramePr>
        <p:xfrm>
          <a:off x="10535478" y="5009322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3193394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09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737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739963"/>
              </p:ext>
            </p:extLst>
          </p:nvPr>
        </p:nvGraphicFramePr>
        <p:xfrm>
          <a:off x="1403648" y="1446508"/>
          <a:ext cx="4711044" cy="2485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267">
                  <a:extLst>
                    <a:ext uri="{9D8B030D-6E8A-4147-A177-3AD203B41FA5}">
                      <a16:colId xmlns:a16="http://schemas.microsoft.com/office/drawing/2014/main" val="374464510"/>
                    </a:ext>
                  </a:extLst>
                </a:gridCol>
                <a:gridCol w="506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9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83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07175884"/>
                    </a:ext>
                  </a:extLst>
                </a:gridCol>
              </a:tblGrid>
              <a:tr h="304856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HADS</a:t>
                      </a:r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27298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α</a:t>
                      </a:r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AAQ-II</a:t>
                      </a:r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Depression</a:t>
                      </a:r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Anxiety</a:t>
                      </a:r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0" i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94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Total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0.80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0.57**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0.32**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0.33**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585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Inaction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0.74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0.48**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0.36**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0.34**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794807"/>
                  </a:ext>
                </a:extLst>
              </a:tr>
              <a:tr h="386585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　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Inaction-B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0.84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0.01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0.30**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0.30**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206536"/>
                  </a:ext>
                </a:extLst>
              </a:tr>
              <a:tr h="386585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　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Inaction-C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0.72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0.59**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0.19**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0.27**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1429702"/>
                  </a:ext>
                </a:extLst>
              </a:tr>
              <a:tr h="378079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Unwillingness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 pitchFamily="17" charset="-128"/>
                          <a:cs typeface="Times New Roman" pitchFamily="18" charset="0"/>
                        </a:rPr>
                        <a:t>0.68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0.35**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0.02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明朝" pitchFamily="17" charset="-128"/>
                          <a:cs typeface="Times New Roman" panose="02020603050405020304" pitchFamily="18" charset="0"/>
                        </a:rPr>
                        <a:t>0.09**</a:t>
                      </a: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ＭＳ 明朝" pitchFamily="17" charset="-128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7654843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187624" y="925270"/>
            <a:ext cx="51845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atin typeface="Arial" pitchFamily="34" charset="0"/>
                <a:cs typeface="Arial" pitchFamily="34" charset="0"/>
              </a:rPr>
              <a:t>Table 3 Pearson's correlation coefficient and alpha coefficient between PAAQ-J and each scale in this study (N=2000).</a:t>
            </a:r>
            <a:endParaRPr kumimoji="1" lang="ja-JP" altLang="en-U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59632" y="4005064"/>
            <a:ext cx="5328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cs typeface="Arial" pitchFamily="34" charset="0"/>
              </a:rPr>
              <a:t>*</a:t>
            </a:r>
            <a:r>
              <a:rPr lang="en-US" altLang="ja-JP" sz="1100" i="1" dirty="0">
                <a:cs typeface="Arial" pitchFamily="34" charset="0"/>
              </a:rPr>
              <a:t>p</a:t>
            </a:r>
            <a:r>
              <a:rPr lang="en-US" altLang="ja-JP" sz="1100" dirty="0">
                <a:cs typeface="Arial" pitchFamily="34" charset="0"/>
              </a:rPr>
              <a:t>&lt;.05; **</a:t>
            </a:r>
            <a:r>
              <a:rPr lang="en-US" altLang="ja-JP" sz="1100" i="1" dirty="0">
                <a:cs typeface="Arial" pitchFamily="34" charset="0"/>
              </a:rPr>
              <a:t>p&lt;</a:t>
            </a:r>
            <a:r>
              <a:rPr lang="en-US" altLang="ja-JP" sz="1100" dirty="0">
                <a:cs typeface="Arial" pitchFamily="34" charset="0"/>
              </a:rPr>
              <a:t>.01</a:t>
            </a:r>
            <a:endParaRPr kumimoji="1" lang="ja-JP" altLang="en-US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871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48147</TotalTime>
  <Words>604</Words>
  <Application>Microsoft Office PowerPoint</Application>
  <PresentationFormat>画面に合わせる (4:3)</PresentationFormat>
  <Paragraphs>184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Junko Okajima</dc:creator>
  <cp:lastModifiedBy>岡島 義</cp:lastModifiedBy>
  <cp:revision>261</cp:revision>
  <cp:lastPrinted>2022-02-18T23:56:47Z</cp:lastPrinted>
  <dcterms:created xsi:type="dcterms:W3CDTF">2012-09-05T02:32:45Z</dcterms:created>
  <dcterms:modified xsi:type="dcterms:W3CDTF">2022-05-09T05:55:09Z</dcterms:modified>
</cp:coreProperties>
</file>