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99" d="100"/>
          <a:sy n="99" d="100"/>
        </p:scale>
        <p:origin x="78" y="1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______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______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______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______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______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______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'NS　Non-Eso'!$C$2</c:f>
              <c:strCache>
                <c:ptCount val="1"/>
                <c:pt idx="0">
                  <c:v>Positive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'NS　Non-Eso'!$B$3:$B$4</c:f>
              <c:strCache>
                <c:ptCount val="2"/>
                <c:pt idx="0">
                  <c:v>Positive</c:v>
                </c:pt>
                <c:pt idx="1">
                  <c:v>Negative</c:v>
                </c:pt>
              </c:strCache>
            </c:strRef>
          </c:cat>
          <c:val>
            <c:numRef>
              <c:f>'NS　Non-Eso'!$C$3:$C$4</c:f>
              <c:numCache>
                <c:formatCode>General</c:formatCode>
                <c:ptCount val="2"/>
                <c:pt idx="0">
                  <c:v>8</c:v>
                </c:pt>
                <c:pt idx="1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66-4B41-9C99-2572AEFC7E3A}"/>
            </c:ext>
          </c:extLst>
        </c:ser>
        <c:ser>
          <c:idx val="1"/>
          <c:order val="1"/>
          <c:tx>
            <c:strRef>
              <c:f>'NS　Non-Eso'!$D$2</c:f>
              <c:strCache>
                <c:ptCount val="1"/>
                <c:pt idx="0">
                  <c:v>Negative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'NS　Non-Eso'!$B$3:$B$4</c:f>
              <c:strCache>
                <c:ptCount val="2"/>
                <c:pt idx="0">
                  <c:v>Positive</c:v>
                </c:pt>
                <c:pt idx="1">
                  <c:v>Negative</c:v>
                </c:pt>
              </c:strCache>
            </c:strRef>
          </c:cat>
          <c:val>
            <c:numRef>
              <c:f>'NS　Non-Eso'!$D$3:$D$4</c:f>
              <c:numCache>
                <c:formatCode>General</c:formatCode>
                <c:ptCount val="2"/>
                <c:pt idx="0">
                  <c:v>23</c:v>
                </c:pt>
                <c:pt idx="1">
                  <c:v>162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66-4B41-9C99-2572AEFC7E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28113999"/>
        <c:axId val="1028116079"/>
      </c:barChart>
      <c:catAx>
        <c:axId val="10281139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t" anchorCtr="1"/>
          <a:lstStyle/>
          <a:p>
            <a:pPr>
              <a:defRPr lang="ja-JP"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028116079"/>
        <c:crosses val="autoZero"/>
        <c:auto val="1"/>
        <c:lblAlgn val="ctr"/>
        <c:lblOffset val="100"/>
        <c:noMultiLvlLbl val="0"/>
      </c:catAx>
      <c:valAx>
        <c:axId val="1028116079"/>
        <c:scaling>
          <c:orientation val="minMax"/>
          <c:max val="2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028113999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'NS　Esoのみ'!$C$2</c:f>
              <c:strCache>
                <c:ptCount val="1"/>
                <c:pt idx="0">
                  <c:v>Positive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'NS　Esoのみ'!$B$3:$B$4</c:f>
              <c:strCache>
                <c:ptCount val="2"/>
                <c:pt idx="0">
                  <c:v>Positive</c:v>
                </c:pt>
                <c:pt idx="1">
                  <c:v>Negative</c:v>
                </c:pt>
              </c:strCache>
            </c:strRef>
          </c:cat>
          <c:val>
            <c:numRef>
              <c:f>'NS　Esoのみ'!$C$3:$C$4</c:f>
              <c:numCache>
                <c:formatCode>General</c:formatCode>
                <c:ptCount val="2"/>
                <c:pt idx="0">
                  <c:v>27</c:v>
                </c:pt>
                <c:pt idx="1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34-4F59-8C14-7D46D3E8E95A}"/>
            </c:ext>
          </c:extLst>
        </c:ser>
        <c:ser>
          <c:idx val="1"/>
          <c:order val="1"/>
          <c:tx>
            <c:strRef>
              <c:f>'NS　Esoのみ'!$D$2</c:f>
              <c:strCache>
                <c:ptCount val="1"/>
                <c:pt idx="0">
                  <c:v>Negative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'NS　Esoのみ'!$B$3:$B$4</c:f>
              <c:strCache>
                <c:ptCount val="2"/>
                <c:pt idx="0">
                  <c:v>Positive</c:v>
                </c:pt>
                <c:pt idx="1">
                  <c:v>Negative</c:v>
                </c:pt>
              </c:strCache>
            </c:strRef>
          </c:cat>
          <c:val>
            <c:numRef>
              <c:f>'NS　Esoのみ'!$D$3:$D$4</c:f>
              <c:numCache>
                <c:formatCode>General</c:formatCode>
                <c:ptCount val="2"/>
                <c:pt idx="0">
                  <c:v>44</c:v>
                </c:pt>
                <c:pt idx="1">
                  <c:v>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534-4F59-8C14-7D46D3E8E9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28113999"/>
        <c:axId val="1028116079"/>
      </c:barChart>
      <c:catAx>
        <c:axId val="10281139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t" anchorCtr="1"/>
          <a:lstStyle/>
          <a:p>
            <a:pPr>
              <a:defRPr lang="ja-JP"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028116079"/>
        <c:crosses val="autoZero"/>
        <c:auto val="1"/>
        <c:lblAlgn val="ctr"/>
        <c:lblOffset val="100"/>
        <c:noMultiLvlLbl val="0"/>
      </c:catAx>
      <c:valAx>
        <c:axId val="1028116079"/>
        <c:scaling>
          <c:orientation val="minMax"/>
          <c:max val="2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028113999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'MS　Non-Eso'!$C$2</c:f>
              <c:strCache>
                <c:ptCount val="1"/>
                <c:pt idx="0">
                  <c:v>Positive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'MS　Non-Eso'!$B$3:$B$4</c:f>
              <c:strCache>
                <c:ptCount val="2"/>
                <c:pt idx="0">
                  <c:v>Positive</c:v>
                </c:pt>
                <c:pt idx="1">
                  <c:v>Negative</c:v>
                </c:pt>
              </c:strCache>
            </c:strRef>
          </c:cat>
          <c:val>
            <c:numRef>
              <c:f>'MS　Non-Eso'!$C$3:$C$4</c:f>
              <c:numCache>
                <c:formatCode>General</c:formatCode>
                <c:ptCount val="2"/>
                <c:pt idx="0">
                  <c:v>20</c:v>
                </c:pt>
                <c:pt idx="1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A6-49FD-A98E-71FC1B06F4D8}"/>
            </c:ext>
          </c:extLst>
        </c:ser>
        <c:ser>
          <c:idx val="1"/>
          <c:order val="1"/>
          <c:tx>
            <c:strRef>
              <c:f>'MS　Non-Eso'!$D$2</c:f>
              <c:strCache>
                <c:ptCount val="1"/>
                <c:pt idx="0">
                  <c:v>Negative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'MS　Non-Eso'!$B$3:$B$4</c:f>
              <c:strCache>
                <c:ptCount val="2"/>
                <c:pt idx="0">
                  <c:v>Positive</c:v>
                </c:pt>
                <c:pt idx="1">
                  <c:v>Negative</c:v>
                </c:pt>
              </c:strCache>
            </c:strRef>
          </c:cat>
          <c:val>
            <c:numRef>
              <c:f>'MS　Non-Eso'!$D$3:$D$4</c:f>
              <c:numCache>
                <c:formatCode>General</c:formatCode>
                <c:ptCount val="2"/>
                <c:pt idx="0">
                  <c:v>31</c:v>
                </c:pt>
                <c:pt idx="1">
                  <c:v>243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A6-49FD-A98E-71FC1B06F4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28113999"/>
        <c:axId val="1028116079"/>
      </c:barChart>
      <c:catAx>
        <c:axId val="10281139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028116079"/>
        <c:crosses val="autoZero"/>
        <c:auto val="1"/>
        <c:lblAlgn val="ctr"/>
        <c:lblOffset val="100"/>
        <c:noMultiLvlLbl val="0"/>
      </c:catAx>
      <c:valAx>
        <c:axId val="10281160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028113999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'MS　Esoのみ'!$C$2</c:f>
              <c:strCache>
                <c:ptCount val="1"/>
                <c:pt idx="0">
                  <c:v>Positive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'MS　Esoのみ'!$B$3:$B$4</c:f>
              <c:strCache>
                <c:ptCount val="2"/>
                <c:pt idx="0">
                  <c:v>Positive</c:v>
                </c:pt>
                <c:pt idx="1">
                  <c:v>Negative</c:v>
                </c:pt>
              </c:strCache>
            </c:strRef>
          </c:cat>
          <c:val>
            <c:numRef>
              <c:f>'MS　Esoのみ'!$C$3:$C$4</c:f>
              <c:numCache>
                <c:formatCode>General</c:formatCode>
                <c:ptCount val="2"/>
                <c:pt idx="0">
                  <c:v>65</c:v>
                </c:pt>
                <c:pt idx="1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FF-4910-A1B4-F25B5710CB9F}"/>
            </c:ext>
          </c:extLst>
        </c:ser>
        <c:ser>
          <c:idx val="1"/>
          <c:order val="1"/>
          <c:tx>
            <c:strRef>
              <c:f>'MS　Esoのみ'!$D$2</c:f>
              <c:strCache>
                <c:ptCount val="1"/>
                <c:pt idx="0">
                  <c:v>Negative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'MS　Esoのみ'!$B$3:$B$4</c:f>
              <c:strCache>
                <c:ptCount val="2"/>
                <c:pt idx="0">
                  <c:v>Positive</c:v>
                </c:pt>
                <c:pt idx="1">
                  <c:v>Negative</c:v>
                </c:pt>
              </c:strCache>
            </c:strRef>
          </c:cat>
          <c:val>
            <c:numRef>
              <c:f>'MS　Esoのみ'!$D$3:$D$4</c:f>
              <c:numCache>
                <c:formatCode>General</c:formatCode>
                <c:ptCount val="2"/>
                <c:pt idx="0">
                  <c:v>9</c:v>
                </c:pt>
                <c:pt idx="1">
                  <c:v>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FF-4910-A1B4-F25B5710CB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28113999"/>
        <c:axId val="1028116079"/>
      </c:barChart>
      <c:catAx>
        <c:axId val="10281139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028116079"/>
        <c:crosses val="autoZero"/>
        <c:auto val="1"/>
        <c:lblAlgn val="ctr"/>
        <c:lblOffset val="100"/>
        <c:noMultiLvlLbl val="0"/>
      </c:catAx>
      <c:valAx>
        <c:axId val="10281160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028113999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'MN Esoのみ'!$C$2</c:f>
              <c:strCache>
                <c:ptCount val="1"/>
                <c:pt idx="0">
                  <c:v>Positive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'MN Esoのみ'!$B$3:$B$4</c:f>
              <c:strCache>
                <c:ptCount val="2"/>
                <c:pt idx="0">
                  <c:v>Positive</c:v>
                </c:pt>
                <c:pt idx="1">
                  <c:v>Negative</c:v>
                </c:pt>
              </c:strCache>
            </c:strRef>
          </c:cat>
          <c:val>
            <c:numRef>
              <c:f>'MN Esoのみ'!$C$3:$C$4</c:f>
              <c:numCache>
                <c:formatCode>General</c:formatCode>
                <c:ptCount val="2"/>
                <c:pt idx="0">
                  <c:v>40</c:v>
                </c:pt>
                <c:pt idx="1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8A-41E2-84A3-DC8EA927EBFC}"/>
            </c:ext>
          </c:extLst>
        </c:ser>
        <c:ser>
          <c:idx val="1"/>
          <c:order val="1"/>
          <c:tx>
            <c:strRef>
              <c:f>'MN Esoのみ'!$D$2</c:f>
              <c:strCache>
                <c:ptCount val="1"/>
                <c:pt idx="0">
                  <c:v>Negative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'MN Esoのみ'!$B$3:$B$4</c:f>
              <c:strCache>
                <c:ptCount val="2"/>
                <c:pt idx="0">
                  <c:v>Positive</c:v>
                </c:pt>
                <c:pt idx="1">
                  <c:v>Negative</c:v>
                </c:pt>
              </c:strCache>
            </c:strRef>
          </c:cat>
          <c:val>
            <c:numRef>
              <c:f>'MN Esoのみ'!$D$3:$D$4</c:f>
              <c:numCache>
                <c:formatCode>General</c:formatCode>
                <c:ptCount val="2"/>
                <c:pt idx="0">
                  <c:v>81</c:v>
                </c:pt>
                <c:pt idx="1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C8A-41E2-84A3-DC8EA927EB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28113999"/>
        <c:axId val="1028116079"/>
      </c:barChart>
      <c:catAx>
        <c:axId val="10281139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028116079"/>
        <c:crosses val="autoZero"/>
        <c:auto val="1"/>
        <c:lblAlgn val="ctr"/>
        <c:lblOffset val="100"/>
        <c:noMultiLvlLbl val="0"/>
      </c:catAx>
      <c:valAx>
        <c:axId val="1028116079"/>
        <c:scaling>
          <c:orientation val="minMax"/>
          <c:max val="1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028113999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'MN Non-Eso'!$C$2</c:f>
              <c:strCache>
                <c:ptCount val="1"/>
                <c:pt idx="0">
                  <c:v>Positive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'MN Non-Eso'!$B$3:$B$4</c:f>
              <c:strCache>
                <c:ptCount val="2"/>
                <c:pt idx="0">
                  <c:v>Positive</c:v>
                </c:pt>
                <c:pt idx="1">
                  <c:v>Negative</c:v>
                </c:pt>
              </c:strCache>
            </c:strRef>
          </c:cat>
          <c:val>
            <c:numRef>
              <c:f>'MN Non-Eso'!$C$3:$C$4</c:f>
              <c:numCache>
                <c:formatCode>General</c:formatCode>
                <c:ptCount val="2"/>
                <c:pt idx="0">
                  <c:v>14</c:v>
                </c:pt>
                <c:pt idx="1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DE-47BC-875C-97358CE11E66}"/>
            </c:ext>
          </c:extLst>
        </c:ser>
        <c:ser>
          <c:idx val="1"/>
          <c:order val="1"/>
          <c:tx>
            <c:strRef>
              <c:f>'MN Non-Eso'!$D$2</c:f>
              <c:strCache>
                <c:ptCount val="1"/>
                <c:pt idx="0">
                  <c:v>Negative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'MN Non-Eso'!$B$3:$B$4</c:f>
              <c:strCache>
                <c:ptCount val="2"/>
                <c:pt idx="0">
                  <c:v>Positive</c:v>
                </c:pt>
                <c:pt idx="1">
                  <c:v>Negative</c:v>
                </c:pt>
              </c:strCache>
            </c:strRef>
          </c:cat>
          <c:val>
            <c:numRef>
              <c:f>'MN Non-Eso'!$D$3:$D$4</c:f>
              <c:numCache>
                <c:formatCode>General</c:formatCode>
                <c:ptCount val="2"/>
                <c:pt idx="0">
                  <c:v>33</c:v>
                </c:pt>
                <c:pt idx="1">
                  <c:v>152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DE-47BC-875C-97358CE11E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28113999"/>
        <c:axId val="1028116079"/>
      </c:barChart>
      <c:catAx>
        <c:axId val="10281139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028116079"/>
        <c:crosses val="autoZero"/>
        <c:auto val="1"/>
        <c:lblAlgn val="ctr"/>
        <c:lblOffset val="100"/>
        <c:noMultiLvlLbl val="0"/>
      </c:catAx>
      <c:valAx>
        <c:axId val="10281160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0281139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AA2B7-85A1-48E3-8B3E-A7552BDC31ED}" type="datetimeFigureOut">
              <a:rPr kumimoji="1" lang="ja-JP" altLang="en-US" smtClean="0"/>
              <a:t>2020/2/18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ED0F-8991-415A-A914-C17C85A160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0225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AA2B7-85A1-48E3-8B3E-A7552BDC31ED}" type="datetimeFigureOut">
              <a:rPr kumimoji="1" lang="ja-JP" altLang="en-US" smtClean="0"/>
              <a:t>2020/2/18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ED0F-8991-415A-A914-C17C85A160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2237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AA2B7-85A1-48E3-8B3E-A7552BDC31ED}" type="datetimeFigureOut">
              <a:rPr kumimoji="1" lang="ja-JP" altLang="en-US" smtClean="0"/>
              <a:t>2020/2/18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ED0F-8991-415A-A914-C17C85A160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8636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AA2B7-85A1-48E3-8B3E-A7552BDC31ED}" type="datetimeFigureOut">
              <a:rPr kumimoji="1" lang="ja-JP" altLang="en-US" smtClean="0"/>
              <a:t>2020/2/18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ED0F-8991-415A-A914-C17C85A160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5273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AA2B7-85A1-48E3-8B3E-A7552BDC31ED}" type="datetimeFigureOut">
              <a:rPr kumimoji="1" lang="ja-JP" altLang="en-US" smtClean="0"/>
              <a:t>2020/2/18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ED0F-8991-415A-A914-C17C85A160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1176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AA2B7-85A1-48E3-8B3E-A7552BDC31ED}" type="datetimeFigureOut">
              <a:rPr kumimoji="1" lang="ja-JP" altLang="en-US" smtClean="0"/>
              <a:t>2020/2/18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ED0F-8991-415A-A914-C17C85A160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533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AA2B7-85A1-48E3-8B3E-A7552BDC31ED}" type="datetimeFigureOut">
              <a:rPr kumimoji="1" lang="ja-JP" altLang="en-US" smtClean="0"/>
              <a:t>2020/2/18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ED0F-8991-415A-A914-C17C85A160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9889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AA2B7-85A1-48E3-8B3E-A7552BDC31ED}" type="datetimeFigureOut">
              <a:rPr kumimoji="1" lang="ja-JP" altLang="en-US" smtClean="0"/>
              <a:t>2020/2/18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ED0F-8991-415A-A914-C17C85A160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3203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AA2B7-85A1-48E3-8B3E-A7552BDC31ED}" type="datetimeFigureOut">
              <a:rPr kumimoji="1" lang="ja-JP" altLang="en-US" smtClean="0"/>
              <a:t>2020/2/18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ED0F-8991-415A-A914-C17C85A160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2386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AA2B7-85A1-48E3-8B3E-A7552BDC31ED}" type="datetimeFigureOut">
              <a:rPr kumimoji="1" lang="ja-JP" altLang="en-US" smtClean="0"/>
              <a:t>2020/2/18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ED0F-8991-415A-A914-C17C85A160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1962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AA2B7-85A1-48E3-8B3E-A7552BDC31ED}" type="datetimeFigureOut">
              <a:rPr kumimoji="1" lang="ja-JP" altLang="en-US" smtClean="0"/>
              <a:t>2020/2/18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ED0F-8991-415A-A914-C17C85A160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4175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6AA2B7-85A1-48E3-8B3E-A7552BDC31ED}" type="datetimeFigureOut">
              <a:rPr kumimoji="1" lang="ja-JP" altLang="en-US" smtClean="0"/>
              <a:t>2020/2/18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91ED0F-8991-415A-A914-C17C85A160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082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" name="グラフ 6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4185119"/>
              </p:ext>
            </p:extLst>
          </p:nvPr>
        </p:nvGraphicFramePr>
        <p:xfrm>
          <a:off x="2948851" y="5436247"/>
          <a:ext cx="2160000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2" name="グラフ 6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0624431"/>
              </p:ext>
            </p:extLst>
          </p:nvPr>
        </p:nvGraphicFramePr>
        <p:xfrm>
          <a:off x="837209" y="5414934"/>
          <a:ext cx="2160000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5" name="グラフ 5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79945"/>
              </p:ext>
            </p:extLst>
          </p:nvPr>
        </p:nvGraphicFramePr>
        <p:xfrm>
          <a:off x="2948851" y="2903031"/>
          <a:ext cx="2160000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0" name="グラフ 4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5970726"/>
              </p:ext>
            </p:extLst>
          </p:nvPr>
        </p:nvGraphicFramePr>
        <p:xfrm>
          <a:off x="837209" y="2879254"/>
          <a:ext cx="2160000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4" name="グラフ 4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9587648"/>
              </p:ext>
            </p:extLst>
          </p:nvPr>
        </p:nvGraphicFramePr>
        <p:xfrm>
          <a:off x="837209" y="386363"/>
          <a:ext cx="2160000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45" name="グラフ 4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1854453"/>
              </p:ext>
            </p:extLst>
          </p:nvPr>
        </p:nvGraphicFramePr>
        <p:xfrm>
          <a:off x="2948851" y="378348"/>
          <a:ext cx="2160000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6" name="正方形/長方形 5"/>
          <p:cNvSpPr/>
          <p:nvPr/>
        </p:nvSpPr>
        <p:spPr>
          <a:xfrm>
            <a:off x="473476" y="331593"/>
            <a:ext cx="4010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1600" dirty="0">
                <a:solidFill>
                  <a:prstClr val="black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A)</a:t>
            </a:r>
            <a:endParaRPr lang="ja-JP" altLang="en-US" sz="1600" dirty="0">
              <a:solidFill>
                <a:prstClr val="black"/>
              </a:solidFill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473476" y="2795826"/>
            <a:ext cx="3898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1600" dirty="0">
                <a:solidFill>
                  <a:prstClr val="black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B)</a:t>
            </a:r>
            <a:endParaRPr lang="ja-JP" altLang="en-US" sz="1600" dirty="0">
              <a:solidFill>
                <a:prstClr val="black"/>
              </a:solidFill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473476" y="5344552"/>
            <a:ext cx="3898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1600" dirty="0">
                <a:solidFill>
                  <a:prstClr val="black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C)</a:t>
            </a:r>
            <a:endParaRPr lang="ja-JP" altLang="en-US" sz="1600" dirty="0">
              <a:solidFill>
                <a:prstClr val="black"/>
              </a:solidFill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533409" y="809293"/>
            <a:ext cx="369332" cy="1307854"/>
          </a:xfrm>
          <a:prstGeom prst="rect">
            <a:avLst/>
          </a:prstGeom>
        </p:spPr>
        <p:txBody>
          <a:bodyPr vert="vert270" wrap="square">
            <a:spAutoFit/>
          </a:bodyPr>
          <a:lstStyle/>
          <a:p>
            <a:pPr algn="ctr"/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Number of samples</a:t>
            </a:r>
            <a:endParaRPr lang="ja-JP" altLang="en-US" sz="1200" dirty="0">
              <a:solidFill>
                <a:prstClr val="black"/>
              </a:solidFill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533409" y="3243204"/>
            <a:ext cx="369332" cy="1299394"/>
          </a:xfrm>
          <a:prstGeom prst="rect">
            <a:avLst/>
          </a:prstGeom>
        </p:spPr>
        <p:txBody>
          <a:bodyPr vert="vert270" wrap="none">
            <a:spAutoFit/>
          </a:bodyPr>
          <a:lstStyle/>
          <a:p>
            <a:pPr algn="ctr"/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Number of samples</a:t>
            </a:r>
            <a:endParaRPr lang="ja-JP" altLang="en-US" sz="1200" dirty="0">
              <a:solidFill>
                <a:prstClr val="black"/>
              </a:solidFill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533409" y="5791930"/>
            <a:ext cx="369332" cy="1299394"/>
          </a:xfrm>
          <a:prstGeom prst="rect">
            <a:avLst/>
          </a:prstGeom>
        </p:spPr>
        <p:txBody>
          <a:bodyPr vert="vert270" wrap="none">
            <a:spAutoFit/>
          </a:bodyPr>
          <a:lstStyle/>
          <a:p>
            <a:pPr algn="ctr"/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Number of samples</a:t>
            </a:r>
            <a:endParaRPr lang="ja-JP" altLang="en-US" sz="1200" dirty="0">
              <a:solidFill>
                <a:prstClr val="black"/>
              </a:solidFill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grpSp>
        <p:nvGrpSpPr>
          <p:cNvPr id="15" name="グループ化 14"/>
          <p:cNvGrpSpPr/>
          <p:nvPr/>
        </p:nvGrpSpPr>
        <p:grpSpPr>
          <a:xfrm>
            <a:off x="5052027" y="5762304"/>
            <a:ext cx="1080000" cy="699910"/>
            <a:chOff x="10295219" y="17671672"/>
            <a:chExt cx="1080000" cy="699910"/>
          </a:xfrm>
        </p:grpSpPr>
        <p:sp>
          <p:nvSpPr>
            <p:cNvPr id="16" name="正方形/長方形 15"/>
            <p:cNvSpPr/>
            <p:nvPr/>
          </p:nvSpPr>
          <p:spPr>
            <a:xfrm>
              <a:off x="10295219" y="17671672"/>
              <a:ext cx="1080000" cy="699910"/>
            </a:xfrm>
            <a:prstGeom prst="rect">
              <a:avLst/>
            </a:prstGeom>
            <a:solidFill>
              <a:sysClr val="window" lastClr="FFFFFF"/>
            </a:solidFill>
            <a:ln w="9525" cap="rnd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17" name="正方形/長方形 16"/>
            <p:cNvSpPr/>
            <p:nvPr/>
          </p:nvSpPr>
          <p:spPr>
            <a:xfrm>
              <a:off x="10295219" y="17671672"/>
              <a:ext cx="87556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NY-ESO-1</a:t>
              </a:r>
              <a:endPara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8" name="正方形/長方形 17"/>
            <p:cNvSpPr/>
            <p:nvPr/>
          </p:nvSpPr>
          <p:spPr>
            <a:xfrm>
              <a:off x="10456761" y="17967337"/>
              <a:ext cx="144000" cy="144000"/>
            </a:xfrm>
            <a:prstGeom prst="rect">
              <a:avLst/>
            </a:prstGeom>
            <a:solidFill>
              <a:sysClr val="window" lastClr="FFFFFF"/>
            </a:solidFill>
            <a:ln w="19050" cap="rnd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19" name="正方形/長方形 18"/>
            <p:cNvSpPr/>
            <p:nvPr/>
          </p:nvSpPr>
          <p:spPr>
            <a:xfrm>
              <a:off x="10625435" y="17873305"/>
              <a:ext cx="6815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Positive</a:t>
              </a:r>
              <a:endPara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20" name="正方形/長方形 19"/>
            <p:cNvSpPr/>
            <p:nvPr/>
          </p:nvSpPr>
          <p:spPr>
            <a:xfrm>
              <a:off x="10456761" y="18157837"/>
              <a:ext cx="144000" cy="144000"/>
            </a:xfrm>
            <a:prstGeom prst="rect">
              <a:avLst/>
            </a:prstGeom>
            <a:solidFill>
              <a:sysClr val="windowText" lastClr="000000"/>
            </a:solidFill>
            <a:ln w="19050" cap="rnd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21" name="正方形/長方形 20"/>
            <p:cNvSpPr/>
            <p:nvPr/>
          </p:nvSpPr>
          <p:spPr>
            <a:xfrm>
              <a:off x="10625435" y="18063805"/>
              <a:ext cx="74251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Negative</a:t>
              </a:r>
              <a:endPara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" name="グループ化 21"/>
          <p:cNvGrpSpPr/>
          <p:nvPr/>
        </p:nvGrpSpPr>
        <p:grpSpPr>
          <a:xfrm>
            <a:off x="5055100" y="3188199"/>
            <a:ext cx="1080000" cy="699910"/>
            <a:chOff x="10295219" y="17671672"/>
            <a:chExt cx="1080000" cy="699910"/>
          </a:xfrm>
        </p:grpSpPr>
        <p:sp>
          <p:nvSpPr>
            <p:cNvPr id="23" name="正方形/長方形 22"/>
            <p:cNvSpPr/>
            <p:nvPr/>
          </p:nvSpPr>
          <p:spPr>
            <a:xfrm>
              <a:off x="10295219" y="17671672"/>
              <a:ext cx="1080000" cy="699910"/>
            </a:xfrm>
            <a:prstGeom prst="rect">
              <a:avLst/>
            </a:prstGeom>
            <a:solidFill>
              <a:sysClr val="window" lastClr="FFFFFF"/>
            </a:solidFill>
            <a:ln w="9525" cap="rnd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24" name="正方形/長方形 23"/>
            <p:cNvSpPr/>
            <p:nvPr/>
          </p:nvSpPr>
          <p:spPr>
            <a:xfrm>
              <a:off x="10295219" y="17671672"/>
              <a:ext cx="87556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MAGE-A4</a:t>
              </a:r>
              <a:endPara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25" name="正方形/長方形 24"/>
            <p:cNvSpPr/>
            <p:nvPr/>
          </p:nvSpPr>
          <p:spPr>
            <a:xfrm>
              <a:off x="10456761" y="17967337"/>
              <a:ext cx="144000" cy="144000"/>
            </a:xfrm>
            <a:prstGeom prst="rect">
              <a:avLst/>
            </a:prstGeom>
            <a:solidFill>
              <a:sysClr val="window" lastClr="FFFFFF"/>
            </a:solidFill>
            <a:ln w="19050" cap="rnd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26" name="正方形/長方形 25"/>
            <p:cNvSpPr/>
            <p:nvPr/>
          </p:nvSpPr>
          <p:spPr>
            <a:xfrm>
              <a:off x="10625435" y="17873305"/>
              <a:ext cx="6815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Positive</a:t>
              </a:r>
              <a:endPara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27" name="正方形/長方形 26"/>
            <p:cNvSpPr/>
            <p:nvPr/>
          </p:nvSpPr>
          <p:spPr>
            <a:xfrm>
              <a:off x="10456761" y="18157837"/>
              <a:ext cx="144000" cy="144000"/>
            </a:xfrm>
            <a:prstGeom prst="rect">
              <a:avLst/>
            </a:prstGeom>
            <a:solidFill>
              <a:sysClr val="windowText" lastClr="000000"/>
            </a:solidFill>
            <a:ln w="19050" cap="rnd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28" name="正方形/長方形 27"/>
            <p:cNvSpPr/>
            <p:nvPr/>
          </p:nvSpPr>
          <p:spPr>
            <a:xfrm>
              <a:off x="10625435" y="18063805"/>
              <a:ext cx="74251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Negative</a:t>
              </a:r>
              <a:endPara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9" name="グループ化 28"/>
          <p:cNvGrpSpPr/>
          <p:nvPr/>
        </p:nvGrpSpPr>
        <p:grpSpPr>
          <a:xfrm>
            <a:off x="5052027" y="758438"/>
            <a:ext cx="1080000" cy="699910"/>
            <a:chOff x="10295219" y="17671672"/>
            <a:chExt cx="1080000" cy="699910"/>
          </a:xfrm>
        </p:grpSpPr>
        <p:sp>
          <p:nvSpPr>
            <p:cNvPr id="30" name="正方形/長方形 29"/>
            <p:cNvSpPr/>
            <p:nvPr/>
          </p:nvSpPr>
          <p:spPr>
            <a:xfrm>
              <a:off x="10295219" y="17671672"/>
              <a:ext cx="1080000" cy="699910"/>
            </a:xfrm>
            <a:prstGeom prst="rect">
              <a:avLst/>
            </a:prstGeom>
            <a:solidFill>
              <a:sysClr val="window" lastClr="FFFFFF"/>
            </a:solidFill>
            <a:ln w="9525" cap="rnd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31" name="正方形/長方形 30"/>
            <p:cNvSpPr/>
            <p:nvPr/>
          </p:nvSpPr>
          <p:spPr>
            <a:xfrm>
              <a:off x="10295219" y="17671672"/>
              <a:ext cx="87556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NY-ESO-1</a:t>
              </a:r>
              <a:endPara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32" name="正方形/長方形 31"/>
            <p:cNvSpPr/>
            <p:nvPr/>
          </p:nvSpPr>
          <p:spPr>
            <a:xfrm>
              <a:off x="10456761" y="17967337"/>
              <a:ext cx="144000" cy="144000"/>
            </a:xfrm>
            <a:prstGeom prst="rect">
              <a:avLst/>
            </a:prstGeom>
            <a:solidFill>
              <a:sysClr val="window" lastClr="FFFFFF"/>
            </a:solidFill>
            <a:ln w="19050" cap="rnd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33" name="正方形/長方形 32"/>
            <p:cNvSpPr/>
            <p:nvPr/>
          </p:nvSpPr>
          <p:spPr>
            <a:xfrm>
              <a:off x="10625435" y="17873305"/>
              <a:ext cx="6815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Positive</a:t>
              </a:r>
              <a:endPara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34" name="正方形/長方形 33"/>
            <p:cNvSpPr/>
            <p:nvPr/>
          </p:nvSpPr>
          <p:spPr>
            <a:xfrm>
              <a:off x="10456761" y="18157837"/>
              <a:ext cx="144000" cy="144000"/>
            </a:xfrm>
            <a:prstGeom prst="rect">
              <a:avLst/>
            </a:prstGeom>
            <a:solidFill>
              <a:sysClr val="windowText" lastClr="000000"/>
            </a:solidFill>
            <a:ln w="19050" cap="rnd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35" name="正方形/長方形 34"/>
            <p:cNvSpPr/>
            <p:nvPr/>
          </p:nvSpPr>
          <p:spPr>
            <a:xfrm>
              <a:off x="10625435" y="18063805"/>
              <a:ext cx="74251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Negative</a:t>
              </a:r>
              <a:endPara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endParaRPr>
            </a:p>
          </p:txBody>
        </p:sp>
      </p:grpSp>
      <p:sp>
        <p:nvSpPr>
          <p:cNvPr id="36" name="正方形/長方形 35"/>
          <p:cNvSpPr/>
          <p:nvPr/>
        </p:nvSpPr>
        <p:spPr>
          <a:xfrm>
            <a:off x="1460194" y="6982646"/>
            <a:ext cx="44275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100" dirty="0">
                <a:solidFill>
                  <a:prstClr val="black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38%</a:t>
            </a:r>
            <a:endParaRPr lang="ja-JP" altLang="en-US" sz="1100" dirty="0">
              <a:solidFill>
                <a:prstClr val="black"/>
              </a:solidFill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37" name="正方形/長方形 36"/>
          <p:cNvSpPr/>
          <p:nvPr/>
        </p:nvSpPr>
        <p:spPr>
          <a:xfrm>
            <a:off x="2238465" y="6984301"/>
            <a:ext cx="44275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100" dirty="0">
                <a:solidFill>
                  <a:prstClr val="black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20%</a:t>
            </a:r>
            <a:endParaRPr lang="ja-JP" altLang="en-US" sz="1100" dirty="0">
              <a:solidFill>
                <a:prstClr val="black"/>
              </a:solidFill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38" name="正方形/長方形 37"/>
          <p:cNvSpPr/>
          <p:nvPr/>
        </p:nvSpPr>
        <p:spPr>
          <a:xfrm>
            <a:off x="1458513" y="4309545"/>
            <a:ext cx="44275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100" dirty="0">
                <a:solidFill>
                  <a:prstClr val="black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88%</a:t>
            </a:r>
            <a:endParaRPr lang="ja-JP" altLang="en-US" sz="1100" dirty="0">
              <a:solidFill>
                <a:prstClr val="black"/>
              </a:solidFill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39" name="正方形/長方形 38"/>
          <p:cNvSpPr/>
          <p:nvPr/>
        </p:nvSpPr>
        <p:spPr>
          <a:xfrm>
            <a:off x="2253705" y="4328720"/>
            <a:ext cx="44275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100" dirty="0">
                <a:solidFill>
                  <a:prstClr val="black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39%</a:t>
            </a:r>
            <a:endParaRPr lang="ja-JP" altLang="en-US" sz="1100" dirty="0">
              <a:solidFill>
                <a:prstClr val="black"/>
              </a:solidFill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40" name="正方形/長方形 39"/>
          <p:cNvSpPr/>
          <p:nvPr/>
        </p:nvSpPr>
        <p:spPr>
          <a:xfrm>
            <a:off x="1450255" y="1855537"/>
            <a:ext cx="44275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100" dirty="0">
                <a:solidFill>
                  <a:prstClr val="black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33%</a:t>
            </a:r>
            <a:endParaRPr lang="ja-JP" altLang="en-US" sz="1100" dirty="0">
              <a:solidFill>
                <a:prstClr val="black"/>
              </a:solidFill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41" name="正方形/長方形 40"/>
          <p:cNvSpPr/>
          <p:nvPr/>
        </p:nvSpPr>
        <p:spPr>
          <a:xfrm>
            <a:off x="2243766" y="1967626"/>
            <a:ext cx="44275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100" dirty="0">
                <a:solidFill>
                  <a:prstClr val="black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16%</a:t>
            </a:r>
            <a:endParaRPr lang="ja-JP" altLang="en-US" sz="1100" dirty="0">
              <a:solidFill>
                <a:prstClr val="black"/>
              </a:solidFill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46" name="正方形/長方形 45"/>
          <p:cNvSpPr/>
          <p:nvPr/>
        </p:nvSpPr>
        <p:spPr>
          <a:xfrm>
            <a:off x="3933916" y="1855537"/>
            <a:ext cx="44275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100" dirty="0">
                <a:solidFill>
                  <a:prstClr val="black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30%</a:t>
            </a:r>
            <a:endParaRPr lang="ja-JP" altLang="en-US" sz="1100" dirty="0">
              <a:solidFill>
                <a:prstClr val="black"/>
              </a:solidFill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47" name="正方形/長方形 46"/>
          <p:cNvSpPr/>
          <p:nvPr/>
        </p:nvSpPr>
        <p:spPr>
          <a:xfrm>
            <a:off x="4349743" y="1964866"/>
            <a:ext cx="44275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100" dirty="0">
                <a:solidFill>
                  <a:prstClr val="black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13%</a:t>
            </a:r>
            <a:endParaRPr lang="ja-JP" altLang="en-US" sz="1100" dirty="0">
              <a:solidFill>
                <a:prstClr val="black"/>
              </a:solidFill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cxnSp>
        <p:nvCxnSpPr>
          <p:cNvPr id="48" name="直線コネクタ 47"/>
          <p:cNvCxnSpPr/>
          <p:nvPr/>
        </p:nvCxnSpPr>
        <p:spPr>
          <a:xfrm flipV="1">
            <a:off x="3904729" y="2023391"/>
            <a:ext cx="108000" cy="10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正方形/長方形 41"/>
          <p:cNvSpPr/>
          <p:nvPr/>
        </p:nvSpPr>
        <p:spPr>
          <a:xfrm>
            <a:off x="1608156" y="232697"/>
            <a:ext cx="981359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ja-JP" sz="1200" dirty="0" err="1">
                <a:solidFill>
                  <a:prstClr val="black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Oesophageal</a:t>
            </a:r>
            <a:endParaRPr lang="ja-JP" altLang="en-US" sz="1200" dirty="0">
              <a:solidFill>
                <a:prstClr val="black"/>
              </a:solidFill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43" name="正方形/長方形 42"/>
          <p:cNvSpPr/>
          <p:nvPr/>
        </p:nvSpPr>
        <p:spPr>
          <a:xfrm>
            <a:off x="3860379" y="232697"/>
            <a:ext cx="535724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Other</a:t>
            </a:r>
            <a:endParaRPr lang="ja-JP" altLang="en-US" sz="1200" dirty="0">
              <a:solidFill>
                <a:prstClr val="black"/>
              </a:solidFill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51" name="正方形/長方形 50"/>
          <p:cNvSpPr/>
          <p:nvPr/>
        </p:nvSpPr>
        <p:spPr>
          <a:xfrm>
            <a:off x="1608156" y="2771849"/>
            <a:ext cx="981359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ja-JP" sz="1200" dirty="0" err="1">
                <a:solidFill>
                  <a:prstClr val="black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Oesophageal</a:t>
            </a:r>
            <a:endParaRPr lang="ja-JP" altLang="en-US" sz="1200" dirty="0">
              <a:solidFill>
                <a:prstClr val="black"/>
              </a:solidFill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52" name="正方形/長方形 51"/>
          <p:cNvSpPr/>
          <p:nvPr/>
        </p:nvSpPr>
        <p:spPr>
          <a:xfrm>
            <a:off x="3860379" y="2771849"/>
            <a:ext cx="535724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Other</a:t>
            </a:r>
            <a:endParaRPr lang="ja-JP" altLang="en-US" sz="1200" dirty="0">
              <a:solidFill>
                <a:prstClr val="black"/>
              </a:solidFill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53" name="正方形/長方形 52"/>
          <p:cNvSpPr/>
          <p:nvPr/>
        </p:nvSpPr>
        <p:spPr>
          <a:xfrm>
            <a:off x="1625911" y="5289768"/>
            <a:ext cx="981359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ja-JP" sz="1200" dirty="0" err="1">
                <a:solidFill>
                  <a:prstClr val="black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Oesophageal</a:t>
            </a:r>
            <a:endParaRPr lang="ja-JP" altLang="en-US" sz="1200" dirty="0">
              <a:solidFill>
                <a:prstClr val="black"/>
              </a:solidFill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54" name="正方形/長方形 53"/>
          <p:cNvSpPr/>
          <p:nvPr/>
        </p:nvSpPr>
        <p:spPr>
          <a:xfrm>
            <a:off x="3878134" y="5289768"/>
            <a:ext cx="535724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Other</a:t>
            </a:r>
            <a:endParaRPr lang="ja-JP" altLang="en-US" sz="1200" dirty="0">
              <a:solidFill>
                <a:prstClr val="black"/>
              </a:solidFill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58" name="正方形/長方形 57"/>
          <p:cNvSpPr/>
          <p:nvPr/>
        </p:nvSpPr>
        <p:spPr>
          <a:xfrm>
            <a:off x="3933908" y="4404103"/>
            <a:ext cx="44275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100" dirty="0">
                <a:solidFill>
                  <a:prstClr val="black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39%</a:t>
            </a:r>
            <a:endParaRPr lang="ja-JP" altLang="en-US" sz="1100" dirty="0">
              <a:solidFill>
                <a:prstClr val="black"/>
              </a:solidFill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59" name="正方形/長方形 58"/>
          <p:cNvSpPr/>
          <p:nvPr/>
        </p:nvSpPr>
        <p:spPr>
          <a:xfrm>
            <a:off x="4349736" y="4473676"/>
            <a:ext cx="44275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100" dirty="0">
                <a:solidFill>
                  <a:prstClr val="black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18%</a:t>
            </a:r>
            <a:endParaRPr lang="ja-JP" altLang="en-US" sz="1100" dirty="0">
              <a:solidFill>
                <a:prstClr val="black"/>
              </a:solidFill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cxnSp>
        <p:nvCxnSpPr>
          <p:cNvPr id="60" name="直線コネクタ 59"/>
          <p:cNvCxnSpPr/>
          <p:nvPr/>
        </p:nvCxnSpPr>
        <p:spPr>
          <a:xfrm flipV="1">
            <a:off x="3904721" y="4571957"/>
            <a:ext cx="108000" cy="10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正方形/長方形 63"/>
          <p:cNvSpPr/>
          <p:nvPr/>
        </p:nvSpPr>
        <p:spPr>
          <a:xfrm>
            <a:off x="3934531" y="6952829"/>
            <a:ext cx="44275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100" dirty="0">
                <a:solidFill>
                  <a:prstClr val="black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26%</a:t>
            </a:r>
            <a:endParaRPr lang="ja-JP" altLang="en-US" sz="1100" dirty="0">
              <a:solidFill>
                <a:prstClr val="black"/>
              </a:solidFill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65" name="正方形/長方形 64"/>
          <p:cNvSpPr/>
          <p:nvPr/>
        </p:nvSpPr>
        <p:spPr>
          <a:xfrm>
            <a:off x="4360337" y="7002364"/>
            <a:ext cx="44275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100" dirty="0">
                <a:solidFill>
                  <a:prstClr val="black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15%</a:t>
            </a:r>
            <a:endParaRPr lang="ja-JP" altLang="en-US" sz="1100" dirty="0">
              <a:solidFill>
                <a:prstClr val="black"/>
              </a:solidFill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cxnSp>
        <p:nvCxnSpPr>
          <p:cNvPr id="66" name="直線コネクタ 65"/>
          <p:cNvCxnSpPr/>
          <p:nvPr/>
        </p:nvCxnSpPr>
        <p:spPr>
          <a:xfrm flipV="1">
            <a:off x="3905344" y="7120683"/>
            <a:ext cx="108000" cy="10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正方形/長方形 67"/>
          <p:cNvSpPr/>
          <p:nvPr/>
        </p:nvSpPr>
        <p:spPr>
          <a:xfrm>
            <a:off x="1602644" y="2411175"/>
            <a:ext cx="875561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MAGE-A4</a:t>
            </a:r>
            <a:endParaRPr lang="ja-JP" altLang="en-US" sz="1200" dirty="0">
              <a:solidFill>
                <a:prstClr val="black"/>
              </a:solidFill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69" name="正方形/長方形 68"/>
          <p:cNvSpPr/>
          <p:nvPr/>
        </p:nvSpPr>
        <p:spPr>
          <a:xfrm>
            <a:off x="1747716" y="4933972"/>
            <a:ext cx="585417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SAGE</a:t>
            </a:r>
            <a:endParaRPr lang="ja-JP" altLang="en-US" sz="1200" dirty="0">
              <a:solidFill>
                <a:prstClr val="black"/>
              </a:solidFill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70" name="正方形/長方形 69"/>
          <p:cNvSpPr/>
          <p:nvPr/>
        </p:nvSpPr>
        <p:spPr>
          <a:xfrm>
            <a:off x="1747716" y="7451613"/>
            <a:ext cx="585417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SAGE</a:t>
            </a:r>
            <a:endParaRPr lang="ja-JP" altLang="en-US" sz="1200" dirty="0">
              <a:solidFill>
                <a:prstClr val="black"/>
              </a:solidFill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71" name="正方形/長方形 70"/>
          <p:cNvSpPr/>
          <p:nvPr/>
        </p:nvSpPr>
        <p:spPr>
          <a:xfrm>
            <a:off x="3690461" y="2404551"/>
            <a:ext cx="875561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MAGE-A4</a:t>
            </a:r>
            <a:endParaRPr lang="ja-JP" altLang="en-US" sz="1200" dirty="0">
              <a:solidFill>
                <a:prstClr val="black"/>
              </a:solidFill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72" name="正方形/長方形 71"/>
          <p:cNvSpPr/>
          <p:nvPr/>
        </p:nvSpPr>
        <p:spPr>
          <a:xfrm>
            <a:off x="3835533" y="4927348"/>
            <a:ext cx="585417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SAGE</a:t>
            </a:r>
            <a:endParaRPr lang="ja-JP" altLang="en-US" sz="1200" dirty="0">
              <a:solidFill>
                <a:prstClr val="black"/>
              </a:solidFill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73" name="正方形/長方形 72"/>
          <p:cNvSpPr/>
          <p:nvPr/>
        </p:nvSpPr>
        <p:spPr>
          <a:xfrm>
            <a:off x="3835533" y="7444989"/>
            <a:ext cx="585417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SAGE</a:t>
            </a:r>
            <a:endParaRPr lang="ja-JP" altLang="en-US" sz="1200" dirty="0">
              <a:solidFill>
                <a:prstClr val="black"/>
              </a:solidFill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grpSp>
        <p:nvGrpSpPr>
          <p:cNvPr id="83" name="グループ化 82"/>
          <p:cNvGrpSpPr/>
          <p:nvPr/>
        </p:nvGrpSpPr>
        <p:grpSpPr>
          <a:xfrm>
            <a:off x="1665446" y="562945"/>
            <a:ext cx="792000" cy="246221"/>
            <a:chOff x="3010696" y="811253"/>
            <a:chExt cx="792000" cy="246221"/>
          </a:xfrm>
        </p:grpSpPr>
        <p:cxnSp>
          <p:nvCxnSpPr>
            <p:cNvPr id="84" name="直線コネクタ 83"/>
            <p:cNvCxnSpPr/>
            <p:nvPr/>
          </p:nvCxnSpPr>
          <p:spPr>
            <a:xfrm>
              <a:off x="3010696" y="1028304"/>
              <a:ext cx="792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テキスト ボックス 84"/>
            <p:cNvSpPr txBox="1"/>
            <p:nvPr/>
          </p:nvSpPr>
          <p:spPr>
            <a:xfrm>
              <a:off x="3161693" y="811253"/>
              <a:ext cx="55175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kumimoji="1" lang="en-US" altLang="ja-JP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&lt;0.01</a:t>
              </a:r>
              <a:endParaRPr kumimoji="1" lang="ja-JP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6" name="グループ化 85"/>
          <p:cNvGrpSpPr/>
          <p:nvPr/>
        </p:nvGrpSpPr>
        <p:grpSpPr>
          <a:xfrm>
            <a:off x="3737076" y="451189"/>
            <a:ext cx="792000" cy="246221"/>
            <a:chOff x="3010696" y="811253"/>
            <a:chExt cx="792000" cy="246221"/>
          </a:xfrm>
        </p:grpSpPr>
        <p:cxnSp>
          <p:nvCxnSpPr>
            <p:cNvPr id="87" name="直線コネクタ 86"/>
            <p:cNvCxnSpPr/>
            <p:nvPr/>
          </p:nvCxnSpPr>
          <p:spPr>
            <a:xfrm>
              <a:off x="3010696" y="1028304"/>
              <a:ext cx="792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テキスト ボックス 87"/>
            <p:cNvSpPr txBox="1"/>
            <p:nvPr/>
          </p:nvSpPr>
          <p:spPr>
            <a:xfrm>
              <a:off x="3161693" y="811253"/>
              <a:ext cx="55175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kumimoji="1" lang="en-US" altLang="ja-JP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&lt;0.01</a:t>
              </a:r>
              <a:endParaRPr kumimoji="1" lang="ja-JP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9" name="グループ化 88"/>
          <p:cNvGrpSpPr/>
          <p:nvPr/>
        </p:nvGrpSpPr>
        <p:grpSpPr>
          <a:xfrm>
            <a:off x="1665427" y="3101978"/>
            <a:ext cx="792000" cy="246221"/>
            <a:chOff x="3010696" y="811253"/>
            <a:chExt cx="792000" cy="246221"/>
          </a:xfrm>
        </p:grpSpPr>
        <p:cxnSp>
          <p:nvCxnSpPr>
            <p:cNvPr id="90" name="直線コネクタ 89"/>
            <p:cNvCxnSpPr/>
            <p:nvPr/>
          </p:nvCxnSpPr>
          <p:spPr>
            <a:xfrm>
              <a:off x="3010696" y="1028304"/>
              <a:ext cx="792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テキスト ボックス 90"/>
            <p:cNvSpPr txBox="1"/>
            <p:nvPr/>
          </p:nvSpPr>
          <p:spPr>
            <a:xfrm>
              <a:off x="3161693" y="811253"/>
              <a:ext cx="55175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kumimoji="1" lang="en-US" altLang="ja-JP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&lt;0.01</a:t>
              </a:r>
              <a:endParaRPr kumimoji="1" lang="ja-JP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2" name="グループ化 91"/>
          <p:cNvGrpSpPr/>
          <p:nvPr/>
        </p:nvGrpSpPr>
        <p:grpSpPr>
          <a:xfrm>
            <a:off x="1647571" y="5690637"/>
            <a:ext cx="792000" cy="246221"/>
            <a:chOff x="3010696" y="811253"/>
            <a:chExt cx="792000" cy="246221"/>
          </a:xfrm>
        </p:grpSpPr>
        <p:cxnSp>
          <p:nvCxnSpPr>
            <p:cNvPr id="93" name="直線コネクタ 92"/>
            <p:cNvCxnSpPr/>
            <p:nvPr/>
          </p:nvCxnSpPr>
          <p:spPr>
            <a:xfrm>
              <a:off x="3010696" y="1028304"/>
              <a:ext cx="792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テキスト ボックス 93"/>
            <p:cNvSpPr txBox="1"/>
            <p:nvPr/>
          </p:nvSpPr>
          <p:spPr>
            <a:xfrm>
              <a:off x="3161693" y="811253"/>
              <a:ext cx="55175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kumimoji="1" lang="en-US" altLang="ja-JP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&lt;0.01</a:t>
              </a:r>
              <a:endParaRPr kumimoji="1" lang="ja-JP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5" name="グループ化 94"/>
          <p:cNvGrpSpPr/>
          <p:nvPr/>
        </p:nvGrpSpPr>
        <p:grpSpPr>
          <a:xfrm>
            <a:off x="3775837" y="3105293"/>
            <a:ext cx="792000" cy="246221"/>
            <a:chOff x="3010696" y="811253"/>
            <a:chExt cx="792000" cy="246221"/>
          </a:xfrm>
        </p:grpSpPr>
        <p:cxnSp>
          <p:nvCxnSpPr>
            <p:cNvPr id="96" name="直線コネクタ 95"/>
            <p:cNvCxnSpPr/>
            <p:nvPr/>
          </p:nvCxnSpPr>
          <p:spPr>
            <a:xfrm>
              <a:off x="3010696" y="1028304"/>
              <a:ext cx="792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テキスト ボックス 96"/>
            <p:cNvSpPr txBox="1"/>
            <p:nvPr/>
          </p:nvSpPr>
          <p:spPr>
            <a:xfrm>
              <a:off x="3161693" y="811253"/>
              <a:ext cx="55175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kumimoji="1" lang="en-US" altLang="ja-JP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&lt;0.01</a:t>
              </a:r>
              <a:endParaRPr kumimoji="1" lang="ja-JP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8" name="グループ化 97"/>
          <p:cNvGrpSpPr/>
          <p:nvPr/>
        </p:nvGrpSpPr>
        <p:grpSpPr>
          <a:xfrm>
            <a:off x="3781936" y="5682801"/>
            <a:ext cx="792000" cy="246221"/>
            <a:chOff x="3010696" y="811253"/>
            <a:chExt cx="792000" cy="246221"/>
          </a:xfrm>
        </p:grpSpPr>
        <p:cxnSp>
          <p:nvCxnSpPr>
            <p:cNvPr id="99" name="直線コネクタ 98"/>
            <p:cNvCxnSpPr/>
            <p:nvPr/>
          </p:nvCxnSpPr>
          <p:spPr>
            <a:xfrm>
              <a:off x="3010696" y="1028304"/>
              <a:ext cx="792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テキスト ボックス 99"/>
            <p:cNvSpPr txBox="1"/>
            <p:nvPr/>
          </p:nvSpPr>
          <p:spPr>
            <a:xfrm>
              <a:off x="3161693" y="811253"/>
              <a:ext cx="54534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kumimoji="1" lang="en-US" altLang="ja-JP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=0.14</a:t>
              </a:r>
              <a:endParaRPr kumimoji="1" lang="ja-JP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475873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136</TotalTime>
  <Words>66</Words>
  <Application>Microsoft Office PowerPoint</Application>
  <PresentationFormat>画面に合わせる (4:3)</PresentationFormat>
  <Paragraphs>45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メイリオ</vt:lpstr>
      <vt:lpstr>游ゴシック</vt:lpstr>
      <vt:lpstr>游ゴシック Light</vt:lpstr>
      <vt:lpstr>Arial</vt:lpstr>
      <vt:lpstr>Calibri</vt:lpstr>
      <vt:lpstr>Calibri Light</vt:lpstr>
      <vt:lpstr>Times New Roman</vt:lpstr>
      <vt:lpstr>Trebuchet MS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石原 幹也</dc:creator>
  <cp:lastModifiedBy>石原 幹也</cp:lastModifiedBy>
  <cp:revision>19</cp:revision>
  <dcterms:created xsi:type="dcterms:W3CDTF">2019-09-04T00:27:06Z</dcterms:created>
  <dcterms:modified xsi:type="dcterms:W3CDTF">2020-02-18T10:28:43Z</dcterms:modified>
</cp:coreProperties>
</file>