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944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F3FA"/>
    <a:srgbClr val="F2F7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99"/>
    <p:restoredTop sz="94719"/>
  </p:normalViewPr>
  <p:slideViewPr>
    <p:cSldViewPr snapToGrid="0" snapToObjects="1">
      <p:cViewPr>
        <p:scale>
          <a:sx n="106" d="100"/>
          <a:sy n="106" d="100"/>
        </p:scale>
        <p:origin x="-144" y="-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DA4CD06-A1F6-4142-B9B4-F858FBBA29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656148CA-FFEF-CB4E-B547-222C96D943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5637DE9A-6944-FA49-BF0E-762A1B0EC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85A75-0FB1-A946-A10D-2167614BCF9C}" type="datetimeFigureOut">
              <a:rPr lang="fr-FR" smtClean="0"/>
              <a:t>05/05/2022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346A92A-D07E-594E-B335-75D7FC895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4F466485-68E4-6447-8EDC-00CE39ADF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3916-4278-BF4E-92CE-2FFA99106F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9916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C5D63C2-53B9-AB44-9BF0-D9EDFEB1A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1B4932D2-21A4-804B-A222-2E3D7227DF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CC5A168-D632-3143-8FC0-A8EE0E84C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85A75-0FB1-A946-A10D-2167614BCF9C}" type="datetimeFigureOut">
              <a:rPr lang="fr-FR" smtClean="0"/>
              <a:t>05/05/2022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257C02F-96F8-0249-AF21-90CB648AB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C8AB518-7D73-ED45-A202-4E0E234C7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3916-4278-BF4E-92CE-2FFA99106F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0715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322E0FA-54D5-CD4F-8856-B48772F38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775B197E-50C5-3C4E-901B-A462E6B431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230E28CA-2B7A-894E-BB8E-36738FB83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85A75-0FB1-A946-A10D-2167614BCF9C}" type="datetimeFigureOut">
              <a:rPr lang="fr-FR" smtClean="0"/>
              <a:t>05/05/2022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AD2B2168-4C96-5849-976D-118E048EC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380C261A-8AD1-6B43-BDD3-C35A6395A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3916-4278-BF4E-92CE-2FFA99106F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774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0A6FEC4-7672-9F4F-A8A1-0CF7A7D5A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28D3EC6F-DC42-FE4D-BAF7-02ADE54377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7817EEB5-ED2D-7843-B798-620C4200A0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950A99E3-4170-BE4B-9D99-8050F4E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85A75-0FB1-A946-A10D-2167614BCF9C}" type="datetimeFigureOut">
              <a:rPr lang="fr-FR" smtClean="0"/>
              <a:t>05/05/2022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E8C217B7-65E0-5345-99D5-5EB984C5A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DCA8E429-3063-6E4C-B7BB-40394C040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3916-4278-BF4E-92CE-2FFA99106F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9986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9EF537C-1183-604C-A39B-0CD3E9994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9535BCD-8F13-5C48-B496-4F2E59FFB8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2FBE0A6E-250A-014E-8AB9-C27B6810EE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EF8901DD-9F0E-AA4A-8A63-2BF5208C09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9D33B167-49DD-D245-94DA-A958ED1BB6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47C15204-B864-2548-BB0D-0946AA0EC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85A75-0FB1-A946-A10D-2167614BCF9C}" type="datetimeFigureOut">
              <a:rPr lang="fr-FR" smtClean="0"/>
              <a:t>05/05/2022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E819356-DB52-9348-81F5-3EE1A2FDE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40FED30E-AB76-F247-BBFF-4330824AB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3916-4278-BF4E-92CE-2FFA99106F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3463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B640E62-48F9-284C-BEBC-2C00AFB80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31EC5F25-C72B-194A-82B6-E9208F33F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85A75-0FB1-A946-A10D-2167614BCF9C}" type="datetimeFigureOut">
              <a:rPr lang="fr-FR" smtClean="0"/>
              <a:t>05/05/2022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4D43A48A-845E-894D-A2FA-8B8284F57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A4EBF019-B0DC-7949-BDC7-FCB4D17C9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3916-4278-BF4E-92CE-2FFA99106F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4376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CEE066BF-0D9F-D644-9A72-6FA6CA1A5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85A75-0FB1-A946-A10D-2167614BCF9C}" type="datetimeFigureOut">
              <a:rPr lang="fr-FR" smtClean="0"/>
              <a:t>05/05/2022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B9A5E726-7979-944E-9982-C2380601B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FD72F8A8-51DC-1947-AF85-D4E7B81E0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3916-4278-BF4E-92CE-2FFA99106F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6620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7FEA1F3-9170-A04F-A2B7-E0109216E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6C911EDC-224C-3C44-B9B8-05157B270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EEE6F179-87CE-D142-88D9-0E1BBF70E9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3C748445-BAC4-C24A-B5FC-F033D2D70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85A75-0FB1-A946-A10D-2167614BCF9C}" type="datetimeFigureOut">
              <a:rPr lang="fr-FR" smtClean="0"/>
              <a:t>05/05/2022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D2D95D28-98AD-B24F-8C3C-D597C193C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69FB1416-D77C-D84D-BBEE-4FCDC6318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3916-4278-BF4E-92CE-2FFA99106F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2857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9B96859-9EC2-F04A-9EC9-EFF01F28E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50A96D78-E4E3-D749-BF6D-53D5DE64AC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529C0E18-BE92-9042-B540-9D84E73BE4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FE596710-A567-2647-A72C-CE60F1BEA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85A75-0FB1-A946-A10D-2167614BCF9C}" type="datetimeFigureOut">
              <a:rPr lang="fr-FR" smtClean="0"/>
              <a:t>05/05/2022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BBADD0A-E820-DD45-9C87-4C238D9D3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C7327EF3-34C2-6D40-A27B-A3C755567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3916-4278-BF4E-92CE-2FFA99106F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027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84ED0D2-D7DF-EA49-9A33-3A70D087C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13E9AE3D-0AE0-D441-A3CC-53D6376577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135F09B-15DB-D243-9E21-1B6AC4AA2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85A75-0FB1-A946-A10D-2167614BCF9C}" type="datetimeFigureOut">
              <a:rPr lang="fr-FR" smtClean="0"/>
              <a:t>05/05/2022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31CD9B9-BFD1-9B43-946E-FB97B5CD5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1B4E7890-6A6A-AF45-A092-CBB6C776F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3916-4278-BF4E-92CE-2FFA99106F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396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9B44BFC5-5390-F047-96C2-4D03C18DFC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5374D891-FD62-5541-94CC-E26F736BAC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5773B33C-D82F-9E45-B7E8-FF767391F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85A75-0FB1-A946-A10D-2167614BCF9C}" type="datetimeFigureOut">
              <a:rPr lang="fr-FR" smtClean="0"/>
              <a:t>05/05/2022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F3EE9273-1F7E-974E-8887-BE25D4F6F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7D8F541E-F8CF-6848-B40A-1F962C871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73916-4278-BF4E-92CE-2FFA99106F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5705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6596D20-FED7-0A40-855F-2A96C9121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60AFE3AD-A8A4-234A-B0CA-576566A6A2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4A6B004-2204-9D40-AEC9-87073149F2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85A75-0FB1-A946-A10D-2167614BCF9C}" type="datetimeFigureOut">
              <a:rPr lang="fr-FR" smtClean="0"/>
              <a:t>05/05/2022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2258875-6F5E-384A-93B0-E2B8D3210B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3E555B6-827F-4045-8BF6-AAB4331BA3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73916-4278-BF4E-92CE-2FFA99106F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3483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Rectangle: Rounded Corners 107">
            <a:extLst>
              <a:ext uri="{FF2B5EF4-FFF2-40B4-BE49-F238E27FC236}">
                <a16:creationId xmlns:a16="http://schemas.microsoft.com/office/drawing/2014/main" xmlns="" id="{1480314F-C365-475D-A16D-C78C624A808E}"/>
              </a:ext>
            </a:extLst>
          </p:cNvPr>
          <p:cNvSpPr/>
          <p:nvPr/>
        </p:nvSpPr>
        <p:spPr>
          <a:xfrm>
            <a:off x="513608" y="3497998"/>
            <a:ext cx="3205239" cy="1415350"/>
          </a:xfrm>
          <a:prstGeom prst="roundRect">
            <a:avLst/>
          </a:prstGeom>
          <a:solidFill>
            <a:srgbClr val="EC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160"/>
              </a:lnSpc>
            </a:pPr>
            <a:r>
              <a:rPr lang="en-US" dirty="0">
                <a:solidFill>
                  <a:schemeClr val="tx1"/>
                </a:solidFill>
              </a:rPr>
              <a:t>Identification of moderate to severe TBI that will require acute neurosurgery could improve early management  </a:t>
            </a:r>
          </a:p>
        </p:txBody>
      </p:sp>
      <p:sp>
        <p:nvSpPr>
          <p:cNvPr id="39" name="Freeform 18">
            <a:extLst>
              <a:ext uri="{FF2B5EF4-FFF2-40B4-BE49-F238E27FC236}">
                <a16:creationId xmlns:a16="http://schemas.microsoft.com/office/drawing/2014/main" xmlns="" id="{CBE56CAA-7AA1-4F76-B90F-857ACD8652EC}"/>
              </a:ext>
            </a:extLst>
          </p:cNvPr>
          <p:cNvSpPr>
            <a:spLocks/>
          </p:cNvSpPr>
          <p:nvPr/>
        </p:nvSpPr>
        <p:spPr bwMode="auto">
          <a:xfrm>
            <a:off x="318269" y="1086257"/>
            <a:ext cx="3810570" cy="95870"/>
          </a:xfrm>
          <a:custGeom>
            <a:avLst/>
            <a:gdLst>
              <a:gd name="connsiteX0" fmla="*/ 9480 w 10000"/>
              <a:gd name="connsiteY0" fmla="*/ 9677 h 10000"/>
              <a:gd name="connsiteX1" fmla="*/ 10000 w 10000"/>
              <a:gd name="connsiteY1" fmla="*/ 9677 h 10000"/>
              <a:gd name="connsiteX2" fmla="*/ 9573 w 10000"/>
              <a:gd name="connsiteY2" fmla="*/ 0 h 10000"/>
              <a:gd name="connsiteX3" fmla="*/ 404 w 10000"/>
              <a:gd name="connsiteY3" fmla="*/ 0 h 10000"/>
              <a:gd name="connsiteX4" fmla="*/ 0 w 10000"/>
              <a:gd name="connsiteY4" fmla="*/ 9677 h 10000"/>
              <a:gd name="connsiteX5" fmla="*/ 508 w 10000"/>
              <a:gd name="connsiteY5" fmla="*/ 9677 h 10000"/>
              <a:gd name="connsiteX6" fmla="*/ 9480 w 10000"/>
              <a:gd name="connsiteY6" fmla="*/ 9677 h 10000"/>
              <a:gd name="connsiteX0" fmla="*/ 9480 w 10000"/>
              <a:gd name="connsiteY0" fmla="*/ 9677 h 9677"/>
              <a:gd name="connsiteX1" fmla="*/ 10000 w 10000"/>
              <a:gd name="connsiteY1" fmla="*/ 9677 h 9677"/>
              <a:gd name="connsiteX2" fmla="*/ 9573 w 10000"/>
              <a:gd name="connsiteY2" fmla="*/ 0 h 9677"/>
              <a:gd name="connsiteX3" fmla="*/ 404 w 10000"/>
              <a:gd name="connsiteY3" fmla="*/ 0 h 9677"/>
              <a:gd name="connsiteX4" fmla="*/ 0 w 10000"/>
              <a:gd name="connsiteY4" fmla="*/ 9677 h 9677"/>
              <a:gd name="connsiteX5" fmla="*/ 508 w 10000"/>
              <a:gd name="connsiteY5" fmla="*/ 9677 h 9677"/>
              <a:gd name="connsiteX6" fmla="*/ 9480 w 10000"/>
              <a:gd name="connsiteY6" fmla="*/ 9677 h 9677"/>
              <a:gd name="connsiteX0" fmla="*/ 9480 w 10000"/>
              <a:gd name="connsiteY0" fmla="*/ 10000 h 11032"/>
              <a:gd name="connsiteX1" fmla="*/ 10000 w 10000"/>
              <a:gd name="connsiteY1" fmla="*/ 10000 h 11032"/>
              <a:gd name="connsiteX2" fmla="*/ 9573 w 10000"/>
              <a:gd name="connsiteY2" fmla="*/ 0 h 11032"/>
              <a:gd name="connsiteX3" fmla="*/ 404 w 10000"/>
              <a:gd name="connsiteY3" fmla="*/ 0 h 11032"/>
              <a:gd name="connsiteX4" fmla="*/ 0 w 10000"/>
              <a:gd name="connsiteY4" fmla="*/ 11032 h 11032"/>
              <a:gd name="connsiteX5" fmla="*/ 508 w 10000"/>
              <a:gd name="connsiteY5" fmla="*/ 10000 h 11032"/>
              <a:gd name="connsiteX6" fmla="*/ 9480 w 10000"/>
              <a:gd name="connsiteY6" fmla="*/ 10000 h 11032"/>
              <a:gd name="connsiteX0" fmla="*/ 9480 w 10000"/>
              <a:gd name="connsiteY0" fmla="*/ 10000 h 11032"/>
              <a:gd name="connsiteX1" fmla="*/ 10000 w 10000"/>
              <a:gd name="connsiteY1" fmla="*/ 10000 h 11032"/>
              <a:gd name="connsiteX2" fmla="*/ 9573 w 10000"/>
              <a:gd name="connsiteY2" fmla="*/ 0 h 11032"/>
              <a:gd name="connsiteX3" fmla="*/ 404 w 10000"/>
              <a:gd name="connsiteY3" fmla="*/ 0 h 11032"/>
              <a:gd name="connsiteX4" fmla="*/ 0 w 10000"/>
              <a:gd name="connsiteY4" fmla="*/ 11032 h 11032"/>
              <a:gd name="connsiteX5" fmla="*/ 665 w 10000"/>
              <a:gd name="connsiteY5" fmla="*/ 11032 h 11032"/>
              <a:gd name="connsiteX6" fmla="*/ 9480 w 10000"/>
              <a:gd name="connsiteY6" fmla="*/ 10000 h 11032"/>
              <a:gd name="connsiteX0" fmla="*/ 9480 w 10000"/>
              <a:gd name="connsiteY0" fmla="*/ 10000 h 11032"/>
              <a:gd name="connsiteX1" fmla="*/ 10000 w 10000"/>
              <a:gd name="connsiteY1" fmla="*/ 11032 h 11032"/>
              <a:gd name="connsiteX2" fmla="*/ 9573 w 10000"/>
              <a:gd name="connsiteY2" fmla="*/ 0 h 11032"/>
              <a:gd name="connsiteX3" fmla="*/ 404 w 10000"/>
              <a:gd name="connsiteY3" fmla="*/ 0 h 11032"/>
              <a:gd name="connsiteX4" fmla="*/ 0 w 10000"/>
              <a:gd name="connsiteY4" fmla="*/ 11032 h 11032"/>
              <a:gd name="connsiteX5" fmla="*/ 665 w 10000"/>
              <a:gd name="connsiteY5" fmla="*/ 11032 h 11032"/>
              <a:gd name="connsiteX6" fmla="*/ 9480 w 10000"/>
              <a:gd name="connsiteY6" fmla="*/ 10000 h 11032"/>
              <a:gd name="connsiteX0" fmla="*/ 9312 w 10000"/>
              <a:gd name="connsiteY0" fmla="*/ 11032 h 11032"/>
              <a:gd name="connsiteX1" fmla="*/ 10000 w 10000"/>
              <a:gd name="connsiteY1" fmla="*/ 11032 h 11032"/>
              <a:gd name="connsiteX2" fmla="*/ 9573 w 10000"/>
              <a:gd name="connsiteY2" fmla="*/ 0 h 11032"/>
              <a:gd name="connsiteX3" fmla="*/ 404 w 10000"/>
              <a:gd name="connsiteY3" fmla="*/ 0 h 11032"/>
              <a:gd name="connsiteX4" fmla="*/ 0 w 10000"/>
              <a:gd name="connsiteY4" fmla="*/ 11032 h 11032"/>
              <a:gd name="connsiteX5" fmla="*/ 665 w 10000"/>
              <a:gd name="connsiteY5" fmla="*/ 11032 h 11032"/>
              <a:gd name="connsiteX6" fmla="*/ 9312 w 10000"/>
              <a:gd name="connsiteY6" fmla="*/ 11032 h 11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1032">
                <a:moveTo>
                  <a:pt x="9312" y="11032"/>
                </a:moveTo>
                <a:lnTo>
                  <a:pt x="10000" y="11032"/>
                </a:lnTo>
                <a:cubicBezTo>
                  <a:pt x="9919" y="4366"/>
                  <a:pt x="9769" y="0"/>
                  <a:pt x="9573" y="0"/>
                </a:cubicBezTo>
                <a:lnTo>
                  <a:pt x="404" y="0"/>
                </a:lnTo>
                <a:cubicBezTo>
                  <a:pt x="208" y="0"/>
                  <a:pt x="81" y="4032"/>
                  <a:pt x="0" y="11032"/>
                </a:cubicBezTo>
                <a:lnTo>
                  <a:pt x="665" y="11032"/>
                </a:lnTo>
                <a:cubicBezTo>
                  <a:pt x="723" y="10699"/>
                  <a:pt x="9255" y="10699"/>
                  <a:pt x="9312" y="1103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Freeform 23">
            <a:extLst>
              <a:ext uri="{FF2B5EF4-FFF2-40B4-BE49-F238E27FC236}">
                <a16:creationId xmlns:a16="http://schemas.microsoft.com/office/drawing/2014/main" xmlns="" id="{2F6EB817-33DF-4D6F-AEEB-9D43629D8377}"/>
              </a:ext>
            </a:extLst>
          </p:cNvPr>
          <p:cNvSpPr>
            <a:spLocks/>
          </p:cNvSpPr>
          <p:nvPr/>
        </p:nvSpPr>
        <p:spPr bwMode="auto">
          <a:xfrm>
            <a:off x="484027" y="1088077"/>
            <a:ext cx="3479053" cy="481778"/>
          </a:xfrm>
          <a:custGeom>
            <a:avLst/>
            <a:gdLst/>
            <a:ahLst/>
            <a:cxnLst>
              <a:cxn ang="0">
                <a:pos x="395" y="1"/>
              </a:cxn>
              <a:cxn ang="0">
                <a:pos x="0" y="0"/>
              </a:cxn>
              <a:cxn ang="0">
                <a:pos x="0" y="0"/>
              </a:cxn>
              <a:cxn ang="0">
                <a:pos x="26" y="35"/>
              </a:cxn>
              <a:cxn ang="0">
                <a:pos x="31" y="46"/>
              </a:cxn>
              <a:cxn ang="0">
                <a:pos x="75" y="130"/>
              </a:cxn>
              <a:cxn ang="0">
                <a:pos x="151" y="168"/>
              </a:cxn>
              <a:cxn ang="0">
                <a:pos x="395" y="167"/>
              </a:cxn>
              <a:cxn ang="0">
                <a:pos x="639" y="168"/>
              </a:cxn>
              <a:cxn ang="0">
                <a:pos x="715" y="130"/>
              </a:cxn>
              <a:cxn ang="0">
                <a:pos x="760" y="46"/>
              </a:cxn>
              <a:cxn ang="0">
                <a:pos x="765" y="35"/>
              </a:cxn>
              <a:cxn ang="0">
                <a:pos x="791" y="0"/>
              </a:cxn>
              <a:cxn ang="0">
                <a:pos x="791" y="0"/>
              </a:cxn>
              <a:cxn ang="0">
                <a:pos x="395" y="1"/>
              </a:cxn>
            </a:cxnLst>
            <a:rect l="0" t="0" r="r" b="b"/>
            <a:pathLst>
              <a:path w="791" h="168">
                <a:moveTo>
                  <a:pt x="395" y="1"/>
                </a:moveTo>
                <a:cubicBezTo>
                  <a:pt x="263" y="1"/>
                  <a:pt x="131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12" y="8"/>
                  <a:pt x="26" y="35"/>
                  <a:pt x="26" y="35"/>
                </a:cubicBezTo>
                <a:cubicBezTo>
                  <a:pt x="26" y="35"/>
                  <a:pt x="29" y="41"/>
                  <a:pt x="31" y="46"/>
                </a:cubicBezTo>
                <a:cubicBezTo>
                  <a:pt x="44" y="75"/>
                  <a:pt x="58" y="104"/>
                  <a:pt x="75" y="130"/>
                </a:cubicBezTo>
                <a:cubicBezTo>
                  <a:pt x="92" y="156"/>
                  <a:pt x="118" y="168"/>
                  <a:pt x="151" y="168"/>
                </a:cubicBezTo>
                <a:cubicBezTo>
                  <a:pt x="232" y="168"/>
                  <a:pt x="314" y="167"/>
                  <a:pt x="395" y="167"/>
                </a:cubicBezTo>
                <a:cubicBezTo>
                  <a:pt x="477" y="167"/>
                  <a:pt x="558" y="168"/>
                  <a:pt x="639" y="168"/>
                </a:cubicBezTo>
                <a:cubicBezTo>
                  <a:pt x="672" y="168"/>
                  <a:pt x="698" y="156"/>
                  <a:pt x="715" y="130"/>
                </a:cubicBezTo>
                <a:cubicBezTo>
                  <a:pt x="732" y="104"/>
                  <a:pt x="746" y="75"/>
                  <a:pt x="760" y="46"/>
                </a:cubicBezTo>
                <a:cubicBezTo>
                  <a:pt x="762" y="41"/>
                  <a:pt x="765" y="35"/>
                  <a:pt x="765" y="35"/>
                </a:cubicBezTo>
                <a:cubicBezTo>
                  <a:pt x="765" y="35"/>
                  <a:pt x="778" y="8"/>
                  <a:pt x="791" y="0"/>
                </a:cubicBezTo>
                <a:cubicBezTo>
                  <a:pt x="791" y="0"/>
                  <a:pt x="791" y="0"/>
                  <a:pt x="791" y="0"/>
                </a:cubicBezTo>
                <a:cubicBezTo>
                  <a:pt x="659" y="0"/>
                  <a:pt x="527" y="1"/>
                  <a:pt x="395" y="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RATIONAL</a:t>
            </a:r>
          </a:p>
        </p:txBody>
      </p:sp>
      <p:sp>
        <p:nvSpPr>
          <p:cNvPr id="43" name="Freeform 18">
            <a:extLst>
              <a:ext uri="{FF2B5EF4-FFF2-40B4-BE49-F238E27FC236}">
                <a16:creationId xmlns:a16="http://schemas.microsoft.com/office/drawing/2014/main" xmlns="" id="{27AF44C7-9A99-4C34-96E8-3505C9DD8AA8}"/>
              </a:ext>
            </a:extLst>
          </p:cNvPr>
          <p:cNvSpPr>
            <a:spLocks/>
          </p:cNvSpPr>
          <p:nvPr/>
        </p:nvSpPr>
        <p:spPr bwMode="auto">
          <a:xfrm>
            <a:off x="4212175" y="1086257"/>
            <a:ext cx="3810570" cy="95870"/>
          </a:xfrm>
          <a:custGeom>
            <a:avLst/>
            <a:gdLst>
              <a:gd name="connsiteX0" fmla="*/ 9480 w 10000"/>
              <a:gd name="connsiteY0" fmla="*/ 9677 h 10000"/>
              <a:gd name="connsiteX1" fmla="*/ 10000 w 10000"/>
              <a:gd name="connsiteY1" fmla="*/ 9677 h 10000"/>
              <a:gd name="connsiteX2" fmla="*/ 9573 w 10000"/>
              <a:gd name="connsiteY2" fmla="*/ 0 h 10000"/>
              <a:gd name="connsiteX3" fmla="*/ 404 w 10000"/>
              <a:gd name="connsiteY3" fmla="*/ 0 h 10000"/>
              <a:gd name="connsiteX4" fmla="*/ 0 w 10000"/>
              <a:gd name="connsiteY4" fmla="*/ 9677 h 10000"/>
              <a:gd name="connsiteX5" fmla="*/ 508 w 10000"/>
              <a:gd name="connsiteY5" fmla="*/ 9677 h 10000"/>
              <a:gd name="connsiteX6" fmla="*/ 9480 w 10000"/>
              <a:gd name="connsiteY6" fmla="*/ 9677 h 10000"/>
              <a:gd name="connsiteX0" fmla="*/ 9480 w 10000"/>
              <a:gd name="connsiteY0" fmla="*/ 9677 h 9677"/>
              <a:gd name="connsiteX1" fmla="*/ 10000 w 10000"/>
              <a:gd name="connsiteY1" fmla="*/ 9677 h 9677"/>
              <a:gd name="connsiteX2" fmla="*/ 9573 w 10000"/>
              <a:gd name="connsiteY2" fmla="*/ 0 h 9677"/>
              <a:gd name="connsiteX3" fmla="*/ 404 w 10000"/>
              <a:gd name="connsiteY3" fmla="*/ 0 h 9677"/>
              <a:gd name="connsiteX4" fmla="*/ 0 w 10000"/>
              <a:gd name="connsiteY4" fmla="*/ 9677 h 9677"/>
              <a:gd name="connsiteX5" fmla="*/ 508 w 10000"/>
              <a:gd name="connsiteY5" fmla="*/ 9677 h 9677"/>
              <a:gd name="connsiteX6" fmla="*/ 9480 w 10000"/>
              <a:gd name="connsiteY6" fmla="*/ 9677 h 9677"/>
              <a:gd name="connsiteX0" fmla="*/ 9480 w 10000"/>
              <a:gd name="connsiteY0" fmla="*/ 10000 h 11032"/>
              <a:gd name="connsiteX1" fmla="*/ 10000 w 10000"/>
              <a:gd name="connsiteY1" fmla="*/ 10000 h 11032"/>
              <a:gd name="connsiteX2" fmla="*/ 9573 w 10000"/>
              <a:gd name="connsiteY2" fmla="*/ 0 h 11032"/>
              <a:gd name="connsiteX3" fmla="*/ 404 w 10000"/>
              <a:gd name="connsiteY3" fmla="*/ 0 h 11032"/>
              <a:gd name="connsiteX4" fmla="*/ 0 w 10000"/>
              <a:gd name="connsiteY4" fmla="*/ 11032 h 11032"/>
              <a:gd name="connsiteX5" fmla="*/ 508 w 10000"/>
              <a:gd name="connsiteY5" fmla="*/ 10000 h 11032"/>
              <a:gd name="connsiteX6" fmla="*/ 9480 w 10000"/>
              <a:gd name="connsiteY6" fmla="*/ 10000 h 11032"/>
              <a:gd name="connsiteX0" fmla="*/ 9480 w 10000"/>
              <a:gd name="connsiteY0" fmla="*/ 10000 h 11032"/>
              <a:gd name="connsiteX1" fmla="*/ 10000 w 10000"/>
              <a:gd name="connsiteY1" fmla="*/ 10000 h 11032"/>
              <a:gd name="connsiteX2" fmla="*/ 9573 w 10000"/>
              <a:gd name="connsiteY2" fmla="*/ 0 h 11032"/>
              <a:gd name="connsiteX3" fmla="*/ 404 w 10000"/>
              <a:gd name="connsiteY3" fmla="*/ 0 h 11032"/>
              <a:gd name="connsiteX4" fmla="*/ 0 w 10000"/>
              <a:gd name="connsiteY4" fmla="*/ 11032 h 11032"/>
              <a:gd name="connsiteX5" fmla="*/ 665 w 10000"/>
              <a:gd name="connsiteY5" fmla="*/ 11032 h 11032"/>
              <a:gd name="connsiteX6" fmla="*/ 9480 w 10000"/>
              <a:gd name="connsiteY6" fmla="*/ 10000 h 11032"/>
              <a:gd name="connsiteX0" fmla="*/ 9480 w 10000"/>
              <a:gd name="connsiteY0" fmla="*/ 10000 h 11032"/>
              <a:gd name="connsiteX1" fmla="*/ 10000 w 10000"/>
              <a:gd name="connsiteY1" fmla="*/ 11032 h 11032"/>
              <a:gd name="connsiteX2" fmla="*/ 9573 w 10000"/>
              <a:gd name="connsiteY2" fmla="*/ 0 h 11032"/>
              <a:gd name="connsiteX3" fmla="*/ 404 w 10000"/>
              <a:gd name="connsiteY3" fmla="*/ 0 h 11032"/>
              <a:gd name="connsiteX4" fmla="*/ 0 w 10000"/>
              <a:gd name="connsiteY4" fmla="*/ 11032 h 11032"/>
              <a:gd name="connsiteX5" fmla="*/ 665 w 10000"/>
              <a:gd name="connsiteY5" fmla="*/ 11032 h 11032"/>
              <a:gd name="connsiteX6" fmla="*/ 9480 w 10000"/>
              <a:gd name="connsiteY6" fmla="*/ 10000 h 11032"/>
              <a:gd name="connsiteX0" fmla="*/ 9312 w 10000"/>
              <a:gd name="connsiteY0" fmla="*/ 11032 h 11032"/>
              <a:gd name="connsiteX1" fmla="*/ 10000 w 10000"/>
              <a:gd name="connsiteY1" fmla="*/ 11032 h 11032"/>
              <a:gd name="connsiteX2" fmla="*/ 9573 w 10000"/>
              <a:gd name="connsiteY2" fmla="*/ 0 h 11032"/>
              <a:gd name="connsiteX3" fmla="*/ 404 w 10000"/>
              <a:gd name="connsiteY3" fmla="*/ 0 h 11032"/>
              <a:gd name="connsiteX4" fmla="*/ 0 w 10000"/>
              <a:gd name="connsiteY4" fmla="*/ 11032 h 11032"/>
              <a:gd name="connsiteX5" fmla="*/ 665 w 10000"/>
              <a:gd name="connsiteY5" fmla="*/ 11032 h 11032"/>
              <a:gd name="connsiteX6" fmla="*/ 9312 w 10000"/>
              <a:gd name="connsiteY6" fmla="*/ 11032 h 11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1032">
                <a:moveTo>
                  <a:pt x="9312" y="11032"/>
                </a:moveTo>
                <a:lnTo>
                  <a:pt x="10000" y="11032"/>
                </a:lnTo>
                <a:cubicBezTo>
                  <a:pt x="9919" y="4366"/>
                  <a:pt x="9769" y="0"/>
                  <a:pt x="9573" y="0"/>
                </a:cubicBezTo>
                <a:lnTo>
                  <a:pt x="404" y="0"/>
                </a:lnTo>
                <a:cubicBezTo>
                  <a:pt x="208" y="0"/>
                  <a:pt x="81" y="4032"/>
                  <a:pt x="0" y="11032"/>
                </a:cubicBezTo>
                <a:lnTo>
                  <a:pt x="665" y="11032"/>
                </a:lnTo>
                <a:cubicBezTo>
                  <a:pt x="723" y="10699"/>
                  <a:pt x="9255" y="10699"/>
                  <a:pt x="9312" y="1103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Freeform 23">
            <a:extLst>
              <a:ext uri="{FF2B5EF4-FFF2-40B4-BE49-F238E27FC236}">
                <a16:creationId xmlns:a16="http://schemas.microsoft.com/office/drawing/2014/main" xmlns="" id="{EA8F5FE4-34F5-4136-AAD8-DD03EE27F949}"/>
              </a:ext>
            </a:extLst>
          </p:cNvPr>
          <p:cNvSpPr>
            <a:spLocks/>
          </p:cNvSpPr>
          <p:nvPr/>
        </p:nvSpPr>
        <p:spPr bwMode="auto">
          <a:xfrm>
            <a:off x="4377933" y="1088077"/>
            <a:ext cx="3479053" cy="481778"/>
          </a:xfrm>
          <a:custGeom>
            <a:avLst/>
            <a:gdLst/>
            <a:ahLst/>
            <a:cxnLst>
              <a:cxn ang="0">
                <a:pos x="395" y="1"/>
              </a:cxn>
              <a:cxn ang="0">
                <a:pos x="0" y="0"/>
              </a:cxn>
              <a:cxn ang="0">
                <a:pos x="0" y="0"/>
              </a:cxn>
              <a:cxn ang="0">
                <a:pos x="26" y="35"/>
              </a:cxn>
              <a:cxn ang="0">
                <a:pos x="31" y="46"/>
              </a:cxn>
              <a:cxn ang="0">
                <a:pos x="75" y="130"/>
              </a:cxn>
              <a:cxn ang="0">
                <a:pos x="151" y="168"/>
              </a:cxn>
              <a:cxn ang="0">
                <a:pos x="395" y="167"/>
              </a:cxn>
              <a:cxn ang="0">
                <a:pos x="639" y="168"/>
              </a:cxn>
              <a:cxn ang="0">
                <a:pos x="715" y="130"/>
              </a:cxn>
              <a:cxn ang="0">
                <a:pos x="760" y="46"/>
              </a:cxn>
              <a:cxn ang="0">
                <a:pos x="765" y="35"/>
              </a:cxn>
              <a:cxn ang="0">
                <a:pos x="791" y="0"/>
              </a:cxn>
              <a:cxn ang="0">
                <a:pos x="791" y="0"/>
              </a:cxn>
              <a:cxn ang="0">
                <a:pos x="395" y="1"/>
              </a:cxn>
            </a:cxnLst>
            <a:rect l="0" t="0" r="r" b="b"/>
            <a:pathLst>
              <a:path w="791" h="168">
                <a:moveTo>
                  <a:pt x="395" y="1"/>
                </a:moveTo>
                <a:cubicBezTo>
                  <a:pt x="263" y="1"/>
                  <a:pt x="131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12" y="8"/>
                  <a:pt x="26" y="35"/>
                  <a:pt x="26" y="35"/>
                </a:cubicBezTo>
                <a:cubicBezTo>
                  <a:pt x="26" y="35"/>
                  <a:pt x="29" y="41"/>
                  <a:pt x="31" y="46"/>
                </a:cubicBezTo>
                <a:cubicBezTo>
                  <a:pt x="44" y="75"/>
                  <a:pt x="58" y="104"/>
                  <a:pt x="75" y="130"/>
                </a:cubicBezTo>
                <a:cubicBezTo>
                  <a:pt x="92" y="156"/>
                  <a:pt x="118" y="168"/>
                  <a:pt x="151" y="168"/>
                </a:cubicBezTo>
                <a:cubicBezTo>
                  <a:pt x="232" y="168"/>
                  <a:pt x="314" y="167"/>
                  <a:pt x="395" y="167"/>
                </a:cubicBezTo>
                <a:cubicBezTo>
                  <a:pt x="477" y="167"/>
                  <a:pt x="558" y="168"/>
                  <a:pt x="639" y="168"/>
                </a:cubicBezTo>
                <a:cubicBezTo>
                  <a:pt x="672" y="168"/>
                  <a:pt x="698" y="156"/>
                  <a:pt x="715" y="130"/>
                </a:cubicBezTo>
                <a:cubicBezTo>
                  <a:pt x="732" y="104"/>
                  <a:pt x="746" y="75"/>
                  <a:pt x="760" y="46"/>
                </a:cubicBezTo>
                <a:cubicBezTo>
                  <a:pt x="762" y="41"/>
                  <a:pt x="765" y="35"/>
                  <a:pt x="765" y="35"/>
                </a:cubicBezTo>
                <a:cubicBezTo>
                  <a:pt x="765" y="35"/>
                  <a:pt x="778" y="8"/>
                  <a:pt x="791" y="0"/>
                </a:cubicBezTo>
                <a:cubicBezTo>
                  <a:pt x="791" y="0"/>
                  <a:pt x="791" y="0"/>
                  <a:pt x="791" y="0"/>
                </a:cubicBezTo>
                <a:cubicBezTo>
                  <a:pt x="659" y="0"/>
                  <a:pt x="527" y="1"/>
                  <a:pt x="395" y="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METHOD</a:t>
            </a:r>
          </a:p>
        </p:txBody>
      </p:sp>
      <p:sp>
        <p:nvSpPr>
          <p:cNvPr id="47" name="Freeform 18">
            <a:extLst>
              <a:ext uri="{FF2B5EF4-FFF2-40B4-BE49-F238E27FC236}">
                <a16:creationId xmlns:a16="http://schemas.microsoft.com/office/drawing/2014/main" xmlns="" id="{5FA16DCD-796E-424B-A3C8-4980E115C7A5}"/>
              </a:ext>
            </a:extLst>
          </p:cNvPr>
          <p:cNvSpPr>
            <a:spLocks/>
          </p:cNvSpPr>
          <p:nvPr/>
        </p:nvSpPr>
        <p:spPr bwMode="auto">
          <a:xfrm>
            <a:off x="8106080" y="1086257"/>
            <a:ext cx="3810570" cy="95870"/>
          </a:xfrm>
          <a:custGeom>
            <a:avLst/>
            <a:gdLst>
              <a:gd name="connsiteX0" fmla="*/ 9480 w 10000"/>
              <a:gd name="connsiteY0" fmla="*/ 9677 h 10000"/>
              <a:gd name="connsiteX1" fmla="*/ 10000 w 10000"/>
              <a:gd name="connsiteY1" fmla="*/ 9677 h 10000"/>
              <a:gd name="connsiteX2" fmla="*/ 9573 w 10000"/>
              <a:gd name="connsiteY2" fmla="*/ 0 h 10000"/>
              <a:gd name="connsiteX3" fmla="*/ 404 w 10000"/>
              <a:gd name="connsiteY3" fmla="*/ 0 h 10000"/>
              <a:gd name="connsiteX4" fmla="*/ 0 w 10000"/>
              <a:gd name="connsiteY4" fmla="*/ 9677 h 10000"/>
              <a:gd name="connsiteX5" fmla="*/ 508 w 10000"/>
              <a:gd name="connsiteY5" fmla="*/ 9677 h 10000"/>
              <a:gd name="connsiteX6" fmla="*/ 9480 w 10000"/>
              <a:gd name="connsiteY6" fmla="*/ 9677 h 10000"/>
              <a:gd name="connsiteX0" fmla="*/ 9480 w 10000"/>
              <a:gd name="connsiteY0" fmla="*/ 9677 h 9677"/>
              <a:gd name="connsiteX1" fmla="*/ 10000 w 10000"/>
              <a:gd name="connsiteY1" fmla="*/ 9677 h 9677"/>
              <a:gd name="connsiteX2" fmla="*/ 9573 w 10000"/>
              <a:gd name="connsiteY2" fmla="*/ 0 h 9677"/>
              <a:gd name="connsiteX3" fmla="*/ 404 w 10000"/>
              <a:gd name="connsiteY3" fmla="*/ 0 h 9677"/>
              <a:gd name="connsiteX4" fmla="*/ 0 w 10000"/>
              <a:gd name="connsiteY4" fmla="*/ 9677 h 9677"/>
              <a:gd name="connsiteX5" fmla="*/ 508 w 10000"/>
              <a:gd name="connsiteY5" fmla="*/ 9677 h 9677"/>
              <a:gd name="connsiteX6" fmla="*/ 9480 w 10000"/>
              <a:gd name="connsiteY6" fmla="*/ 9677 h 9677"/>
              <a:gd name="connsiteX0" fmla="*/ 9480 w 10000"/>
              <a:gd name="connsiteY0" fmla="*/ 10000 h 11032"/>
              <a:gd name="connsiteX1" fmla="*/ 10000 w 10000"/>
              <a:gd name="connsiteY1" fmla="*/ 10000 h 11032"/>
              <a:gd name="connsiteX2" fmla="*/ 9573 w 10000"/>
              <a:gd name="connsiteY2" fmla="*/ 0 h 11032"/>
              <a:gd name="connsiteX3" fmla="*/ 404 w 10000"/>
              <a:gd name="connsiteY3" fmla="*/ 0 h 11032"/>
              <a:gd name="connsiteX4" fmla="*/ 0 w 10000"/>
              <a:gd name="connsiteY4" fmla="*/ 11032 h 11032"/>
              <a:gd name="connsiteX5" fmla="*/ 508 w 10000"/>
              <a:gd name="connsiteY5" fmla="*/ 10000 h 11032"/>
              <a:gd name="connsiteX6" fmla="*/ 9480 w 10000"/>
              <a:gd name="connsiteY6" fmla="*/ 10000 h 11032"/>
              <a:gd name="connsiteX0" fmla="*/ 9480 w 10000"/>
              <a:gd name="connsiteY0" fmla="*/ 10000 h 11032"/>
              <a:gd name="connsiteX1" fmla="*/ 10000 w 10000"/>
              <a:gd name="connsiteY1" fmla="*/ 10000 h 11032"/>
              <a:gd name="connsiteX2" fmla="*/ 9573 w 10000"/>
              <a:gd name="connsiteY2" fmla="*/ 0 h 11032"/>
              <a:gd name="connsiteX3" fmla="*/ 404 w 10000"/>
              <a:gd name="connsiteY3" fmla="*/ 0 h 11032"/>
              <a:gd name="connsiteX4" fmla="*/ 0 w 10000"/>
              <a:gd name="connsiteY4" fmla="*/ 11032 h 11032"/>
              <a:gd name="connsiteX5" fmla="*/ 665 w 10000"/>
              <a:gd name="connsiteY5" fmla="*/ 11032 h 11032"/>
              <a:gd name="connsiteX6" fmla="*/ 9480 w 10000"/>
              <a:gd name="connsiteY6" fmla="*/ 10000 h 11032"/>
              <a:gd name="connsiteX0" fmla="*/ 9480 w 10000"/>
              <a:gd name="connsiteY0" fmla="*/ 10000 h 11032"/>
              <a:gd name="connsiteX1" fmla="*/ 10000 w 10000"/>
              <a:gd name="connsiteY1" fmla="*/ 11032 h 11032"/>
              <a:gd name="connsiteX2" fmla="*/ 9573 w 10000"/>
              <a:gd name="connsiteY2" fmla="*/ 0 h 11032"/>
              <a:gd name="connsiteX3" fmla="*/ 404 w 10000"/>
              <a:gd name="connsiteY3" fmla="*/ 0 h 11032"/>
              <a:gd name="connsiteX4" fmla="*/ 0 w 10000"/>
              <a:gd name="connsiteY4" fmla="*/ 11032 h 11032"/>
              <a:gd name="connsiteX5" fmla="*/ 665 w 10000"/>
              <a:gd name="connsiteY5" fmla="*/ 11032 h 11032"/>
              <a:gd name="connsiteX6" fmla="*/ 9480 w 10000"/>
              <a:gd name="connsiteY6" fmla="*/ 10000 h 11032"/>
              <a:gd name="connsiteX0" fmla="*/ 9312 w 10000"/>
              <a:gd name="connsiteY0" fmla="*/ 11032 h 11032"/>
              <a:gd name="connsiteX1" fmla="*/ 10000 w 10000"/>
              <a:gd name="connsiteY1" fmla="*/ 11032 h 11032"/>
              <a:gd name="connsiteX2" fmla="*/ 9573 w 10000"/>
              <a:gd name="connsiteY2" fmla="*/ 0 h 11032"/>
              <a:gd name="connsiteX3" fmla="*/ 404 w 10000"/>
              <a:gd name="connsiteY3" fmla="*/ 0 h 11032"/>
              <a:gd name="connsiteX4" fmla="*/ 0 w 10000"/>
              <a:gd name="connsiteY4" fmla="*/ 11032 h 11032"/>
              <a:gd name="connsiteX5" fmla="*/ 665 w 10000"/>
              <a:gd name="connsiteY5" fmla="*/ 11032 h 11032"/>
              <a:gd name="connsiteX6" fmla="*/ 9312 w 10000"/>
              <a:gd name="connsiteY6" fmla="*/ 11032 h 11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1032">
                <a:moveTo>
                  <a:pt x="9312" y="11032"/>
                </a:moveTo>
                <a:lnTo>
                  <a:pt x="10000" y="11032"/>
                </a:lnTo>
                <a:cubicBezTo>
                  <a:pt x="9919" y="4366"/>
                  <a:pt x="9769" y="0"/>
                  <a:pt x="9573" y="0"/>
                </a:cubicBezTo>
                <a:lnTo>
                  <a:pt x="404" y="0"/>
                </a:lnTo>
                <a:cubicBezTo>
                  <a:pt x="208" y="0"/>
                  <a:pt x="81" y="4032"/>
                  <a:pt x="0" y="11032"/>
                </a:cubicBezTo>
                <a:lnTo>
                  <a:pt x="665" y="11032"/>
                </a:lnTo>
                <a:cubicBezTo>
                  <a:pt x="723" y="10699"/>
                  <a:pt x="9255" y="10699"/>
                  <a:pt x="9312" y="1103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Freeform 23">
            <a:extLst>
              <a:ext uri="{FF2B5EF4-FFF2-40B4-BE49-F238E27FC236}">
                <a16:creationId xmlns:a16="http://schemas.microsoft.com/office/drawing/2014/main" xmlns="" id="{E485DEF2-BFAF-4D55-853B-81F91EBAF382}"/>
              </a:ext>
            </a:extLst>
          </p:cNvPr>
          <p:cNvSpPr>
            <a:spLocks/>
          </p:cNvSpPr>
          <p:nvPr/>
        </p:nvSpPr>
        <p:spPr bwMode="auto">
          <a:xfrm>
            <a:off x="8271838" y="1088077"/>
            <a:ext cx="3479053" cy="481778"/>
          </a:xfrm>
          <a:custGeom>
            <a:avLst/>
            <a:gdLst/>
            <a:ahLst/>
            <a:cxnLst>
              <a:cxn ang="0">
                <a:pos x="395" y="1"/>
              </a:cxn>
              <a:cxn ang="0">
                <a:pos x="0" y="0"/>
              </a:cxn>
              <a:cxn ang="0">
                <a:pos x="0" y="0"/>
              </a:cxn>
              <a:cxn ang="0">
                <a:pos x="26" y="35"/>
              </a:cxn>
              <a:cxn ang="0">
                <a:pos x="31" y="46"/>
              </a:cxn>
              <a:cxn ang="0">
                <a:pos x="75" y="130"/>
              </a:cxn>
              <a:cxn ang="0">
                <a:pos x="151" y="168"/>
              </a:cxn>
              <a:cxn ang="0">
                <a:pos x="395" y="167"/>
              </a:cxn>
              <a:cxn ang="0">
                <a:pos x="639" y="168"/>
              </a:cxn>
              <a:cxn ang="0">
                <a:pos x="715" y="130"/>
              </a:cxn>
              <a:cxn ang="0">
                <a:pos x="760" y="46"/>
              </a:cxn>
              <a:cxn ang="0">
                <a:pos x="765" y="35"/>
              </a:cxn>
              <a:cxn ang="0">
                <a:pos x="791" y="0"/>
              </a:cxn>
              <a:cxn ang="0">
                <a:pos x="791" y="0"/>
              </a:cxn>
              <a:cxn ang="0">
                <a:pos x="395" y="1"/>
              </a:cxn>
            </a:cxnLst>
            <a:rect l="0" t="0" r="r" b="b"/>
            <a:pathLst>
              <a:path w="791" h="168">
                <a:moveTo>
                  <a:pt x="395" y="1"/>
                </a:moveTo>
                <a:cubicBezTo>
                  <a:pt x="263" y="1"/>
                  <a:pt x="131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12" y="8"/>
                  <a:pt x="26" y="35"/>
                  <a:pt x="26" y="35"/>
                </a:cubicBezTo>
                <a:cubicBezTo>
                  <a:pt x="26" y="35"/>
                  <a:pt x="29" y="41"/>
                  <a:pt x="31" y="46"/>
                </a:cubicBezTo>
                <a:cubicBezTo>
                  <a:pt x="44" y="75"/>
                  <a:pt x="58" y="104"/>
                  <a:pt x="75" y="130"/>
                </a:cubicBezTo>
                <a:cubicBezTo>
                  <a:pt x="92" y="156"/>
                  <a:pt x="118" y="168"/>
                  <a:pt x="151" y="168"/>
                </a:cubicBezTo>
                <a:cubicBezTo>
                  <a:pt x="232" y="168"/>
                  <a:pt x="314" y="167"/>
                  <a:pt x="395" y="167"/>
                </a:cubicBezTo>
                <a:cubicBezTo>
                  <a:pt x="477" y="167"/>
                  <a:pt x="558" y="168"/>
                  <a:pt x="639" y="168"/>
                </a:cubicBezTo>
                <a:cubicBezTo>
                  <a:pt x="672" y="168"/>
                  <a:pt x="698" y="156"/>
                  <a:pt x="715" y="130"/>
                </a:cubicBezTo>
                <a:cubicBezTo>
                  <a:pt x="732" y="104"/>
                  <a:pt x="746" y="75"/>
                  <a:pt x="760" y="46"/>
                </a:cubicBezTo>
                <a:cubicBezTo>
                  <a:pt x="762" y="41"/>
                  <a:pt x="765" y="35"/>
                  <a:pt x="765" y="35"/>
                </a:cubicBezTo>
                <a:cubicBezTo>
                  <a:pt x="765" y="35"/>
                  <a:pt x="778" y="8"/>
                  <a:pt x="791" y="0"/>
                </a:cubicBezTo>
                <a:cubicBezTo>
                  <a:pt x="791" y="0"/>
                  <a:pt x="791" y="0"/>
                  <a:pt x="791" y="0"/>
                </a:cubicBezTo>
                <a:cubicBezTo>
                  <a:pt x="659" y="0"/>
                  <a:pt x="527" y="1"/>
                  <a:pt x="395" y="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OUTCOME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B05FBDFB-5662-4EE4-8DDD-1A1B4C9BE7B1}"/>
              </a:ext>
            </a:extLst>
          </p:cNvPr>
          <p:cNvCxnSpPr>
            <a:cxnSpLocks/>
          </p:cNvCxnSpPr>
          <p:nvPr/>
        </p:nvCxnSpPr>
        <p:spPr>
          <a:xfrm>
            <a:off x="4171079" y="1182127"/>
            <a:ext cx="0" cy="5115931"/>
          </a:xfrm>
          <a:prstGeom prst="line">
            <a:avLst/>
          </a:prstGeom>
          <a:ln w="28575">
            <a:solidFill>
              <a:schemeClr val="accent5">
                <a:lumMod val="40000"/>
                <a:lumOff val="6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xmlns="" id="{74100962-5F4A-48E2-B3F6-92BD561DD9FE}"/>
              </a:ext>
            </a:extLst>
          </p:cNvPr>
          <p:cNvCxnSpPr>
            <a:cxnSpLocks/>
          </p:cNvCxnSpPr>
          <p:nvPr/>
        </p:nvCxnSpPr>
        <p:spPr>
          <a:xfrm>
            <a:off x="8064755" y="1182127"/>
            <a:ext cx="0" cy="5115931"/>
          </a:xfrm>
          <a:prstGeom prst="line">
            <a:avLst/>
          </a:prstGeom>
          <a:ln w="28575">
            <a:solidFill>
              <a:schemeClr val="accent5">
                <a:lumMod val="40000"/>
                <a:lumOff val="6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100">
            <a:extLst>
              <a:ext uri="{FF2B5EF4-FFF2-40B4-BE49-F238E27FC236}">
                <a16:creationId xmlns:a16="http://schemas.microsoft.com/office/drawing/2014/main" xmlns="" id="{3140D1FC-5DD3-4829-AAF4-38F9B2B4BA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21197" y="2165180"/>
            <a:ext cx="769514" cy="542885"/>
          </a:xfrm>
          <a:prstGeom prst="rect">
            <a:avLst/>
          </a:prstGeom>
        </p:spPr>
      </p:pic>
      <p:pic>
        <p:nvPicPr>
          <p:cNvPr id="51" name="Picture 102">
            <a:extLst>
              <a:ext uri="{FF2B5EF4-FFF2-40B4-BE49-F238E27FC236}">
                <a16:creationId xmlns:a16="http://schemas.microsoft.com/office/drawing/2014/main" xmlns="" id="{EE661310-3AB3-4CF8-A78B-5DCE28E482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289" y="1918514"/>
            <a:ext cx="805791" cy="789551"/>
          </a:xfrm>
          <a:prstGeom prst="rect">
            <a:avLst/>
          </a:prstGeom>
        </p:spPr>
      </p:pic>
      <p:pic>
        <p:nvPicPr>
          <p:cNvPr id="52" name="Image 16">
            <a:extLst>
              <a:ext uri="{FF2B5EF4-FFF2-40B4-BE49-F238E27FC236}">
                <a16:creationId xmlns:a16="http://schemas.microsoft.com/office/drawing/2014/main" xmlns="" id="{0DAA0097-5BA5-4E19-9C2A-CCD35097DC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9744" y="1768729"/>
            <a:ext cx="958657" cy="939336"/>
          </a:xfrm>
          <a:prstGeom prst="rect">
            <a:avLst/>
          </a:prstGeom>
        </p:spPr>
      </p:pic>
      <p:cxnSp>
        <p:nvCxnSpPr>
          <p:cNvPr id="53" name="Connecteur droit 18">
            <a:extLst>
              <a:ext uri="{FF2B5EF4-FFF2-40B4-BE49-F238E27FC236}">
                <a16:creationId xmlns:a16="http://schemas.microsoft.com/office/drawing/2014/main" xmlns="" id="{A03C61F1-0821-423C-85C2-133BD8E2DE80}"/>
              </a:ext>
            </a:extLst>
          </p:cNvPr>
          <p:cNvCxnSpPr>
            <a:cxnSpLocks/>
          </p:cNvCxnSpPr>
          <p:nvPr/>
        </p:nvCxnSpPr>
        <p:spPr>
          <a:xfrm>
            <a:off x="1161873" y="2436623"/>
            <a:ext cx="524217" cy="0"/>
          </a:xfrm>
          <a:prstGeom prst="line">
            <a:avLst/>
          </a:prstGeom>
          <a:ln w="28575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23">
            <a:extLst>
              <a:ext uri="{FF2B5EF4-FFF2-40B4-BE49-F238E27FC236}">
                <a16:creationId xmlns:a16="http://schemas.microsoft.com/office/drawing/2014/main" xmlns="" id="{244ED15D-EA04-49FB-B4EB-85D910DB207B}"/>
              </a:ext>
            </a:extLst>
          </p:cNvPr>
          <p:cNvCxnSpPr>
            <a:cxnSpLocks/>
          </p:cNvCxnSpPr>
          <p:nvPr/>
        </p:nvCxnSpPr>
        <p:spPr>
          <a:xfrm>
            <a:off x="2567142" y="2436623"/>
            <a:ext cx="590148" cy="0"/>
          </a:xfrm>
          <a:prstGeom prst="line">
            <a:avLst/>
          </a:prstGeom>
          <a:ln w="28575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Picture 78">
            <a:extLst>
              <a:ext uri="{FF2B5EF4-FFF2-40B4-BE49-F238E27FC236}">
                <a16:creationId xmlns:a16="http://schemas.microsoft.com/office/drawing/2014/main" xmlns="" id="{A419D106-C60C-4537-A280-DBAD43FA2D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6385" y="4808305"/>
            <a:ext cx="503915" cy="548640"/>
          </a:xfrm>
          <a:prstGeom prst="rect">
            <a:avLst/>
          </a:prstGeom>
        </p:spPr>
      </p:pic>
      <p:pic>
        <p:nvPicPr>
          <p:cNvPr id="56" name="Image 80">
            <a:extLst>
              <a:ext uri="{FF2B5EF4-FFF2-40B4-BE49-F238E27FC236}">
                <a16:creationId xmlns:a16="http://schemas.microsoft.com/office/drawing/2014/main" xmlns="" id="{6A9A8794-8E61-4351-8EBA-0908B4CD00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022" y="3465772"/>
            <a:ext cx="548640" cy="548640"/>
          </a:xfrm>
          <a:prstGeom prst="rect">
            <a:avLst/>
          </a:prstGeom>
        </p:spPr>
      </p:pic>
      <p:pic>
        <p:nvPicPr>
          <p:cNvPr id="57" name="Image 14">
            <a:extLst>
              <a:ext uri="{FF2B5EF4-FFF2-40B4-BE49-F238E27FC236}">
                <a16:creationId xmlns:a16="http://schemas.microsoft.com/office/drawing/2014/main" xmlns="" id="{DE86874C-98B9-456C-92A8-622288ACCD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682" y="2475232"/>
            <a:ext cx="1565156" cy="240792"/>
          </a:xfrm>
          <a:prstGeom prst="rect">
            <a:avLst/>
          </a:prstGeom>
        </p:spPr>
      </p:pic>
      <p:sp>
        <p:nvSpPr>
          <p:cNvPr id="59" name="Isosceles Triangle 58">
            <a:extLst>
              <a:ext uri="{FF2B5EF4-FFF2-40B4-BE49-F238E27FC236}">
                <a16:creationId xmlns:a16="http://schemas.microsoft.com/office/drawing/2014/main" xmlns="" id="{D473FAFF-9593-406E-98EF-6713910B46A1}"/>
              </a:ext>
            </a:extLst>
          </p:cNvPr>
          <p:cNvSpPr/>
          <p:nvPr/>
        </p:nvSpPr>
        <p:spPr>
          <a:xfrm rot="10800000">
            <a:off x="4515319" y="2954733"/>
            <a:ext cx="3287724" cy="196930"/>
          </a:xfrm>
          <a:prstGeom prst="triangle">
            <a:avLst/>
          </a:prstGeom>
          <a:solidFill>
            <a:srgbClr val="F2F7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" name="Picture 103">
            <a:extLst>
              <a:ext uri="{FF2B5EF4-FFF2-40B4-BE49-F238E27FC236}">
                <a16:creationId xmlns:a16="http://schemas.microsoft.com/office/drawing/2014/main" xmlns="" id="{CBB4BBF0-4422-4449-91A4-837E184BD8E8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66880" y="2174043"/>
            <a:ext cx="522925" cy="520187"/>
          </a:xfrm>
          <a:prstGeom prst="rect">
            <a:avLst/>
          </a:prstGeom>
          <a:noFill/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8482BE93-77CE-4EA3-9D74-8F2649A8C189}"/>
              </a:ext>
            </a:extLst>
          </p:cNvPr>
          <p:cNvSpPr txBox="1"/>
          <p:nvPr/>
        </p:nvSpPr>
        <p:spPr>
          <a:xfrm>
            <a:off x="4810463" y="2133868"/>
            <a:ext cx="29512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/>
              <a:t>French trauma registry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4EB1C88F-1569-4C1F-BD7E-AE12D3692CD4}"/>
              </a:ext>
            </a:extLst>
          </p:cNvPr>
          <p:cNvSpPr txBox="1"/>
          <p:nvPr/>
        </p:nvSpPr>
        <p:spPr>
          <a:xfrm>
            <a:off x="4659196" y="3545446"/>
            <a:ext cx="32877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15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dirty="0"/>
              <a:t>prehospital predictors 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A5950C16-E1E2-46DE-84B8-88A35D929D03}"/>
              </a:ext>
            </a:extLst>
          </p:cNvPr>
          <p:cNvSpPr txBox="1"/>
          <p:nvPr/>
        </p:nvSpPr>
        <p:spPr>
          <a:xfrm>
            <a:off x="4893934" y="4913348"/>
            <a:ext cx="321214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5">
                    <a:lumMod val="75000"/>
                  </a:schemeClr>
                </a:solidFill>
                <a:latin typeface="Ubuntu" panose="020B0504030602030204" pitchFamily="34" charset="0"/>
              </a:rPr>
              <a:t>6</a:t>
            </a:r>
            <a:r>
              <a:rPr lang="en-US" sz="1600">
                <a:latin typeface="Ubuntu" panose="020B0504030602030204" pitchFamily="34" charset="0"/>
              </a:rPr>
              <a:t> models of machine learning </a:t>
            </a:r>
          </a:p>
        </p:txBody>
      </p:sp>
      <p:sp>
        <p:nvSpPr>
          <p:cNvPr id="65" name="Isosceles Triangle 64">
            <a:extLst>
              <a:ext uri="{FF2B5EF4-FFF2-40B4-BE49-F238E27FC236}">
                <a16:creationId xmlns:a16="http://schemas.microsoft.com/office/drawing/2014/main" xmlns="" id="{60B44228-23BF-4904-A4F0-BA1D1F231F69}"/>
              </a:ext>
            </a:extLst>
          </p:cNvPr>
          <p:cNvSpPr/>
          <p:nvPr/>
        </p:nvSpPr>
        <p:spPr>
          <a:xfrm rot="10800000">
            <a:off x="4515319" y="4280520"/>
            <a:ext cx="3287724" cy="196930"/>
          </a:xfrm>
          <a:prstGeom prst="triangle">
            <a:avLst/>
          </a:prstGeom>
          <a:solidFill>
            <a:srgbClr val="F2F7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ZoneTexte 12">
            <a:extLst>
              <a:ext uri="{FF2B5EF4-FFF2-40B4-BE49-F238E27FC236}">
                <a16:creationId xmlns:a16="http://schemas.microsoft.com/office/drawing/2014/main" xmlns="" id="{AA1F7531-57E3-4B3A-8CBD-804DE44DB253}"/>
              </a:ext>
            </a:extLst>
          </p:cNvPr>
          <p:cNvSpPr txBox="1"/>
          <p:nvPr/>
        </p:nvSpPr>
        <p:spPr>
          <a:xfrm>
            <a:off x="8612862" y="2020901"/>
            <a:ext cx="2935291" cy="677108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2541</a:t>
            </a:r>
            <a:r>
              <a:rPr lang="en-US" dirty="0"/>
              <a:t> patients with </a:t>
            </a:r>
          </a:p>
          <a:p>
            <a:r>
              <a:rPr lang="en-US" dirty="0"/>
              <a:t>moderate to severe TBI</a:t>
            </a:r>
          </a:p>
        </p:txBody>
      </p:sp>
      <p:sp>
        <p:nvSpPr>
          <p:cNvPr id="67" name="ZoneTexte 36">
            <a:extLst>
              <a:ext uri="{FF2B5EF4-FFF2-40B4-BE49-F238E27FC236}">
                <a16:creationId xmlns:a16="http://schemas.microsoft.com/office/drawing/2014/main" xmlns="" id="{B1D0CA78-9CF0-447C-89FE-00B74BC13836}"/>
              </a:ext>
            </a:extLst>
          </p:cNvPr>
          <p:cNvSpPr txBox="1"/>
          <p:nvPr/>
        </p:nvSpPr>
        <p:spPr>
          <a:xfrm>
            <a:off x="8612862" y="3037677"/>
            <a:ext cx="3186954" cy="677108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42% </a:t>
            </a:r>
            <a:r>
              <a:rPr lang="en-US" dirty="0"/>
              <a:t>of TBI with </a:t>
            </a:r>
            <a:r>
              <a:rPr lang="en-US" dirty="0" err="1"/>
              <a:t>neurosurgey</a:t>
            </a:r>
            <a:r>
              <a:rPr lang="en-US" dirty="0"/>
              <a:t> within 24h after admission</a:t>
            </a:r>
          </a:p>
        </p:txBody>
      </p:sp>
      <p:sp>
        <p:nvSpPr>
          <p:cNvPr id="68" name="ZoneTexte 41">
            <a:extLst>
              <a:ext uri="{FF2B5EF4-FFF2-40B4-BE49-F238E27FC236}">
                <a16:creationId xmlns:a16="http://schemas.microsoft.com/office/drawing/2014/main" xmlns="" id="{6E931F6B-1318-4708-86C2-E1FE31D92504}"/>
              </a:ext>
            </a:extLst>
          </p:cNvPr>
          <p:cNvSpPr txBox="1"/>
          <p:nvPr/>
        </p:nvSpPr>
        <p:spPr>
          <a:xfrm>
            <a:off x="8612862" y="4032225"/>
            <a:ext cx="3288341" cy="677108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/>
              <a:t>AUC of different models </a:t>
            </a:r>
          </a:p>
          <a:p>
            <a:r>
              <a:rPr lang="en-US"/>
              <a:t>ranges from </a:t>
            </a:r>
            <a:r>
              <a:rPr lang="en-US" sz="2000" b="1">
                <a:solidFill>
                  <a:schemeClr val="accent5">
                    <a:lumMod val="75000"/>
                  </a:schemeClr>
                </a:solidFill>
              </a:rPr>
              <a:t>0.70 to 0.81</a:t>
            </a:r>
            <a:endParaRPr lang="en-US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9" name="ZoneTexte 43">
            <a:extLst>
              <a:ext uri="{FF2B5EF4-FFF2-40B4-BE49-F238E27FC236}">
                <a16:creationId xmlns:a16="http://schemas.microsoft.com/office/drawing/2014/main" xmlns="" id="{5B73B5CD-9F63-404F-B5A3-2D1D3A950AAE}"/>
              </a:ext>
            </a:extLst>
          </p:cNvPr>
          <p:cNvSpPr txBox="1"/>
          <p:nvPr/>
        </p:nvSpPr>
        <p:spPr>
          <a:xfrm>
            <a:off x="8612862" y="5039535"/>
            <a:ext cx="3288341" cy="92333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/>
              <a:t>Rapidly and easily available </a:t>
            </a:r>
          </a:p>
          <a:p>
            <a:r>
              <a:rPr lang="en-US"/>
              <a:t>pre-hospital variables can predict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</a:rPr>
              <a:t>emergent neurosurgery in TBI </a:t>
            </a:r>
          </a:p>
        </p:txBody>
      </p:sp>
      <p:sp>
        <p:nvSpPr>
          <p:cNvPr id="21" name="Left Brace 20">
            <a:extLst>
              <a:ext uri="{FF2B5EF4-FFF2-40B4-BE49-F238E27FC236}">
                <a16:creationId xmlns:a16="http://schemas.microsoft.com/office/drawing/2014/main" xmlns="" id="{6425AE6A-AD8A-4A58-B378-8533CEAA753E}"/>
              </a:ext>
            </a:extLst>
          </p:cNvPr>
          <p:cNvSpPr/>
          <p:nvPr/>
        </p:nvSpPr>
        <p:spPr>
          <a:xfrm rot="16200000">
            <a:off x="2029012" y="1416951"/>
            <a:ext cx="194979" cy="3077513"/>
          </a:xfrm>
          <a:prstGeom prst="leftBrac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7" name="Freeform 92">
            <a:extLst>
              <a:ext uri="{FF2B5EF4-FFF2-40B4-BE49-F238E27FC236}">
                <a16:creationId xmlns:a16="http://schemas.microsoft.com/office/drawing/2014/main" xmlns="" id="{344BDE46-7F26-4222-B591-24842C550BAD}"/>
              </a:ext>
            </a:extLst>
          </p:cNvPr>
          <p:cNvSpPr>
            <a:spLocks/>
          </p:cNvSpPr>
          <p:nvPr/>
        </p:nvSpPr>
        <p:spPr bwMode="auto">
          <a:xfrm rot="10800000" flipH="1">
            <a:off x="8326468" y="2133868"/>
            <a:ext cx="297972" cy="276068"/>
          </a:xfrm>
          <a:custGeom>
            <a:avLst/>
            <a:gdLst>
              <a:gd name="T0" fmla="*/ 34 w 65"/>
              <a:gd name="T1" fmla="*/ 24 h 55"/>
              <a:gd name="T2" fmla="*/ 24 w 65"/>
              <a:gd name="T3" fmla="*/ 24 h 55"/>
              <a:gd name="T4" fmla="*/ 12 w 65"/>
              <a:gd name="T5" fmla="*/ 15 h 55"/>
              <a:gd name="T6" fmla="*/ 13 w 65"/>
              <a:gd name="T7" fmla="*/ 0 h 55"/>
              <a:gd name="T8" fmla="*/ 0 w 65"/>
              <a:gd name="T9" fmla="*/ 22 h 55"/>
              <a:gd name="T10" fmla="*/ 22 w 65"/>
              <a:gd name="T11" fmla="*/ 43 h 55"/>
              <a:gd name="T12" fmla="*/ 34 w 65"/>
              <a:gd name="T13" fmla="*/ 43 h 55"/>
              <a:gd name="T14" fmla="*/ 34 w 65"/>
              <a:gd name="T15" fmla="*/ 55 h 55"/>
              <a:gd name="T16" fmla="*/ 65 w 65"/>
              <a:gd name="T17" fmla="*/ 33 h 55"/>
              <a:gd name="T18" fmla="*/ 34 w 65"/>
              <a:gd name="T19" fmla="*/ 12 h 55"/>
              <a:gd name="T20" fmla="*/ 34 w 65"/>
              <a:gd name="T21" fmla="*/ 24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" h="55">
                <a:moveTo>
                  <a:pt x="34" y="24"/>
                </a:moveTo>
                <a:cubicBezTo>
                  <a:pt x="24" y="24"/>
                  <a:pt x="24" y="24"/>
                  <a:pt x="24" y="24"/>
                </a:cubicBezTo>
                <a:cubicBezTo>
                  <a:pt x="13" y="24"/>
                  <a:pt x="13" y="17"/>
                  <a:pt x="12" y="15"/>
                </a:cubicBezTo>
                <a:cubicBezTo>
                  <a:pt x="12" y="13"/>
                  <a:pt x="13" y="0"/>
                  <a:pt x="13" y="0"/>
                </a:cubicBezTo>
                <a:cubicBezTo>
                  <a:pt x="8" y="2"/>
                  <a:pt x="0" y="12"/>
                  <a:pt x="0" y="22"/>
                </a:cubicBezTo>
                <a:cubicBezTo>
                  <a:pt x="0" y="36"/>
                  <a:pt x="14" y="43"/>
                  <a:pt x="22" y="43"/>
                </a:cubicBezTo>
                <a:cubicBezTo>
                  <a:pt x="28" y="43"/>
                  <a:pt x="34" y="43"/>
                  <a:pt x="34" y="43"/>
                </a:cubicBezTo>
                <a:cubicBezTo>
                  <a:pt x="34" y="55"/>
                  <a:pt x="34" y="55"/>
                  <a:pt x="34" y="55"/>
                </a:cubicBezTo>
                <a:cubicBezTo>
                  <a:pt x="65" y="33"/>
                  <a:pt x="65" y="33"/>
                  <a:pt x="65" y="33"/>
                </a:cubicBezTo>
                <a:cubicBezTo>
                  <a:pt x="34" y="12"/>
                  <a:pt x="34" y="12"/>
                  <a:pt x="34" y="12"/>
                </a:cubicBezTo>
                <a:lnTo>
                  <a:pt x="34" y="24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98" name="Freeform 92">
            <a:extLst>
              <a:ext uri="{FF2B5EF4-FFF2-40B4-BE49-F238E27FC236}">
                <a16:creationId xmlns:a16="http://schemas.microsoft.com/office/drawing/2014/main" xmlns="" id="{267BA6F8-0E9D-406C-A205-B176F0752B3B}"/>
              </a:ext>
            </a:extLst>
          </p:cNvPr>
          <p:cNvSpPr>
            <a:spLocks/>
          </p:cNvSpPr>
          <p:nvPr/>
        </p:nvSpPr>
        <p:spPr bwMode="auto">
          <a:xfrm rot="10800000" flipH="1">
            <a:off x="8326468" y="3143208"/>
            <a:ext cx="297972" cy="276068"/>
          </a:xfrm>
          <a:custGeom>
            <a:avLst/>
            <a:gdLst>
              <a:gd name="T0" fmla="*/ 34 w 65"/>
              <a:gd name="T1" fmla="*/ 24 h 55"/>
              <a:gd name="T2" fmla="*/ 24 w 65"/>
              <a:gd name="T3" fmla="*/ 24 h 55"/>
              <a:gd name="T4" fmla="*/ 12 w 65"/>
              <a:gd name="T5" fmla="*/ 15 h 55"/>
              <a:gd name="T6" fmla="*/ 13 w 65"/>
              <a:gd name="T7" fmla="*/ 0 h 55"/>
              <a:gd name="T8" fmla="*/ 0 w 65"/>
              <a:gd name="T9" fmla="*/ 22 h 55"/>
              <a:gd name="T10" fmla="*/ 22 w 65"/>
              <a:gd name="T11" fmla="*/ 43 h 55"/>
              <a:gd name="T12" fmla="*/ 34 w 65"/>
              <a:gd name="T13" fmla="*/ 43 h 55"/>
              <a:gd name="T14" fmla="*/ 34 w 65"/>
              <a:gd name="T15" fmla="*/ 55 h 55"/>
              <a:gd name="T16" fmla="*/ 65 w 65"/>
              <a:gd name="T17" fmla="*/ 33 h 55"/>
              <a:gd name="T18" fmla="*/ 34 w 65"/>
              <a:gd name="T19" fmla="*/ 12 h 55"/>
              <a:gd name="T20" fmla="*/ 34 w 65"/>
              <a:gd name="T21" fmla="*/ 24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" h="55">
                <a:moveTo>
                  <a:pt x="34" y="24"/>
                </a:moveTo>
                <a:cubicBezTo>
                  <a:pt x="24" y="24"/>
                  <a:pt x="24" y="24"/>
                  <a:pt x="24" y="24"/>
                </a:cubicBezTo>
                <a:cubicBezTo>
                  <a:pt x="13" y="24"/>
                  <a:pt x="13" y="17"/>
                  <a:pt x="12" y="15"/>
                </a:cubicBezTo>
                <a:cubicBezTo>
                  <a:pt x="12" y="13"/>
                  <a:pt x="13" y="0"/>
                  <a:pt x="13" y="0"/>
                </a:cubicBezTo>
                <a:cubicBezTo>
                  <a:pt x="8" y="2"/>
                  <a:pt x="0" y="12"/>
                  <a:pt x="0" y="22"/>
                </a:cubicBezTo>
                <a:cubicBezTo>
                  <a:pt x="0" y="36"/>
                  <a:pt x="14" y="43"/>
                  <a:pt x="22" y="43"/>
                </a:cubicBezTo>
                <a:cubicBezTo>
                  <a:pt x="28" y="43"/>
                  <a:pt x="34" y="43"/>
                  <a:pt x="34" y="43"/>
                </a:cubicBezTo>
                <a:cubicBezTo>
                  <a:pt x="34" y="55"/>
                  <a:pt x="34" y="55"/>
                  <a:pt x="34" y="55"/>
                </a:cubicBezTo>
                <a:cubicBezTo>
                  <a:pt x="65" y="33"/>
                  <a:pt x="65" y="33"/>
                  <a:pt x="65" y="33"/>
                </a:cubicBezTo>
                <a:cubicBezTo>
                  <a:pt x="34" y="12"/>
                  <a:pt x="34" y="12"/>
                  <a:pt x="34" y="12"/>
                </a:cubicBezTo>
                <a:lnTo>
                  <a:pt x="34" y="24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99" name="Freeform 92">
            <a:extLst>
              <a:ext uri="{FF2B5EF4-FFF2-40B4-BE49-F238E27FC236}">
                <a16:creationId xmlns:a16="http://schemas.microsoft.com/office/drawing/2014/main" xmlns="" id="{FF26DC93-9D60-44A4-9488-BB48DB21A187}"/>
              </a:ext>
            </a:extLst>
          </p:cNvPr>
          <p:cNvSpPr>
            <a:spLocks/>
          </p:cNvSpPr>
          <p:nvPr/>
        </p:nvSpPr>
        <p:spPr bwMode="auto">
          <a:xfrm rot="10800000" flipH="1">
            <a:off x="8326468" y="4110812"/>
            <a:ext cx="297972" cy="276068"/>
          </a:xfrm>
          <a:custGeom>
            <a:avLst/>
            <a:gdLst>
              <a:gd name="T0" fmla="*/ 34 w 65"/>
              <a:gd name="T1" fmla="*/ 24 h 55"/>
              <a:gd name="T2" fmla="*/ 24 w 65"/>
              <a:gd name="T3" fmla="*/ 24 h 55"/>
              <a:gd name="T4" fmla="*/ 12 w 65"/>
              <a:gd name="T5" fmla="*/ 15 h 55"/>
              <a:gd name="T6" fmla="*/ 13 w 65"/>
              <a:gd name="T7" fmla="*/ 0 h 55"/>
              <a:gd name="T8" fmla="*/ 0 w 65"/>
              <a:gd name="T9" fmla="*/ 22 h 55"/>
              <a:gd name="T10" fmla="*/ 22 w 65"/>
              <a:gd name="T11" fmla="*/ 43 h 55"/>
              <a:gd name="T12" fmla="*/ 34 w 65"/>
              <a:gd name="T13" fmla="*/ 43 h 55"/>
              <a:gd name="T14" fmla="*/ 34 w 65"/>
              <a:gd name="T15" fmla="*/ 55 h 55"/>
              <a:gd name="T16" fmla="*/ 65 w 65"/>
              <a:gd name="T17" fmla="*/ 33 h 55"/>
              <a:gd name="T18" fmla="*/ 34 w 65"/>
              <a:gd name="T19" fmla="*/ 12 h 55"/>
              <a:gd name="T20" fmla="*/ 34 w 65"/>
              <a:gd name="T21" fmla="*/ 24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" h="55">
                <a:moveTo>
                  <a:pt x="34" y="24"/>
                </a:moveTo>
                <a:cubicBezTo>
                  <a:pt x="24" y="24"/>
                  <a:pt x="24" y="24"/>
                  <a:pt x="24" y="24"/>
                </a:cubicBezTo>
                <a:cubicBezTo>
                  <a:pt x="13" y="24"/>
                  <a:pt x="13" y="17"/>
                  <a:pt x="12" y="15"/>
                </a:cubicBezTo>
                <a:cubicBezTo>
                  <a:pt x="12" y="13"/>
                  <a:pt x="13" y="0"/>
                  <a:pt x="13" y="0"/>
                </a:cubicBezTo>
                <a:cubicBezTo>
                  <a:pt x="8" y="2"/>
                  <a:pt x="0" y="12"/>
                  <a:pt x="0" y="22"/>
                </a:cubicBezTo>
                <a:cubicBezTo>
                  <a:pt x="0" y="36"/>
                  <a:pt x="14" y="43"/>
                  <a:pt x="22" y="43"/>
                </a:cubicBezTo>
                <a:cubicBezTo>
                  <a:pt x="28" y="43"/>
                  <a:pt x="34" y="43"/>
                  <a:pt x="34" y="43"/>
                </a:cubicBezTo>
                <a:cubicBezTo>
                  <a:pt x="34" y="55"/>
                  <a:pt x="34" y="55"/>
                  <a:pt x="34" y="55"/>
                </a:cubicBezTo>
                <a:cubicBezTo>
                  <a:pt x="65" y="33"/>
                  <a:pt x="65" y="33"/>
                  <a:pt x="65" y="33"/>
                </a:cubicBezTo>
                <a:cubicBezTo>
                  <a:pt x="34" y="12"/>
                  <a:pt x="34" y="12"/>
                  <a:pt x="34" y="12"/>
                </a:cubicBezTo>
                <a:lnTo>
                  <a:pt x="34" y="24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00" name="Freeform 92">
            <a:extLst>
              <a:ext uri="{FF2B5EF4-FFF2-40B4-BE49-F238E27FC236}">
                <a16:creationId xmlns:a16="http://schemas.microsoft.com/office/drawing/2014/main" xmlns="" id="{46B21F42-9ABC-47FC-8220-02210848FEBA}"/>
              </a:ext>
            </a:extLst>
          </p:cNvPr>
          <p:cNvSpPr>
            <a:spLocks/>
          </p:cNvSpPr>
          <p:nvPr/>
        </p:nvSpPr>
        <p:spPr bwMode="auto">
          <a:xfrm rot="10800000" flipH="1">
            <a:off x="8326468" y="5175424"/>
            <a:ext cx="297972" cy="276068"/>
          </a:xfrm>
          <a:custGeom>
            <a:avLst/>
            <a:gdLst>
              <a:gd name="T0" fmla="*/ 34 w 65"/>
              <a:gd name="T1" fmla="*/ 24 h 55"/>
              <a:gd name="T2" fmla="*/ 24 w 65"/>
              <a:gd name="T3" fmla="*/ 24 h 55"/>
              <a:gd name="T4" fmla="*/ 12 w 65"/>
              <a:gd name="T5" fmla="*/ 15 h 55"/>
              <a:gd name="T6" fmla="*/ 13 w 65"/>
              <a:gd name="T7" fmla="*/ 0 h 55"/>
              <a:gd name="T8" fmla="*/ 0 w 65"/>
              <a:gd name="T9" fmla="*/ 22 h 55"/>
              <a:gd name="T10" fmla="*/ 22 w 65"/>
              <a:gd name="T11" fmla="*/ 43 h 55"/>
              <a:gd name="T12" fmla="*/ 34 w 65"/>
              <a:gd name="T13" fmla="*/ 43 h 55"/>
              <a:gd name="T14" fmla="*/ 34 w 65"/>
              <a:gd name="T15" fmla="*/ 55 h 55"/>
              <a:gd name="T16" fmla="*/ 65 w 65"/>
              <a:gd name="T17" fmla="*/ 33 h 55"/>
              <a:gd name="T18" fmla="*/ 34 w 65"/>
              <a:gd name="T19" fmla="*/ 12 h 55"/>
              <a:gd name="T20" fmla="*/ 34 w 65"/>
              <a:gd name="T21" fmla="*/ 24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" h="55">
                <a:moveTo>
                  <a:pt x="34" y="24"/>
                </a:moveTo>
                <a:cubicBezTo>
                  <a:pt x="24" y="24"/>
                  <a:pt x="24" y="24"/>
                  <a:pt x="24" y="24"/>
                </a:cubicBezTo>
                <a:cubicBezTo>
                  <a:pt x="13" y="24"/>
                  <a:pt x="13" y="17"/>
                  <a:pt x="12" y="15"/>
                </a:cubicBezTo>
                <a:cubicBezTo>
                  <a:pt x="12" y="13"/>
                  <a:pt x="13" y="0"/>
                  <a:pt x="13" y="0"/>
                </a:cubicBezTo>
                <a:cubicBezTo>
                  <a:pt x="8" y="2"/>
                  <a:pt x="0" y="12"/>
                  <a:pt x="0" y="22"/>
                </a:cubicBezTo>
                <a:cubicBezTo>
                  <a:pt x="0" y="36"/>
                  <a:pt x="14" y="43"/>
                  <a:pt x="22" y="43"/>
                </a:cubicBezTo>
                <a:cubicBezTo>
                  <a:pt x="28" y="43"/>
                  <a:pt x="34" y="43"/>
                  <a:pt x="34" y="43"/>
                </a:cubicBezTo>
                <a:cubicBezTo>
                  <a:pt x="34" y="55"/>
                  <a:pt x="34" y="55"/>
                  <a:pt x="34" y="55"/>
                </a:cubicBezTo>
                <a:cubicBezTo>
                  <a:pt x="65" y="33"/>
                  <a:pt x="65" y="33"/>
                  <a:pt x="65" y="33"/>
                </a:cubicBezTo>
                <a:cubicBezTo>
                  <a:pt x="34" y="12"/>
                  <a:pt x="34" y="12"/>
                  <a:pt x="34" y="12"/>
                </a:cubicBezTo>
                <a:lnTo>
                  <a:pt x="34" y="24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xmlns="" id="{F8E6AC91-8E84-49F8-B1C2-31EB561F0D61}"/>
              </a:ext>
            </a:extLst>
          </p:cNvPr>
          <p:cNvGrpSpPr/>
          <p:nvPr/>
        </p:nvGrpSpPr>
        <p:grpSpPr>
          <a:xfrm>
            <a:off x="1940592" y="3329279"/>
            <a:ext cx="351272" cy="331006"/>
            <a:chOff x="720303" y="3312166"/>
            <a:chExt cx="351272" cy="331006"/>
          </a:xfrm>
        </p:grpSpPr>
        <p:sp>
          <p:nvSpPr>
            <p:cNvPr id="103" name="Freeform 282">
              <a:extLst>
                <a:ext uri="{FF2B5EF4-FFF2-40B4-BE49-F238E27FC236}">
                  <a16:creationId xmlns:a16="http://schemas.microsoft.com/office/drawing/2014/main" xmlns="" id="{212CE6B2-019B-43BA-A535-630CE302B5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0303" y="3312166"/>
              <a:ext cx="331007" cy="331006"/>
            </a:xfrm>
            <a:custGeom>
              <a:avLst/>
              <a:gdLst>
                <a:gd name="T0" fmla="*/ 230 w 386"/>
                <a:gd name="T1" fmla="*/ 116 h 386"/>
                <a:gd name="T2" fmla="*/ 193 w 386"/>
                <a:gd name="T3" fmla="*/ 108 h 386"/>
                <a:gd name="T4" fmla="*/ 108 w 386"/>
                <a:gd name="T5" fmla="*/ 193 h 386"/>
                <a:gd name="T6" fmla="*/ 193 w 386"/>
                <a:gd name="T7" fmla="*/ 278 h 386"/>
                <a:gd name="T8" fmla="*/ 278 w 386"/>
                <a:gd name="T9" fmla="*/ 193 h 386"/>
                <a:gd name="T10" fmla="*/ 278 w 386"/>
                <a:gd name="T11" fmla="*/ 183 h 386"/>
                <a:gd name="T12" fmla="*/ 272 w 386"/>
                <a:gd name="T13" fmla="*/ 184 h 386"/>
                <a:gd name="T14" fmla="*/ 244 w 386"/>
                <a:gd name="T15" fmla="*/ 177 h 386"/>
                <a:gd name="T16" fmla="*/ 246 w 386"/>
                <a:gd name="T17" fmla="*/ 193 h 386"/>
                <a:gd name="T18" fmla="*/ 193 w 386"/>
                <a:gd name="T19" fmla="*/ 246 h 386"/>
                <a:gd name="T20" fmla="*/ 140 w 386"/>
                <a:gd name="T21" fmla="*/ 193 h 386"/>
                <a:gd name="T22" fmla="*/ 193 w 386"/>
                <a:gd name="T23" fmla="*/ 140 h 386"/>
                <a:gd name="T24" fmla="*/ 225 w 386"/>
                <a:gd name="T25" fmla="*/ 150 h 386"/>
                <a:gd name="T26" fmla="*/ 225 w 386"/>
                <a:gd name="T27" fmla="*/ 130 h 386"/>
                <a:gd name="T28" fmla="*/ 230 w 386"/>
                <a:gd name="T29" fmla="*/ 116 h 386"/>
                <a:gd name="T30" fmla="*/ 301 w 386"/>
                <a:gd name="T31" fmla="*/ 193 h 386"/>
                <a:gd name="T32" fmla="*/ 193 w 386"/>
                <a:gd name="T33" fmla="*/ 300 h 386"/>
                <a:gd name="T34" fmla="*/ 86 w 386"/>
                <a:gd name="T35" fmla="*/ 193 h 386"/>
                <a:gd name="T36" fmla="*/ 193 w 386"/>
                <a:gd name="T37" fmla="*/ 85 h 386"/>
                <a:gd name="T38" fmla="*/ 248 w 386"/>
                <a:gd name="T39" fmla="*/ 100 h 386"/>
                <a:gd name="T40" fmla="*/ 279 w 386"/>
                <a:gd name="T41" fmla="*/ 83 h 386"/>
                <a:gd name="T42" fmla="*/ 193 w 386"/>
                <a:gd name="T43" fmla="*/ 53 h 386"/>
                <a:gd name="T44" fmla="*/ 54 w 386"/>
                <a:gd name="T45" fmla="*/ 193 h 386"/>
                <a:gd name="T46" fmla="*/ 193 w 386"/>
                <a:gd name="T47" fmla="*/ 332 h 386"/>
                <a:gd name="T48" fmla="*/ 333 w 386"/>
                <a:gd name="T49" fmla="*/ 193 h 386"/>
                <a:gd name="T50" fmla="*/ 326 w 386"/>
                <a:gd name="T51" fmla="*/ 151 h 386"/>
                <a:gd name="T52" fmla="*/ 299 w 386"/>
                <a:gd name="T53" fmla="*/ 172 h 386"/>
                <a:gd name="T54" fmla="*/ 301 w 386"/>
                <a:gd name="T55" fmla="*/ 193 h 386"/>
                <a:gd name="T56" fmla="*/ 381 w 386"/>
                <a:gd name="T57" fmla="*/ 151 h 386"/>
                <a:gd name="T58" fmla="*/ 347 w 386"/>
                <a:gd name="T59" fmla="*/ 147 h 386"/>
                <a:gd name="T60" fmla="*/ 354 w 386"/>
                <a:gd name="T61" fmla="*/ 193 h 386"/>
                <a:gd name="T62" fmla="*/ 307 w 386"/>
                <a:gd name="T63" fmla="*/ 306 h 386"/>
                <a:gd name="T64" fmla="*/ 193 w 386"/>
                <a:gd name="T65" fmla="*/ 354 h 386"/>
                <a:gd name="T66" fmla="*/ 79 w 386"/>
                <a:gd name="T67" fmla="*/ 306 h 386"/>
                <a:gd name="T68" fmla="*/ 32 w 386"/>
                <a:gd name="T69" fmla="*/ 193 h 386"/>
                <a:gd name="T70" fmla="*/ 79 w 386"/>
                <a:gd name="T71" fmla="*/ 79 h 386"/>
                <a:gd name="T72" fmla="*/ 193 w 386"/>
                <a:gd name="T73" fmla="*/ 32 h 386"/>
                <a:gd name="T74" fmla="*/ 299 w 386"/>
                <a:gd name="T75" fmla="*/ 72 h 386"/>
                <a:gd name="T76" fmla="*/ 299 w 386"/>
                <a:gd name="T77" fmla="*/ 71 h 386"/>
                <a:gd name="T78" fmla="*/ 308 w 386"/>
                <a:gd name="T79" fmla="*/ 38 h 386"/>
                <a:gd name="T80" fmla="*/ 193 w 386"/>
                <a:gd name="T81" fmla="*/ 0 h 386"/>
                <a:gd name="T82" fmla="*/ 0 w 386"/>
                <a:gd name="T83" fmla="*/ 193 h 386"/>
                <a:gd name="T84" fmla="*/ 193 w 386"/>
                <a:gd name="T85" fmla="*/ 386 h 386"/>
                <a:gd name="T86" fmla="*/ 386 w 386"/>
                <a:gd name="T87" fmla="*/ 193 h 386"/>
                <a:gd name="T88" fmla="*/ 381 w 386"/>
                <a:gd name="T89" fmla="*/ 151 h 386"/>
                <a:gd name="T90" fmla="*/ 169 w 386"/>
                <a:gd name="T91" fmla="*/ 193 h 386"/>
                <a:gd name="T92" fmla="*/ 193 w 386"/>
                <a:gd name="T93" fmla="*/ 217 h 386"/>
                <a:gd name="T94" fmla="*/ 217 w 386"/>
                <a:gd name="T95" fmla="*/ 193 h 386"/>
                <a:gd name="T96" fmla="*/ 193 w 386"/>
                <a:gd name="T97" fmla="*/ 168 h 386"/>
                <a:gd name="T98" fmla="*/ 169 w 386"/>
                <a:gd name="T99" fmla="*/ 193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86" h="386">
                  <a:moveTo>
                    <a:pt x="230" y="116"/>
                  </a:moveTo>
                  <a:cubicBezTo>
                    <a:pt x="219" y="111"/>
                    <a:pt x="207" y="108"/>
                    <a:pt x="193" y="108"/>
                  </a:cubicBezTo>
                  <a:cubicBezTo>
                    <a:pt x="146" y="108"/>
                    <a:pt x="108" y="146"/>
                    <a:pt x="108" y="193"/>
                  </a:cubicBezTo>
                  <a:cubicBezTo>
                    <a:pt x="108" y="240"/>
                    <a:pt x="146" y="278"/>
                    <a:pt x="193" y="278"/>
                  </a:cubicBezTo>
                  <a:cubicBezTo>
                    <a:pt x="240" y="278"/>
                    <a:pt x="278" y="240"/>
                    <a:pt x="278" y="193"/>
                  </a:cubicBezTo>
                  <a:cubicBezTo>
                    <a:pt x="278" y="190"/>
                    <a:pt x="278" y="186"/>
                    <a:pt x="278" y="183"/>
                  </a:cubicBezTo>
                  <a:cubicBezTo>
                    <a:pt x="276" y="184"/>
                    <a:pt x="274" y="184"/>
                    <a:pt x="272" y="184"/>
                  </a:cubicBezTo>
                  <a:cubicBezTo>
                    <a:pt x="262" y="185"/>
                    <a:pt x="252" y="183"/>
                    <a:pt x="244" y="177"/>
                  </a:cubicBezTo>
                  <a:cubicBezTo>
                    <a:pt x="245" y="182"/>
                    <a:pt x="246" y="187"/>
                    <a:pt x="246" y="193"/>
                  </a:cubicBezTo>
                  <a:cubicBezTo>
                    <a:pt x="246" y="222"/>
                    <a:pt x="222" y="246"/>
                    <a:pt x="193" y="246"/>
                  </a:cubicBezTo>
                  <a:cubicBezTo>
                    <a:pt x="164" y="246"/>
                    <a:pt x="140" y="222"/>
                    <a:pt x="140" y="193"/>
                  </a:cubicBezTo>
                  <a:cubicBezTo>
                    <a:pt x="140" y="163"/>
                    <a:pt x="164" y="140"/>
                    <a:pt x="193" y="140"/>
                  </a:cubicBezTo>
                  <a:cubicBezTo>
                    <a:pt x="205" y="140"/>
                    <a:pt x="216" y="144"/>
                    <a:pt x="225" y="150"/>
                  </a:cubicBezTo>
                  <a:cubicBezTo>
                    <a:pt x="223" y="144"/>
                    <a:pt x="223" y="137"/>
                    <a:pt x="225" y="130"/>
                  </a:cubicBezTo>
                  <a:cubicBezTo>
                    <a:pt x="226" y="125"/>
                    <a:pt x="228" y="120"/>
                    <a:pt x="230" y="116"/>
                  </a:cubicBezTo>
                  <a:close/>
                  <a:moveTo>
                    <a:pt x="301" y="193"/>
                  </a:moveTo>
                  <a:cubicBezTo>
                    <a:pt x="301" y="252"/>
                    <a:pt x="253" y="300"/>
                    <a:pt x="193" y="300"/>
                  </a:cubicBezTo>
                  <a:cubicBezTo>
                    <a:pt x="134" y="300"/>
                    <a:pt x="86" y="252"/>
                    <a:pt x="86" y="193"/>
                  </a:cubicBezTo>
                  <a:cubicBezTo>
                    <a:pt x="86" y="133"/>
                    <a:pt x="134" y="85"/>
                    <a:pt x="193" y="85"/>
                  </a:cubicBezTo>
                  <a:cubicBezTo>
                    <a:pt x="213" y="85"/>
                    <a:pt x="232" y="91"/>
                    <a:pt x="248" y="100"/>
                  </a:cubicBezTo>
                  <a:cubicBezTo>
                    <a:pt x="279" y="83"/>
                    <a:pt x="279" y="83"/>
                    <a:pt x="279" y="83"/>
                  </a:cubicBezTo>
                  <a:cubicBezTo>
                    <a:pt x="256" y="64"/>
                    <a:pt x="226" y="53"/>
                    <a:pt x="193" y="53"/>
                  </a:cubicBezTo>
                  <a:cubicBezTo>
                    <a:pt x="116" y="53"/>
                    <a:pt x="54" y="116"/>
                    <a:pt x="54" y="193"/>
                  </a:cubicBezTo>
                  <a:cubicBezTo>
                    <a:pt x="54" y="270"/>
                    <a:pt x="116" y="332"/>
                    <a:pt x="193" y="332"/>
                  </a:cubicBezTo>
                  <a:cubicBezTo>
                    <a:pt x="270" y="332"/>
                    <a:pt x="333" y="270"/>
                    <a:pt x="333" y="193"/>
                  </a:cubicBezTo>
                  <a:cubicBezTo>
                    <a:pt x="333" y="178"/>
                    <a:pt x="331" y="164"/>
                    <a:pt x="326" y="151"/>
                  </a:cubicBezTo>
                  <a:cubicBezTo>
                    <a:pt x="299" y="172"/>
                    <a:pt x="299" y="172"/>
                    <a:pt x="299" y="172"/>
                  </a:cubicBezTo>
                  <a:cubicBezTo>
                    <a:pt x="300" y="179"/>
                    <a:pt x="301" y="186"/>
                    <a:pt x="301" y="193"/>
                  </a:cubicBezTo>
                  <a:close/>
                  <a:moveTo>
                    <a:pt x="381" y="151"/>
                  </a:moveTo>
                  <a:cubicBezTo>
                    <a:pt x="369" y="151"/>
                    <a:pt x="356" y="149"/>
                    <a:pt x="347" y="147"/>
                  </a:cubicBezTo>
                  <a:cubicBezTo>
                    <a:pt x="352" y="162"/>
                    <a:pt x="354" y="177"/>
                    <a:pt x="354" y="193"/>
                  </a:cubicBezTo>
                  <a:cubicBezTo>
                    <a:pt x="354" y="237"/>
                    <a:pt x="336" y="277"/>
                    <a:pt x="307" y="306"/>
                  </a:cubicBezTo>
                  <a:cubicBezTo>
                    <a:pt x="278" y="336"/>
                    <a:pt x="238" y="354"/>
                    <a:pt x="193" y="354"/>
                  </a:cubicBezTo>
                  <a:cubicBezTo>
                    <a:pt x="149" y="354"/>
                    <a:pt x="109" y="336"/>
                    <a:pt x="79" y="306"/>
                  </a:cubicBezTo>
                  <a:cubicBezTo>
                    <a:pt x="50" y="277"/>
                    <a:pt x="32" y="237"/>
                    <a:pt x="32" y="193"/>
                  </a:cubicBezTo>
                  <a:cubicBezTo>
                    <a:pt x="32" y="148"/>
                    <a:pt x="50" y="108"/>
                    <a:pt x="79" y="79"/>
                  </a:cubicBezTo>
                  <a:cubicBezTo>
                    <a:pt x="109" y="50"/>
                    <a:pt x="149" y="32"/>
                    <a:pt x="193" y="32"/>
                  </a:cubicBezTo>
                  <a:cubicBezTo>
                    <a:pt x="234" y="32"/>
                    <a:pt x="271" y="47"/>
                    <a:pt x="299" y="72"/>
                  </a:cubicBezTo>
                  <a:cubicBezTo>
                    <a:pt x="299" y="71"/>
                    <a:pt x="299" y="71"/>
                    <a:pt x="299" y="71"/>
                  </a:cubicBezTo>
                  <a:cubicBezTo>
                    <a:pt x="301" y="60"/>
                    <a:pt x="304" y="49"/>
                    <a:pt x="308" y="38"/>
                  </a:cubicBezTo>
                  <a:cubicBezTo>
                    <a:pt x="276" y="14"/>
                    <a:pt x="236" y="0"/>
                    <a:pt x="193" y="0"/>
                  </a:cubicBezTo>
                  <a:cubicBezTo>
                    <a:pt x="87" y="0"/>
                    <a:pt x="0" y="86"/>
                    <a:pt x="0" y="193"/>
                  </a:cubicBezTo>
                  <a:cubicBezTo>
                    <a:pt x="0" y="299"/>
                    <a:pt x="87" y="386"/>
                    <a:pt x="193" y="386"/>
                  </a:cubicBezTo>
                  <a:cubicBezTo>
                    <a:pt x="300" y="386"/>
                    <a:pt x="386" y="299"/>
                    <a:pt x="386" y="193"/>
                  </a:cubicBezTo>
                  <a:cubicBezTo>
                    <a:pt x="386" y="178"/>
                    <a:pt x="384" y="164"/>
                    <a:pt x="381" y="151"/>
                  </a:cubicBezTo>
                  <a:close/>
                  <a:moveTo>
                    <a:pt x="169" y="193"/>
                  </a:moveTo>
                  <a:cubicBezTo>
                    <a:pt x="169" y="206"/>
                    <a:pt x="180" y="217"/>
                    <a:pt x="193" y="217"/>
                  </a:cubicBezTo>
                  <a:cubicBezTo>
                    <a:pt x="207" y="217"/>
                    <a:pt x="217" y="206"/>
                    <a:pt x="217" y="193"/>
                  </a:cubicBezTo>
                  <a:cubicBezTo>
                    <a:pt x="217" y="179"/>
                    <a:pt x="207" y="168"/>
                    <a:pt x="193" y="168"/>
                  </a:cubicBezTo>
                  <a:cubicBezTo>
                    <a:pt x="180" y="168"/>
                    <a:pt x="169" y="179"/>
                    <a:pt x="169" y="193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104" name="Freeform 283">
              <a:extLst>
                <a:ext uri="{FF2B5EF4-FFF2-40B4-BE49-F238E27FC236}">
                  <a16:creationId xmlns:a16="http://schemas.microsoft.com/office/drawing/2014/main" xmlns="" id="{D065F8B0-A724-4998-AF13-4D658298D6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1459" y="3317420"/>
              <a:ext cx="150116" cy="144111"/>
            </a:xfrm>
            <a:custGeom>
              <a:avLst/>
              <a:gdLst>
                <a:gd name="T0" fmla="*/ 160 w 176"/>
                <a:gd name="T1" fmla="*/ 51 h 168"/>
                <a:gd name="T2" fmla="*/ 131 w 176"/>
                <a:gd name="T3" fmla="*/ 48 h 168"/>
                <a:gd name="T4" fmla="*/ 19 w 176"/>
                <a:gd name="T5" fmla="*/ 111 h 168"/>
                <a:gd name="T6" fmla="*/ 9 w 176"/>
                <a:gd name="T7" fmla="*/ 151 h 168"/>
                <a:gd name="T8" fmla="*/ 49 w 176"/>
                <a:gd name="T9" fmla="*/ 158 h 168"/>
                <a:gd name="T10" fmla="*/ 151 w 176"/>
                <a:gd name="T11" fmla="*/ 79 h 168"/>
                <a:gd name="T12" fmla="*/ 160 w 176"/>
                <a:gd name="T13" fmla="*/ 51 h 168"/>
                <a:gd name="T14" fmla="*/ 116 w 176"/>
                <a:gd name="T15" fmla="*/ 8 h 168"/>
                <a:gd name="T16" fmla="*/ 82 w 176"/>
                <a:gd name="T17" fmla="*/ 68 h 168"/>
                <a:gd name="T18" fmla="*/ 131 w 176"/>
                <a:gd name="T19" fmla="*/ 39 h 168"/>
                <a:gd name="T20" fmla="*/ 116 w 176"/>
                <a:gd name="T21" fmla="*/ 8 h 168"/>
                <a:gd name="T22" fmla="*/ 154 w 176"/>
                <a:gd name="T23" fmla="*/ 90 h 168"/>
                <a:gd name="T24" fmla="*/ 108 w 176"/>
                <a:gd name="T25" fmla="*/ 124 h 168"/>
                <a:gd name="T26" fmla="*/ 176 w 176"/>
                <a:gd name="T27" fmla="*/ 116 h 168"/>
                <a:gd name="T28" fmla="*/ 154 w 176"/>
                <a:gd name="T29" fmla="*/ 9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6" h="168">
                  <a:moveTo>
                    <a:pt x="160" y="51"/>
                  </a:moveTo>
                  <a:cubicBezTo>
                    <a:pt x="155" y="43"/>
                    <a:pt x="145" y="40"/>
                    <a:pt x="131" y="48"/>
                  </a:cubicBezTo>
                  <a:cubicBezTo>
                    <a:pt x="19" y="111"/>
                    <a:pt x="19" y="111"/>
                    <a:pt x="19" y="111"/>
                  </a:cubicBezTo>
                  <a:cubicBezTo>
                    <a:pt x="4" y="120"/>
                    <a:pt x="0" y="137"/>
                    <a:pt x="9" y="151"/>
                  </a:cubicBezTo>
                  <a:cubicBezTo>
                    <a:pt x="18" y="165"/>
                    <a:pt x="36" y="168"/>
                    <a:pt x="49" y="158"/>
                  </a:cubicBezTo>
                  <a:cubicBezTo>
                    <a:pt x="151" y="79"/>
                    <a:pt x="151" y="79"/>
                    <a:pt x="151" y="79"/>
                  </a:cubicBezTo>
                  <a:cubicBezTo>
                    <a:pt x="164" y="69"/>
                    <a:pt x="165" y="58"/>
                    <a:pt x="160" y="51"/>
                  </a:cubicBezTo>
                  <a:close/>
                  <a:moveTo>
                    <a:pt x="116" y="8"/>
                  </a:moveTo>
                  <a:cubicBezTo>
                    <a:pt x="95" y="0"/>
                    <a:pt x="82" y="68"/>
                    <a:pt x="82" y="68"/>
                  </a:cubicBezTo>
                  <a:cubicBezTo>
                    <a:pt x="131" y="39"/>
                    <a:pt x="131" y="39"/>
                    <a:pt x="131" y="39"/>
                  </a:cubicBezTo>
                  <a:cubicBezTo>
                    <a:pt x="131" y="39"/>
                    <a:pt x="129" y="14"/>
                    <a:pt x="116" y="8"/>
                  </a:cubicBezTo>
                  <a:close/>
                  <a:moveTo>
                    <a:pt x="154" y="90"/>
                  </a:moveTo>
                  <a:cubicBezTo>
                    <a:pt x="108" y="124"/>
                    <a:pt x="108" y="124"/>
                    <a:pt x="108" y="124"/>
                  </a:cubicBezTo>
                  <a:cubicBezTo>
                    <a:pt x="108" y="124"/>
                    <a:pt x="176" y="139"/>
                    <a:pt x="176" y="116"/>
                  </a:cubicBezTo>
                  <a:cubicBezTo>
                    <a:pt x="176" y="102"/>
                    <a:pt x="154" y="90"/>
                    <a:pt x="154" y="9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105" name="Freeform 284">
              <a:extLst>
                <a:ext uri="{FF2B5EF4-FFF2-40B4-BE49-F238E27FC236}">
                  <a16:creationId xmlns:a16="http://schemas.microsoft.com/office/drawing/2014/main" xmlns="" id="{9275B6EC-F3BB-4661-A261-BCF80E73BA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939" y="3428506"/>
              <a:ext cx="54793" cy="43534"/>
            </a:xfrm>
            <a:custGeom>
              <a:avLst/>
              <a:gdLst>
                <a:gd name="T0" fmla="*/ 14 w 64"/>
                <a:gd name="T1" fmla="*/ 48 h 51"/>
                <a:gd name="T2" fmla="*/ 2 w 64"/>
                <a:gd name="T3" fmla="*/ 46 h 51"/>
                <a:gd name="T4" fmla="*/ 2 w 64"/>
                <a:gd name="T5" fmla="*/ 46 h 51"/>
                <a:gd name="T6" fmla="*/ 4 w 64"/>
                <a:gd name="T7" fmla="*/ 35 h 51"/>
                <a:gd name="T8" fmla="*/ 50 w 64"/>
                <a:gd name="T9" fmla="*/ 3 h 51"/>
                <a:gd name="T10" fmla="*/ 62 w 64"/>
                <a:gd name="T11" fmla="*/ 5 h 51"/>
                <a:gd name="T12" fmla="*/ 62 w 64"/>
                <a:gd name="T13" fmla="*/ 5 h 51"/>
                <a:gd name="T14" fmla="*/ 60 w 64"/>
                <a:gd name="T15" fmla="*/ 16 h 51"/>
                <a:gd name="T16" fmla="*/ 14 w 64"/>
                <a:gd name="T17" fmla="*/ 4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51">
                  <a:moveTo>
                    <a:pt x="14" y="48"/>
                  </a:moveTo>
                  <a:cubicBezTo>
                    <a:pt x="10" y="51"/>
                    <a:pt x="5" y="50"/>
                    <a:pt x="2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0" y="43"/>
                    <a:pt x="1" y="38"/>
                    <a:pt x="4" y="35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4" y="0"/>
                    <a:pt x="59" y="1"/>
                    <a:pt x="62" y="5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4" y="8"/>
                    <a:pt x="63" y="13"/>
                    <a:pt x="60" y="16"/>
                  </a:cubicBezTo>
                  <a:lnTo>
                    <a:pt x="14" y="48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537832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2B0A3D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Theme2021</Template>
  <TotalTime>62</TotalTime>
  <Words>67</Words>
  <Application>Microsoft Office PowerPoint</Application>
  <PresentationFormat>Personnalisé</PresentationFormat>
  <Paragraphs>14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Jean-Denis Moyer</dc:creator>
  <cp:lastModifiedBy>G-BJN-5116119</cp:lastModifiedBy>
  <cp:revision>10</cp:revision>
  <dcterms:created xsi:type="dcterms:W3CDTF">2022-05-05T09:47:43Z</dcterms:created>
  <dcterms:modified xsi:type="dcterms:W3CDTF">2022-05-05T15:38:15Z</dcterms:modified>
</cp:coreProperties>
</file>