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86" r:id="rId2"/>
    <p:sldId id="285" r:id="rId3"/>
    <p:sldId id="287" r:id="rId4"/>
    <p:sldId id="301" r:id="rId5"/>
    <p:sldId id="302" r:id="rId6"/>
    <p:sldId id="288" r:id="rId7"/>
    <p:sldId id="289" r:id="rId8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9EA"/>
    <a:srgbClr val="1772A8"/>
    <a:srgbClr val="6CA3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84796" autoAdjust="0"/>
  </p:normalViewPr>
  <p:slideViewPr>
    <p:cSldViewPr snapToGrid="0">
      <p:cViewPr varScale="1">
        <p:scale>
          <a:sx n="99" d="100"/>
          <a:sy n="99" d="100"/>
        </p:scale>
        <p:origin x="1818" y="9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6227AAC-379B-4C63-8E66-A2F34FDC238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9B71D10-16F2-4C34-817B-4703FBCC52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7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71D10-16F2-4C34-817B-4703FBCC52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6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0F21-57F5-4A86-B048-F43922AAD45F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B2AB8-954F-40C8-91DA-2A1C3038A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03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0F21-57F5-4A86-B048-F43922AAD45F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B2AB8-954F-40C8-91DA-2A1C3038A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9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0F21-57F5-4A86-B048-F43922AAD45F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B2AB8-954F-40C8-91DA-2A1C3038A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95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0F21-57F5-4A86-B048-F43922AAD45F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B2AB8-954F-40C8-91DA-2A1C3038A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45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0F21-57F5-4A86-B048-F43922AAD45F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B2AB8-954F-40C8-91DA-2A1C3038A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45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0F21-57F5-4A86-B048-F43922AAD45F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B2AB8-954F-40C8-91DA-2A1C3038A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46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0F21-57F5-4A86-B048-F43922AAD45F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B2AB8-954F-40C8-91DA-2A1C3038A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82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0F21-57F5-4A86-B048-F43922AAD45F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B2AB8-954F-40C8-91DA-2A1C3038A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77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0F21-57F5-4A86-B048-F43922AAD45F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B2AB8-954F-40C8-91DA-2A1C3038A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6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0F21-57F5-4A86-B048-F43922AAD45F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B2AB8-954F-40C8-91DA-2A1C3038A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29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0F21-57F5-4A86-B048-F43922AAD45F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B2AB8-954F-40C8-91DA-2A1C3038A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26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C0F21-57F5-4A86-B048-F43922AAD45F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78815-A3C8-4441-A438-EE6AA0F877D1}" type="slidenum">
              <a:rPr lang="en-US" smtClean="0"/>
              <a:pPr/>
              <a:t>‹#›</a:t>
            </a:fld>
            <a:fld id="{321B2AB8-954F-40C8-91DA-2A1C3038AE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50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6610" y="3732719"/>
            <a:ext cx="5452279" cy="2174875"/>
            <a:chOff x="473449" y="2043520"/>
            <a:chExt cx="5452279" cy="2174875"/>
          </a:xfrm>
        </p:grpSpPr>
        <p:graphicFrame>
          <p:nvGraphicFramePr>
            <p:cNvPr id="21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301847"/>
                </p:ext>
              </p:extLst>
            </p:nvPr>
          </p:nvGraphicFramePr>
          <p:xfrm>
            <a:off x="473449" y="2043520"/>
            <a:ext cx="2792607" cy="2174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8" name="Prism 9" r:id="rId3" imgW="3753334" imgH="3550759" progId="Prism9.Document">
                    <p:embed/>
                  </p:oleObj>
                </mc:Choice>
                <mc:Fallback>
                  <p:oleObj name="Prism 9" r:id="rId3" imgW="3753334" imgH="3550759" progId="Prism9.Document">
                    <p:embed/>
                    <p:pic>
                      <p:nvPicPr>
                        <p:cNvPr id="21" name="Object 2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73449" y="2043520"/>
                          <a:ext cx="2792607" cy="2174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72109764"/>
                </p:ext>
              </p:extLst>
            </p:nvPr>
          </p:nvGraphicFramePr>
          <p:xfrm>
            <a:off x="3149513" y="2043520"/>
            <a:ext cx="2776215" cy="2122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9" name="Prism 9" r:id="rId5" imgW="3869298" imgH="3550759" progId="Prism9.Document">
                    <p:embed/>
                  </p:oleObj>
                </mc:Choice>
                <mc:Fallback>
                  <p:oleObj name="Prism 9" r:id="rId5" imgW="3869298" imgH="3550759" progId="Prism9.Document">
                    <p:embed/>
                    <p:pic>
                      <p:nvPicPr>
                        <p:cNvPr id="25" name="Object 2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149513" y="2043520"/>
                          <a:ext cx="2776215" cy="2122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" name="TextBox 35"/>
            <p:cNvSpPr txBox="1"/>
            <p:nvPr/>
          </p:nvSpPr>
          <p:spPr>
            <a:xfrm rot="16200000">
              <a:off x="2794538" y="2859581"/>
              <a:ext cx="111766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Area (mm</a:t>
              </a:r>
              <a:r>
                <a:rPr lang="en-US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 rot="16200000">
              <a:off x="-204754" y="2822709"/>
              <a:ext cx="160262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</a:p>
          </p:txBody>
        </p:sp>
      </p:grpSp>
      <p:sp>
        <p:nvSpPr>
          <p:cNvPr id="38" name="Rectangle 37"/>
          <p:cNvSpPr/>
          <p:nvPr/>
        </p:nvSpPr>
        <p:spPr>
          <a:xfrm>
            <a:off x="0" y="7700656"/>
            <a:ext cx="6858000" cy="1443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114000"/>
              </a:lnSpc>
              <a:defRPr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The total number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 average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area of lesions that developed following intraductal injection of mammary cell lines into BALB/c immune-competent hosts.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Murine mammary cell 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lines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D2A1,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D2.OR,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4T1, and EMT6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 were intraductally injected into the 4</a:t>
            </a:r>
            <a:r>
              <a:rPr lang="en-AU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 mammary glands of BALB/c mice at either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×10</a:t>
            </a:r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(10K) or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×10</a:t>
            </a:r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(50K) cells in 2µL.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Mammary glands were collected when the first </a:t>
            </a:r>
            <a:r>
              <a:rPr lang="en-AU" sz="1100" dirty="0" err="1">
                <a:latin typeface="Arial" panose="020B0604020202020204" pitchFamily="34" charset="0"/>
                <a:cs typeface="Arial" panose="020B0604020202020204" pitchFamily="34" charset="0"/>
              </a:rPr>
              <a:t>tumor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 became palpable. (A) The average number of lesions per mammary gland. (B) The average area of lesions. Results presented as </a:t>
            </a:r>
            <a:r>
              <a:rPr lang="en-AU" sz="1100" dirty="0" err="1">
                <a:latin typeface="Arial" panose="020B0604020202020204" pitchFamily="34" charset="0"/>
                <a:cs typeface="Arial" panose="020B0604020202020204" pitchFamily="34" charset="0"/>
              </a:rPr>
              <a:t>mean±stdev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. Dots represent individual mice. Differences in </a:t>
            </a:r>
            <a:r>
              <a:rPr lang="en-AU" sz="1100" dirty="0" err="1">
                <a:latin typeface="Arial" panose="020B0604020202020204" pitchFamily="34" charset="0"/>
                <a:cs typeface="Arial" panose="020B0604020202020204" pitchFamily="34" charset="0"/>
              </a:rPr>
              <a:t>tumor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 number and area were assessed using Student’s T-test. No data were statistically significant.</a:t>
            </a:r>
            <a:endParaRPr lang="en-US" sz="1100" dirty="0"/>
          </a:p>
        </p:txBody>
      </p:sp>
      <p:sp>
        <p:nvSpPr>
          <p:cNvPr id="16" name="TextBox 15"/>
          <p:cNvSpPr txBox="1"/>
          <p:nvPr/>
        </p:nvSpPr>
        <p:spPr>
          <a:xfrm>
            <a:off x="3442354" y="3359640"/>
            <a:ext cx="447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24779" y="3359640"/>
            <a:ext cx="189320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Average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lesion area per mammary gland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8074" y="3359640"/>
            <a:ext cx="44790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9730" y="3359640"/>
            <a:ext cx="211217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Total number of lesions per injected mammary gland</a:t>
            </a:r>
          </a:p>
        </p:txBody>
      </p:sp>
    </p:spTree>
    <p:extLst>
      <p:ext uri="{BB962C8B-B14F-4D97-AF65-F5344CB8AC3E}">
        <p14:creationId xmlns:p14="http://schemas.microsoft.com/office/powerpoint/2010/main" val="821248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623451" y="3643365"/>
            <a:ext cx="5611098" cy="2044745"/>
            <a:chOff x="473450" y="1954166"/>
            <a:chExt cx="5611098" cy="2044745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05797589"/>
                </p:ext>
              </p:extLst>
            </p:nvPr>
          </p:nvGraphicFramePr>
          <p:xfrm>
            <a:off x="509414" y="2043520"/>
            <a:ext cx="2756642" cy="19553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6" name="Prism 9" r:id="rId3" imgW="4561479" imgH="3238505" progId="Prism9.Document">
                    <p:embed/>
                  </p:oleObj>
                </mc:Choice>
                <mc:Fallback>
                  <p:oleObj name="Prism 9" r:id="rId3" imgW="4561479" imgH="3238505" progId="Prism9.Document">
                    <p:embed/>
                    <p:pic>
                      <p:nvPicPr>
                        <p:cNvPr id="2" name="Object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09414" y="2043520"/>
                          <a:ext cx="2756642" cy="19553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12869365"/>
                </p:ext>
              </p:extLst>
            </p:nvPr>
          </p:nvGraphicFramePr>
          <p:xfrm>
            <a:off x="3244511" y="1954166"/>
            <a:ext cx="2840037" cy="2032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7" name="Prism 9" r:id="rId5" imgW="4698691" imgH="3278122" progId="Prism9.Document">
                    <p:embed/>
                  </p:oleObj>
                </mc:Choice>
                <mc:Fallback>
                  <p:oleObj name="Prism 9" r:id="rId5" imgW="4698691" imgH="3278122" progId="Prism9.Document">
                    <p:embed/>
                    <p:pic>
                      <p:nvPicPr>
                        <p:cNvPr id="3" name="Object 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244511" y="1954166"/>
                          <a:ext cx="2840037" cy="203218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 rot="16200000">
              <a:off x="2794538" y="2859581"/>
              <a:ext cx="111766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Area (mm</a:t>
              </a:r>
              <a:r>
                <a:rPr lang="en-US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-204754" y="2822709"/>
              <a:ext cx="160262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0" y="7507655"/>
            <a:ext cx="6858000" cy="1636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114000"/>
              </a:lnSpc>
              <a:defRPr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The total number and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average area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of lesions that developed following intraductal injection of mammary cell lines into C57BL/6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immune-competent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hosts.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Murine mammary cancer cell lines EO771 and Py230 were intraductally injected into the 4</a:t>
            </a:r>
            <a:r>
              <a:rPr lang="en-AU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 mammary glands of C57BL/6 mice at various concentrations: EO771 (5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×10</a:t>
            </a:r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(5K) or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×10</a:t>
            </a:r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(10K) cells in 2µL)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or Py230 (1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×10</a:t>
            </a:r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(10K) or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×10</a:t>
            </a:r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(50K) cells in 2µL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Mammary glands were collected either 35 days (EO771) or 14 days (Py230) post-injection and assessed for tumors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. (A) The average number of lesions per mammary gland. (B) The average area of lesions. Results presented as </a:t>
            </a:r>
            <a:r>
              <a:rPr lang="en-AU" sz="1100" dirty="0" err="1">
                <a:latin typeface="Arial" panose="020B0604020202020204" pitchFamily="34" charset="0"/>
                <a:cs typeface="Arial" panose="020B0604020202020204" pitchFamily="34" charset="0"/>
              </a:rPr>
              <a:t>mean±stdev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. Dots represent individual mice. Differences in </a:t>
            </a:r>
            <a:r>
              <a:rPr lang="en-AU" sz="1100" dirty="0" err="1">
                <a:latin typeface="Arial" panose="020B0604020202020204" pitchFamily="34" charset="0"/>
                <a:cs typeface="Arial" panose="020B0604020202020204" pitchFamily="34" charset="0"/>
              </a:rPr>
              <a:t>tumor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 number and area were assessed using Student’s T-test. **p=&lt;0.005; *p&lt;0.05</a:t>
            </a:r>
            <a:endParaRPr lang="en-US" sz="1100" dirty="0"/>
          </a:p>
        </p:txBody>
      </p:sp>
      <p:sp>
        <p:nvSpPr>
          <p:cNvPr id="16" name="TextBox 15"/>
          <p:cNvSpPr txBox="1"/>
          <p:nvPr/>
        </p:nvSpPr>
        <p:spPr>
          <a:xfrm>
            <a:off x="3442354" y="3359640"/>
            <a:ext cx="447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24779" y="3359640"/>
            <a:ext cx="1893205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Average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lesion area per mammary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gland</a:t>
            </a:r>
          </a:p>
          <a:p>
            <a:pPr algn="ctr"/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8074" y="3359640"/>
            <a:ext cx="44790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9730" y="3359640"/>
            <a:ext cx="211217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Total number of lesions per injected mammary gland</a:t>
            </a:r>
          </a:p>
        </p:txBody>
      </p:sp>
    </p:spTree>
    <p:extLst>
      <p:ext uri="{BB962C8B-B14F-4D97-AF65-F5344CB8AC3E}">
        <p14:creationId xmlns:p14="http://schemas.microsoft.com/office/powerpoint/2010/main" val="266476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615513" y="3641365"/>
            <a:ext cx="5585262" cy="2106613"/>
            <a:chOff x="473450" y="1897734"/>
            <a:chExt cx="5585262" cy="2106613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73726711"/>
                </p:ext>
              </p:extLst>
            </p:nvPr>
          </p:nvGraphicFramePr>
          <p:xfrm>
            <a:off x="3285350" y="1897734"/>
            <a:ext cx="2773362" cy="2106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36" name="Prism 9" r:id="rId3" imgW="4588849" imgH="3488452" progId="Prism9.Document">
                    <p:embed/>
                  </p:oleObj>
                </mc:Choice>
                <mc:Fallback>
                  <p:oleObj name="Prism 9" r:id="rId3" imgW="4588849" imgH="3488452" progId="Prism9.Document">
                    <p:embed/>
                    <p:pic>
                      <p:nvPicPr>
                        <p:cNvPr id="2" name="Object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285350" y="1897734"/>
                          <a:ext cx="2773362" cy="21066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19617087"/>
                </p:ext>
              </p:extLst>
            </p:nvPr>
          </p:nvGraphicFramePr>
          <p:xfrm>
            <a:off x="509414" y="2043520"/>
            <a:ext cx="2756642" cy="19553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37" name="Prism 9" r:id="rId5" imgW="4561479" imgH="3238505" progId="Prism9.Document">
                    <p:embed/>
                  </p:oleObj>
                </mc:Choice>
                <mc:Fallback>
                  <p:oleObj name="Prism 9" r:id="rId5" imgW="4561479" imgH="3238505" progId="Prism9.Document">
                    <p:embed/>
                    <p:pic>
                      <p:nvPicPr>
                        <p:cNvPr id="4" name="Object 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09414" y="2043520"/>
                          <a:ext cx="2756642" cy="19553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TextBox 26"/>
            <p:cNvSpPr txBox="1"/>
            <p:nvPr/>
          </p:nvSpPr>
          <p:spPr>
            <a:xfrm rot="16200000">
              <a:off x="2794538" y="2859581"/>
              <a:ext cx="111766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Area (mm</a:t>
              </a:r>
              <a:r>
                <a:rPr lang="en-US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-204754" y="2822709"/>
              <a:ext cx="160262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0" y="7507655"/>
            <a:ext cx="6651758" cy="1636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114000"/>
              </a:lnSpc>
              <a:defRPr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3: The total number and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average area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of lesions that developed following intraductal injection of mammary cell lines into C57BL/6/SCID immunocompromised hosts.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Murine mammary cell lines EO771 (5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×10</a:t>
            </a:r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cells in 2µL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) or Py230 (5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×10</a:t>
            </a:r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cells in 2µL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) were </a:t>
            </a:r>
            <a:r>
              <a:rPr lang="en-AU" sz="1100" dirty="0" err="1">
                <a:latin typeface="Arial" panose="020B0604020202020204" pitchFamily="34" charset="0"/>
                <a:cs typeface="Arial" panose="020B0604020202020204" pitchFamily="34" charset="0"/>
              </a:rPr>
              <a:t>intraductally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 injected into the 4</a:t>
            </a:r>
            <a:r>
              <a:rPr lang="en-AU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 right mammary glands of C57BL/6/SCID (SCID) mice or wild-type C57Bl/6 (WT) mice. Mammary glands were collected 2 weeks later and assessed for </a:t>
            </a:r>
            <a:r>
              <a:rPr lang="en-AU" sz="1100" dirty="0" err="1">
                <a:latin typeface="Arial" panose="020B0604020202020204" pitchFamily="34" charset="0"/>
                <a:cs typeface="Arial" panose="020B0604020202020204" pitchFamily="34" charset="0"/>
              </a:rPr>
              <a:t>tumors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. (A) The average number of lesions per mammary gland. (B) The average area of lesions. Results presented as </a:t>
            </a:r>
            <a:r>
              <a:rPr lang="en-AU" sz="1100" dirty="0" err="1">
                <a:latin typeface="Arial" panose="020B0604020202020204" pitchFamily="34" charset="0"/>
                <a:cs typeface="Arial" panose="020B0604020202020204" pitchFamily="34" charset="0"/>
              </a:rPr>
              <a:t>mean±stdev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. Dots represent individual mice. Differences in </a:t>
            </a:r>
            <a:r>
              <a:rPr lang="en-AU" sz="1100" dirty="0" err="1">
                <a:latin typeface="Arial" panose="020B0604020202020204" pitchFamily="34" charset="0"/>
                <a:cs typeface="Arial" panose="020B0604020202020204" pitchFamily="34" charset="0"/>
              </a:rPr>
              <a:t>tumor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 number and area were assessed using Student’s T-test. **p=&lt;0.005; *p&lt;0.05</a:t>
            </a:r>
            <a:endParaRPr lang="en-US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3442354" y="3359640"/>
            <a:ext cx="447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4779" y="3359640"/>
            <a:ext cx="189320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Average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lesion area per mammary gland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8074" y="3359640"/>
            <a:ext cx="44790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9730" y="3359640"/>
            <a:ext cx="211217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Total number of lesions per injected mammary gland</a:t>
            </a:r>
          </a:p>
        </p:txBody>
      </p:sp>
    </p:spTree>
    <p:extLst>
      <p:ext uri="{BB962C8B-B14F-4D97-AF65-F5344CB8AC3E}">
        <p14:creationId xmlns:p14="http://schemas.microsoft.com/office/powerpoint/2010/main" val="1359055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/>
          </p:cNvPicPr>
          <p:nvPr/>
        </p:nvPicPr>
        <p:blipFill rotWithShape="1">
          <a:blip r:embed="rId3"/>
          <a:srcRect l="33506" t="20742" r="31533" b="22637"/>
          <a:stretch/>
        </p:blipFill>
        <p:spPr>
          <a:xfrm rot="5400000">
            <a:off x="3532632" y="3000462"/>
            <a:ext cx="2414016" cy="24231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0" name="Rectangle 39"/>
          <p:cNvSpPr/>
          <p:nvPr/>
        </p:nvSpPr>
        <p:spPr>
          <a:xfrm>
            <a:off x="0" y="8665664"/>
            <a:ext cx="6858000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114000"/>
              </a:lnSpc>
              <a:defRPr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p63 staining in intraductal tumors collected from C57BL/6 (EO771, Py230) and BALB/c (D2A1, D2OR, 4T1, EMT6) mice. </a:t>
            </a:r>
            <a:endParaRPr lang="en-US" sz="1100" dirty="0"/>
          </a:p>
        </p:txBody>
      </p:sp>
      <p:sp>
        <p:nvSpPr>
          <p:cNvPr id="38" name="TextBox 37"/>
          <p:cNvSpPr txBox="1"/>
          <p:nvPr/>
        </p:nvSpPr>
        <p:spPr>
          <a:xfrm>
            <a:off x="3551436" y="3005033"/>
            <a:ext cx="77172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D2OR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020444" y="5087437"/>
            <a:ext cx="913037" cy="273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200um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 rot="16200000">
            <a:off x="-1572373" y="5295738"/>
            <a:ext cx="4827634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BALB/c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/>
          <p:cNvPicPr>
            <a:picLocks/>
          </p:cNvPicPr>
          <p:nvPr/>
        </p:nvPicPr>
        <p:blipFill rotWithShape="1">
          <a:blip r:embed="rId4"/>
          <a:srcRect l="19974" t="3504" r="38910" b="29548"/>
          <a:stretch/>
        </p:blipFill>
        <p:spPr>
          <a:xfrm>
            <a:off x="1096518" y="3005034"/>
            <a:ext cx="2432304" cy="24231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5" name="TextBox 34"/>
          <p:cNvSpPr txBox="1"/>
          <p:nvPr/>
        </p:nvSpPr>
        <p:spPr>
          <a:xfrm>
            <a:off x="1110329" y="3005033"/>
            <a:ext cx="77172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D2A1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/>
          </p:cNvPicPr>
          <p:nvPr/>
        </p:nvPicPr>
        <p:blipFill rotWithShape="1">
          <a:blip r:embed="rId5"/>
          <a:srcRect l="28281" t="25773" r="31147" b="9094"/>
          <a:stretch/>
        </p:blipFill>
        <p:spPr>
          <a:xfrm>
            <a:off x="3537204" y="582544"/>
            <a:ext cx="2414016" cy="24231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2" name="TextBox 41"/>
          <p:cNvSpPr txBox="1"/>
          <p:nvPr/>
        </p:nvSpPr>
        <p:spPr>
          <a:xfrm>
            <a:off x="3538536" y="592168"/>
            <a:ext cx="77172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Py230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 rot="16200000">
            <a:off x="-369800" y="1670677"/>
            <a:ext cx="2422488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C57BL/6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020444" y="2643318"/>
            <a:ext cx="913037" cy="273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200um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5144623" y="2883158"/>
            <a:ext cx="65880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/>
          </p:cNvPicPr>
          <p:nvPr/>
        </p:nvPicPr>
        <p:blipFill rotWithShape="1">
          <a:blip r:embed="rId6"/>
          <a:srcRect l="31396" t="24248" r="30930" b="23636"/>
          <a:stretch/>
        </p:blipFill>
        <p:spPr>
          <a:xfrm>
            <a:off x="1096518" y="582543"/>
            <a:ext cx="2432304" cy="24231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7" name="TextBox 36"/>
          <p:cNvSpPr txBox="1"/>
          <p:nvPr/>
        </p:nvSpPr>
        <p:spPr>
          <a:xfrm>
            <a:off x="1110329" y="592168"/>
            <a:ext cx="77172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EO771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99243" y="2643318"/>
            <a:ext cx="913037" cy="273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200um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2723422" y="2883158"/>
            <a:ext cx="65880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/>
          </p:cNvPicPr>
          <p:nvPr/>
        </p:nvPicPr>
        <p:blipFill rotWithShape="1">
          <a:blip r:embed="rId7"/>
          <a:srcRect l="37468" t="27005" r="29482" b="35142"/>
          <a:stretch/>
        </p:blipFill>
        <p:spPr>
          <a:xfrm>
            <a:off x="3537204" y="5415827"/>
            <a:ext cx="2414016" cy="24231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1" name="TextBox 30"/>
          <p:cNvSpPr txBox="1"/>
          <p:nvPr/>
        </p:nvSpPr>
        <p:spPr>
          <a:xfrm>
            <a:off x="3541811" y="5425451"/>
            <a:ext cx="77172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EMT6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5144623" y="5327277"/>
            <a:ext cx="65880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020444" y="7540977"/>
            <a:ext cx="913037" cy="273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200um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V="1">
            <a:off x="5144623" y="7780817"/>
            <a:ext cx="65880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/>
          </p:cNvPicPr>
          <p:nvPr/>
        </p:nvPicPr>
        <p:blipFill rotWithShape="1">
          <a:blip r:embed="rId8"/>
          <a:srcRect l="4102" t="16659" r="51768" b="11540"/>
          <a:stretch/>
        </p:blipFill>
        <p:spPr>
          <a:xfrm>
            <a:off x="1096518" y="5409504"/>
            <a:ext cx="2432304" cy="24231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3" name="TextBox 32"/>
          <p:cNvSpPr txBox="1"/>
          <p:nvPr/>
        </p:nvSpPr>
        <p:spPr>
          <a:xfrm>
            <a:off x="1110329" y="5421175"/>
            <a:ext cx="77172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4T1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599243" y="7540977"/>
            <a:ext cx="913037" cy="273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200um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 flipV="1">
            <a:off x="2723422" y="7780817"/>
            <a:ext cx="65880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599243" y="5087329"/>
            <a:ext cx="913037" cy="273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200um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 flipV="1">
            <a:off x="2723422" y="5327169"/>
            <a:ext cx="65880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630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29483"/>
              </p:ext>
            </p:extLst>
          </p:nvPr>
        </p:nvGraphicFramePr>
        <p:xfrm>
          <a:off x="823913" y="2858592"/>
          <a:ext cx="5498828" cy="19202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36139199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052717810"/>
                    </a:ext>
                  </a:extLst>
                </a:gridCol>
                <a:gridCol w="2120009">
                  <a:extLst>
                    <a:ext uri="{9D8B030D-6E8A-4147-A177-3AD203B41FA5}">
                      <a16:colId xmlns:a16="http://schemas.microsoft.com/office/drawing/2014/main" val="1873618788"/>
                    </a:ext>
                  </a:extLst>
                </a:gridCol>
                <a:gridCol w="1550019">
                  <a:extLst>
                    <a:ext uri="{9D8B030D-6E8A-4147-A177-3AD203B41FA5}">
                      <a16:colId xmlns:a16="http://schemas.microsoft.com/office/drawing/2014/main" val="2165479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 line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Strain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Intrinsic Subtype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extLst>
                  <a:ext uri="{0D108BD9-81ED-4DB2-BD59-A6C34878D82A}">
                    <a16:rowId xmlns:a16="http://schemas.microsoft.com/office/drawing/2014/main" val="426224472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D2A1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BALB/c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Luminal B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(Yang </a:t>
                      </a:r>
                      <a:r>
                        <a:rPr lang="en-US" sz="1200" i="1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et. al</a:t>
                      </a:r>
                      <a:r>
                        <a:rPr lang="en-US" sz="1200" i="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., 2017)</a:t>
                      </a:r>
                      <a:endParaRPr lang="en-US" sz="1200" i="0" baseline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extLst>
                  <a:ext uri="{0D108BD9-81ED-4DB2-BD59-A6C34878D82A}">
                    <a16:rowId xmlns:a16="http://schemas.microsoft.com/office/drawing/2014/main" val="423948415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D2OR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BALB/c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Basal-like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baseline="0" dirty="0" err="1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Prunier</a:t>
                      </a:r>
                      <a:r>
                        <a:rPr lang="en-US" sz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i="1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et. al</a:t>
                      </a:r>
                      <a:r>
                        <a:rPr lang="en-US" sz="1200" i="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., 2021)</a:t>
                      </a:r>
                      <a:endParaRPr lang="en-US" sz="1200" i="0" baseline="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extLst>
                  <a:ext uri="{0D108BD9-81ED-4DB2-BD59-A6C34878D82A}">
                    <a16:rowId xmlns:a16="http://schemas.microsoft.com/office/drawing/2014/main" val="360449933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4T1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BALB/c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Luminal A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(Yang </a:t>
                      </a:r>
                      <a:r>
                        <a:rPr lang="en-US" sz="1200" i="1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et. al</a:t>
                      </a:r>
                      <a:r>
                        <a:rPr lang="en-US" sz="1200" i="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., 2017)</a:t>
                      </a:r>
                      <a:endParaRPr lang="en-US" sz="1200" i="0" baseline="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extLst>
                  <a:ext uri="{0D108BD9-81ED-4DB2-BD59-A6C34878D82A}">
                    <a16:rowId xmlns:a16="http://schemas.microsoft.com/office/drawing/2014/main" val="15955479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EMT6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BALB/c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Luminal A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(Yang </a:t>
                      </a:r>
                      <a:r>
                        <a:rPr lang="en-US" sz="1200" i="1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et. al</a:t>
                      </a:r>
                      <a:r>
                        <a:rPr lang="en-US" sz="1200" i="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., 2017)</a:t>
                      </a:r>
                      <a:endParaRPr lang="en-US" sz="1200" i="0" baseline="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extLst>
                  <a:ext uri="{0D108BD9-81ED-4DB2-BD59-A6C34878D82A}">
                    <a16:rowId xmlns:a16="http://schemas.microsoft.com/office/drawing/2014/main" val="325147132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EO771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C57BL/6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Luminal B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(Yang </a:t>
                      </a:r>
                      <a:r>
                        <a:rPr lang="en-US" sz="1200" i="1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et. al</a:t>
                      </a:r>
                      <a:r>
                        <a:rPr lang="en-US" sz="1200" i="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., 2017)</a:t>
                      </a:r>
                      <a:endParaRPr lang="en-US" sz="1200" i="0" baseline="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extLst>
                  <a:ext uri="{0D108BD9-81ED-4DB2-BD59-A6C34878D82A}">
                    <a16:rowId xmlns:a16="http://schemas.microsoft.com/office/drawing/2014/main" val="151134528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Py230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C57BL/6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Luminal A, Her2+, Basal-like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Bao</a:t>
                      </a: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i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 al.,</a:t>
                      </a:r>
                      <a:r>
                        <a:rPr lang="en-US" sz="1200" i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2015)</a:t>
                      </a:r>
                      <a:endParaRPr lang="en-US" sz="1200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7" marR="58807" marT="0" marB="0" anchor="ctr"/>
                </a:tc>
                <a:extLst>
                  <a:ext uri="{0D108BD9-81ED-4DB2-BD59-A6C34878D82A}">
                    <a16:rowId xmlns:a16="http://schemas.microsoft.com/office/drawing/2014/main" val="45658926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8681758"/>
            <a:ext cx="6858000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33039">
              <a:lnSpc>
                <a:spcPct val="114000"/>
              </a:lnSpc>
              <a:defRPr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1: Intrinsic subtypes of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murine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mammary cancer cell lines used in the study.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903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17111"/>
              </p:ext>
            </p:extLst>
          </p:nvPr>
        </p:nvGraphicFramePr>
        <p:xfrm>
          <a:off x="349496" y="2721398"/>
          <a:ext cx="6207131" cy="284871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4526">
                  <a:extLst>
                    <a:ext uri="{9D8B030D-6E8A-4147-A177-3AD203B41FA5}">
                      <a16:colId xmlns:a16="http://schemas.microsoft.com/office/drawing/2014/main" val="4231843377"/>
                    </a:ext>
                  </a:extLst>
                </a:gridCol>
                <a:gridCol w="569742">
                  <a:extLst>
                    <a:ext uri="{9D8B030D-6E8A-4147-A177-3AD203B41FA5}">
                      <a16:colId xmlns:a16="http://schemas.microsoft.com/office/drawing/2014/main" val="710101255"/>
                    </a:ext>
                  </a:extLst>
                </a:gridCol>
                <a:gridCol w="393427">
                  <a:extLst>
                    <a:ext uri="{9D8B030D-6E8A-4147-A177-3AD203B41FA5}">
                      <a16:colId xmlns:a16="http://schemas.microsoft.com/office/drawing/2014/main" val="2140301312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3272786988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1805969381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250471686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132602898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3061472489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3523573875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1015494371"/>
                    </a:ext>
                  </a:extLst>
                </a:gridCol>
                <a:gridCol w="617972">
                  <a:extLst>
                    <a:ext uri="{9D8B030D-6E8A-4147-A177-3AD203B41FA5}">
                      <a16:colId xmlns:a16="http://schemas.microsoft.com/office/drawing/2014/main" val="716586988"/>
                    </a:ext>
                  </a:extLst>
                </a:gridCol>
              </a:tblGrid>
              <a:tr h="189914">
                <a:tc gridSpan="2"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MAMMARY</a:t>
                      </a:r>
                      <a:r>
                        <a:rPr lang="en-US" sz="700" b="1" i="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GLAND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LESIONS</a:t>
                      </a: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783748"/>
                  </a:ext>
                </a:extLst>
              </a:tr>
              <a:tr h="379828"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 line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 injected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Injections</a:t>
                      </a:r>
                      <a:r>
                        <a:rPr lang="en-US" sz="7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resulting in DCIS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Injections resulting in IDC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Injections resulting in no</a:t>
                      </a:r>
                      <a:r>
                        <a:rPr lang="en-US" sz="7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lesions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lesions across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DCIS lesions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IDC</a:t>
                      </a:r>
                    </a:p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lesions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</a:t>
                      </a:r>
                    </a:p>
                    <a:p>
                      <a:pPr algn="l" fontAlgn="b"/>
                      <a:r>
                        <a:rPr lang="en-US" sz="7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lesion size (mm</a:t>
                      </a:r>
                      <a:r>
                        <a:rPr lang="en-US" sz="700" b="1" u="none" strike="noStrike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7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Days to</a:t>
                      </a:r>
                      <a:r>
                        <a:rPr lang="en-US" sz="7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euthanasia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470499"/>
                  </a:ext>
                </a:extLst>
              </a:tr>
              <a:tr h="189914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C57BL/6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EO771 5K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0/12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3/12 (25)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9/12 (75)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0/4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4/4 (100)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45.58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993207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EO771 50K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0/14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5/14</a:t>
                      </a:r>
                      <a:r>
                        <a:rPr lang="en-US" sz="70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(36)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9/14 (64)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0/12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12/12 (100)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17.78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805181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Py230 10K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0/5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4/5</a:t>
                      </a:r>
                      <a:r>
                        <a:rPr lang="en-US" sz="70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(80)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1/5 (20)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0/15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15/15 (100)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11.74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701691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Py230 50K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1/11</a:t>
                      </a:r>
                      <a:r>
                        <a:rPr lang="en-US" sz="700" b="1" baseline="6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†</a:t>
                      </a:r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(9)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10/11 (91)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1/11 (9)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6/63 (10)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57/63 </a:t>
                      </a: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(90)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0.322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439208"/>
                  </a:ext>
                </a:extLst>
              </a:tr>
              <a:tr h="189914"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en-US" sz="7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BALB/c</a:t>
                      </a:r>
                      <a:endParaRPr lang="en-US" sz="700" b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D2A1 10K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0/12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8/12 (67)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 (33)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0/12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12/12 (100)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14.40</a:t>
                      </a:r>
                      <a:endParaRPr lang="en-US" sz="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37333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D2A1 50K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0/12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9/12 (75)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3/12 (25)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0/14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14/14 (100)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30.59</a:t>
                      </a:r>
                      <a:endParaRPr lang="en-US" sz="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n-US" sz="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916880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D2OR 10K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7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0/6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3/6 (50)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3/6 (50)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0/6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6/6 (100)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1.55</a:t>
                      </a:r>
                      <a:endParaRPr lang="en-US" sz="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893402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D2OR 50K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7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0/10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4/10 (40)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6/10 (60)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0/16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16/16 (100)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0.86</a:t>
                      </a:r>
                      <a:endParaRPr lang="en-US" sz="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568864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4T1 10K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1/10</a:t>
                      </a:r>
                      <a:r>
                        <a:rPr lang="en-US" sz="700" b="1" baseline="6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†</a:t>
                      </a:r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9/10 (90)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1/10</a:t>
                      </a:r>
                      <a:r>
                        <a:rPr lang="en-US" sz="70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3/36 (8)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33/36 (92)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15.32</a:t>
                      </a:r>
                      <a:endParaRPr lang="en-US" sz="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8481164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4T1 50K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0/5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5/5 (100)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0/5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0/15 (0)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15/15 (100)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18.54</a:t>
                      </a:r>
                      <a:endParaRPr lang="en-US" sz="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631313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EMT6 10K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1/11</a:t>
                      </a:r>
                      <a:r>
                        <a:rPr lang="en-US" sz="700" b="1" baseline="6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†</a:t>
                      </a:r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(9)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5/11 (45)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6/11 (55)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7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1/10 (10)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9/10 (90)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20.58</a:t>
                      </a:r>
                      <a:endParaRPr lang="en-US" sz="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566138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EMT6 50K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0/8 (0)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6/8 (75)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2/8 (25)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0/33 (0)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33/33 (100)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53.81</a:t>
                      </a:r>
                      <a:endParaRPr lang="en-US" sz="7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77838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7523748"/>
            <a:ext cx="6858000" cy="1636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33039">
              <a:lnSpc>
                <a:spcPct val="114000"/>
              </a:lnSpc>
              <a:defRPr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2: Summary of the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number of ductal carcinoma </a:t>
            </a:r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in situ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and invasive ductal carcinoma lesions that developed following intraductal injection of mammary carcinoma cell lines into immune-competent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mice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Murine mammary cancer cell lines were intraductally injected into the 4</a:t>
            </a:r>
            <a:r>
              <a:rPr lang="en-AU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 mammary glands of either 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C57BL/6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(cell lines 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EO771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, Py230) or BALB/c (cell lines D2A1, D2OR, 4T1, EMT6) mice. Cells were delivered in a total volume of 2µL per mammary gland. Various cell concentrations were investigated, including 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5×10</a:t>
            </a:r>
            <a:r>
              <a:rPr lang="en-AU" sz="11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cells (5K), 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1×10</a:t>
            </a:r>
            <a:r>
              <a:rPr lang="en-AU" sz="11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cells (10K), or 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5×10</a:t>
            </a:r>
            <a:r>
              <a:rPr lang="en-AU" sz="11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cells (50K). I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ntraductal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injections that resulted in both DCIS and IDC lesions in the same mammary gland are identified by †. Abbreviations MG = mammary gland; IDC = invasive ductal carcinoma; DCIS = ductal carcinoma </a:t>
            </a:r>
            <a:r>
              <a:rPr 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in situ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7481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523748"/>
            <a:ext cx="6858000" cy="1636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33039">
              <a:lnSpc>
                <a:spcPct val="114000"/>
              </a:lnSpc>
              <a:defRPr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3: Summary of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the number of ductal carcinoma </a:t>
            </a:r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in situ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and invasive ductal carcinoma lesions following intraductal injection of mammary carcinoma cell lines into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immunocomprimised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mice. 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Murine mammary cell lines EO771 (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×10</a:t>
            </a:r>
            <a:r>
              <a:rPr lang="en-AU" sz="11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1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cells in 2µL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) or Py230 (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×10</a:t>
            </a:r>
            <a:r>
              <a:rPr lang="en-AU" sz="11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cells in 2µL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) were </a:t>
            </a:r>
            <a:r>
              <a:rPr lang="en-AU" sz="1100" dirty="0" err="1">
                <a:latin typeface="Arial" panose="020B0604020202020204" pitchFamily="34" charset="0"/>
                <a:cs typeface="Arial" panose="020B0604020202020204" pitchFamily="34" charset="0"/>
              </a:rPr>
              <a:t>intraductally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 injected into the 4</a:t>
            </a:r>
            <a:r>
              <a:rPr lang="en-AU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 right mammary glands of C57BL/6/SCID (SCID) mice or wild-type C57Bl/6 (WT) mice. Mammary glands were collected 2 weeks later and assessed for </a:t>
            </a:r>
            <a:r>
              <a:rPr lang="en-AU" sz="1100" dirty="0" err="1">
                <a:latin typeface="Arial" panose="020B0604020202020204" pitchFamily="34" charset="0"/>
                <a:cs typeface="Arial" panose="020B0604020202020204" pitchFamily="34" charset="0"/>
              </a:rPr>
              <a:t>tumors</a:t>
            </a: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. I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ntraductal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injections that resulted in both DCIS and IDC lesions in the same mammary gland are identified by †. Abbreviations MG = mammary gland; IDC = invasive ductal carcinoma; DCIS = Ductal Carcinoma </a:t>
            </a:r>
            <a:r>
              <a:rPr 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in situ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25436" y="3499518"/>
          <a:ext cx="6207131" cy="132939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4526">
                  <a:extLst>
                    <a:ext uri="{9D8B030D-6E8A-4147-A177-3AD203B41FA5}">
                      <a16:colId xmlns:a16="http://schemas.microsoft.com/office/drawing/2014/main" val="4231843377"/>
                    </a:ext>
                  </a:extLst>
                </a:gridCol>
                <a:gridCol w="569742">
                  <a:extLst>
                    <a:ext uri="{9D8B030D-6E8A-4147-A177-3AD203B41FA5}">
                      <a16:colId xmlns:a16="http://schemas.microsoft.com/office/drawing/2014/main" val="710101255"/>
                    </a:ext>
                  </a:extLst>
                </a:gridCol>
                <a:gridCol w="393427">
                  <a:extLst>
                    <a:ext uri="{9D8B030D-6E8A-4147-A177-3AD203B41FA5}">
                      <a16:colId xmlns:a16="http://schemas.microsoft.com/office/drawing/2014/main" val="2140301312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3272786988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1805969381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250471686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132602898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3061472489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3523573875"/>
                    </a:ext>
                  </a:extLst>
                </a:gridCol>
                <a:gridCol w="637352">
                  <a:extLst>
                    <a:ext uri="{9D8B030D-6E8A-4147-A177-3AD203B41FA5}">
                      <a16:colId xmlns:a16="http://schemas.microsoft.com/office/drawing/2014/main" val="1015494371"/>
                    </a:ext>
                  </a:extLst>
                </a:gridCol>
                <a:gridCol w="617972">
                  <a:extLst>
                    <a:ext uri="{9D8B030D-6E8A-4147-A177-3AD203B41FA5}">
                      <a16:colId xmlns:a16="http://schemas.microsoft.com/office/drawing/2014/main" val="716586988"/>
                    </a:ext>
                  </a:extLst>
                </a:gridCol>
              </a:tblGrid>
              <a:tr h="189914">
                <a:tc gridSpan="2"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MAMMARY</a:t>
                      </a:r>
                      <a:r>
                        <a:rPr lang="en-US" sz="700" b="1" i="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GLAND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LESIONS</a:t>
                      </a: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783748"/>
                  </a:ext>
                </a:extLst>
              </a:tr>
              <a:tr h="379828"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 line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 injected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Injections</a:t>
                      </a:r>
                      <a:r>
                        <a:rPr lang="en-US" sz="7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resulting in DCIS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Injections resulting in IDC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Injections resulting in no</a:t>
                      </a:r>
                      <a:r>
                        <a:rPr lang="en-US" sz="7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lesions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lesions across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DCIS lesions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IDC</a:t>
                      </a:r>
                    </a:p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lesions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lesion size (mm</a:t>
                      </a:r>
                      <a:r>
                        <a:rPr lang="en-US" sz="700" b="1" u="none" strike="noStrike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7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Days to</a:t>
                      </a:r>
                      <a:r>
                        <a:rPr lang="en-US" sz="7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euthanasia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470499"/>
                  </a:ext>
                </a:extLst>
              </a:tr>
              <a:tr h="189914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C57BL/6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EO771 WT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0/14 (0)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9/14</a:t>
                      </a:r>
                      <a:r>
                        <a:rPr lang="en-US" sz="7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(64)</a:t>
                      </a:r>
                      <a:endParaRPr lang="en-US" sz="700" b="0" i="0" u="none" strike="noStrike" dirty="0">
                        <a:solidFill>
                          <a:srgbClr val="9C65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5/14 (36)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0/9 (0)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9/9 (100)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5.77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993207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EO771 SCID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6594" marR="6594" marT="659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0/16 (0)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14/16 (88)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2/16 (12)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0/64 (0)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64/64 (100)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20.51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805181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Py230 WT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1/14</a:t>
                      </a:r>
                      <a:r>
                        <a:rPr lang="en-US" sz="700" b="1" baseline="6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†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(7)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11/14 (79)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 (21)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3/23 (13)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20/23 (87)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5701691"/>
                  </a:ext>
                </a:extLst>
              </a:tr>
              <a:tr h="189914">
                <a:tc v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Py230 SCID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0/12 (0)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12/12 (100)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0/12 (0)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0/80 (0)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80/80 (100)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12.29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94" marR="6594" marT="6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9439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397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35803</TotalTime>
  <Words>1392</Words>
  <Application>Microsoft Office PowerPoint</Application>
  <PresentationFormat>Letter Paper (8.5x11 in)</PresentationFormat>
  <Paragraphs>259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Prism 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Mitchell</dc:creator>
  <cp:lastModifiedBy>Sarah Bernhardt</cp:lastModifiedBy>
  <cp:revision>369</cp:revision>
  <cp:lastPrinted>2022-04-04T22:07:11Z</cp:lastPrinted>
  <dcterms:created xsi:type="dcterms:W3CDTF">2021-03-15T18:08:14Z</dcterms:created>
  <dcterms:modified xsi:type="dcterms:W3CDTF">2022-05-03T17:23:40Z</dcterms:modified>
</cp:coreProperties>
</file>