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9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38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166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63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13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04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42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92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76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0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839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43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A1E4D-C72B-426F-A0AE-ECD895DEF806}" type="datetimeFigureOut">
              <a:rPr kumimoji="1" lang="ja-JP" altLang="en-US" smtClean="0"/>
              <a:t>2022/4/22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75243-2C05-4871-9C62-B521F99F9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74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664395" y="270168"/>
            <a:ext cx="10133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ea typeface="游明朝" panose="02020400000000000000" pitchFamily="18" charset="-128"/>
              </a:rPr>
              <a:t>Table 1. The number of HCMV-DNA copies and the value of TCID50 in the human milk (100ml)</a:t>
            </a:r>
          </a:p>
          <a:p>
            <a:r>
              <a:rPr lang="en-US" altLang="ja-JP" dirty="0">
                <a:latin typeface="Times New Roman" panose="02020603050405020304" pitchFamily="18" charset="0"/>
                <a:ea typeface="游明朝" panose="02020400000000000000" pitchFamily="18" charset="-128"/>
              </a:rPr>
              <a:t>after 200W/500W for 60s </a:t>
            </a:r>
            <a:endParaRPr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186713"/>
              </p:ext>
            </p:extLst>
          </p:nvPr>
        </p:nvGraphicFramePr>
        <p:xfrm>
          <a:off x="1130156" y="1119886"/>
          <a:ext cx="9667983" cy="52588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56354">
                  <a:extLst>
                    <a:ext uri="{9D8B030D-6E8A-4147-A177-3AD203B41FA5}">
                      <a16:colId xmlns:a16="http://schemas.microsoft.com/office/drawing/2014/main" val="3951545962"/>
                    </a:ext>
                  </a:extLst>
                </a:gridCol>
                <a:gridCol w="1358272">
                  <a:extLst>
                    <a:ext uri="{9D8B030D-6E8A-4147-A177-3AD203B41FA5}">
                      <a16:colId xmlns:a16="http://schemas.microsoft.com/office/drawing/2014/main" val="2058966979"/>
                    </a:ext>
                  </a:extLst>
                </a:gridCol>
                <a:gridCol w="1359231">
                  <a:extLst>
                    <a:ext uri="{9D8B030D-6E8A-4147-A177-3AD203B41FA5}">
                      <a16:colId xmlns:a16="http://schemas.microsoft.com/office/drawing/2014/main" val="1475250371"/>
                    </a:ext>
                  </a:extLst>
                </a:gridCol>
                <a:gridCol w="1359231">
                  <a:extLst>
                    <a:ext uri="{9D8B030D-6E8A-4147-A177-3AD203B41FA5}">
                      <a16:colId xmlns:a16="http://schemas.microsoft.com/office/drawing/2014/main" val="2995571711"/>
                    </a:ext>
                  </a:extLst>
                </a:gridCol>
                <a:gridCol w="950886">
                  <a:extLst>
                    <a:ext uri="{9D8B030D-6E8A-4147-A177-3AD203B41FA5}">
                      <a16:colId xmlns:a16="http://schemas.microsoft.com/office/drawing/2014/main" val="2871546562"/>
                    </a:ext>
                  </a:extLst>
                </a:gridCol>
                <a:gridCol w="1115758">
                  <a:extLst>
                    <a:ext uri="{9D8B030D-6E8A-4147-A177-3AD203B41FA5}">
                      <a16:colId xmlns:a16="http://schemas.microsoft.com/office/drawing/2014/main" val="1533934711"/>
                    </a:ext>
                  </a:extLst>
                </a:gridCol>
                <a:gridCol w="1115758">
                  <a:extLst>
                    <a:ext uri="{9D8B030D-6E8A-4147-A177-3AD203B41FA5}">
                      <a16:colId xmlns:a16="http://schemas.microsoft.com/office/drawing/2014/main" val="4210821989"/>
                    </a:ext>
                  </a:extLst>
                </a:gridCol>
                <a:gridCol w="1052493">
                  <a:extLst>
                    <a:ext uri="{9D8B030D-6E8A-4147-A177-3AD203B41FA5}">
                      <a16:colId xmlns:a16="http://schemas.microsoft.com/office/drawing/2014/main" val="1750724643"/>
                    </a:ext>
                  </a:extLst>
                </a:gridCol>
              </a:tblGrid>
              <a:tr h="47807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Sample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number of HCMV-DNA copies per milliliter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TCID50 per milliliter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536395"/>
                  </a:ext>
                </a:extLst>
              </a:tr>
              <a:tr h="47807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No treat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200 W treat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500 W treat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No treat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200 W treat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500 W treat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4529359"/>
                  </a:ext>
                </a:extLst>
              </a:tr>
              <a:tr h="478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A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679 ± 73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1352 ± 96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1281 ± 310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7738107"/>
                  </a:ext>
                </a:extLst>
              </a:tr>
              <a:tr h="478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B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27300 ± 1229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3680 ±1060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1056 ± 247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1101197"/>
                  </a:ext>
                </a:extLst>
              </a:tr>
              <a:tr h="478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C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10760 ± 510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7087 ± 136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13030 ± 1811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892032"/>
                  </a:ext>
                </a:extLst>
              </a:tr>
              <a:tr h="478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D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1649 ± 271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1183 ± 351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1603 ± 217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5695919"/>
                  </a:ext>
                </a:extLst>
              </a:tr>
              <a:tr h="478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E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1952 ± 604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1071 ± 323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1633 ± 993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7911511"/>
                  </a:ext>
                </a:extLst>
              </a:tr>
              <a:tr h="478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F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2145 ± 1684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3636 ± 2323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3975 ± 2022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788995"/>
                  </a:ext>
                </a:extLst>
              </a:tr>
              <a:tr h="478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G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1336 ± 115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1300 ± 616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1083 ± 408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3454462"/>
                  </a:ext>
                </a:extLst>
              </a:tr>
              <a:tr h="478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H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2329 ± 1613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2327 ± 446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2980 ± 225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338280"/>
                  </a:ext>
                </a:extLst>
              </a:tr>
              <a:tr h="239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I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&lt; 200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ND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ND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ND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ND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450459"/>
                  </a:ext>
                </a:extLst>
              </a:tr>
              <a:tr h="239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J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&lt; 200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ND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ND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ND</a:t>
                      </a:r>
                      <a:endParaRPr lang="ja-JP" sz="105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ND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1338760"/>
                  </a:ext>
                </a:extLst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9432661" y="6378734"/>
            <a:ext cx="1598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kern="100" dirty="0"/>
              <a:t>ND: not done</a:t>
            </a:r>
            <a:endParaRPr lang="ja-JP" altLang="ja-JP" sz="1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947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258602" y="125750"/>
            <a:ext cx="8358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ea typeface="游明朝" panose="02020400000000000000" pitchFamily="18" charset="-128"/>
              </a:rPr>
              <a:t>Table 2. The number of CMV-DNA copies and the value of TCID50 in the human milk </a:t>
            </a:r>
          </a:p>
          <a:p>
            <a:r>
              <a:rPr lang="en-US" altLang="ja-JP" dirty="0">
                <a:latin typeface="Times New Roman" panose="02020603050405020304" pitchFamily="18" charset="0"/>
                <a:ea typeface="游明朝" panose="02020400000000000000" pitchFamily="18" charset="-128"/>
              </a:rPr>
              <a:t>with 500W for 60s (50ml and 100ml)</a:t>
            </a:r>
            <a:endParaRPr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804835"/>
              </p:ext>
            </p:extLst>
          </p:nvPr>
        </p:nvGraphicFramePr>
        <p:xfrm>
          <a:off x="976047" y="973735"/>
          <a:ext cx="10191962" cy="542475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14301">
                  <a:extLst>
                    <a:ext uri="{9D8B030D-6E8A-4147-A177-3AD203B41FA5}">
                      <a16:colId xmlns:a16="http://schemas.microsoft.com/office/drawing/2014/main" val="2031258929"/>
                    </a:ext>
                  </a:extLst>
                </a:gridCol>
                <a:gridCol w="1416299">
                  <a:extLst>
                    <a:ext uri="{9D8B030D-6E8A-4147-A177-3AD203B41FA5}">
                      <a16:colId xmlns:a16="http://schemas.microsoft.com/office/drawing/2014/main" val="2908908672"/>
                    </a:ext>
                  </a:extLst>
                </a:gridCol>
                <a:gridCol w="1417300">
                  <a:extLst>
                    <a:ext uri="{9D8B030D-6E8A-4147-A177-3AD203B41FA5}">
                      <a16:colId xmlns:a16="http://schemas.microsoft.com/office/drawing/2014/main" val="1922523400"/>
                    </a:ext>
                  </a:extLst>
                </a:gridCol>
                <a:gridCol w="1417300">
                  <a:extLst>
                    <a:ext uri="{9D8B030D-6E8A-4147-A177-3AD203B41FA5}">
                      <a16:colId xmlns:a16="http://schemas.microsoft.com/office/drawing/2014/main" val="4088874810"/>
                    </a:ext>
                  </a:extLst>
                </a:gridCol>
                <a:gridCol w="850581">
                  <a:extLst>
                    <a:ext uri="{9D8B030D-6E8A-4147-A177-3AD203B41FA5}">
                      <a16:colId xmlns:a16="http://schemas.microsoft.com/office/drawing/2014/main" val="4010885991"/>
                    </a:ext>
                  </a:extLst>
                </a:gridCol>
                <a:gridCol w="1139437">
                  <a:extLst>
                    <a:ext uri="{9D8B030D-6E8A-4147-A177-3AD203B41FA5}">
                      <a16:colId xmlns:a16="http://schemas.microsoft.com/office/drawing/2014/main" val="618427121"/>
                    </a:ext>
                  </a:extLst>
                </a:gridCol>
                <a:gridCol w="1268372">
                  <a:extLst>
                    <a:ext uri="{9D8B030D-6E8A-4147-A177-3AD203B41FA5}">
                      <a16:colId xmlns:a16="http://schemas.microsoft.com/office/drawing/2014/main" val="802978610"/>
                    </a:ext>
                  </a:extLst>
                </a:gridCol>
                <a:gridCol w="1268372">
                  <a:extLst>
                    <a:ext uri="{9D8B030D-6E8A-4147-A177-3AD203B41FA5}">
                      <a16:colId xmlns:a16="http://schemas.microsoft.com/office/drawing/2014/main" val="2372770375"/>
                    </a:ext>
                  </a:extLst>
                </a:gridCol>
              </a:tblGrid>
              <a:tr h="39056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Sample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number of HCMV-DNA copies per milliliter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TCID50 per milliliter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357931"/>
                  </a:ext>
                </a:extLst>
              </a:tr>
              <a:tr h="3905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No treat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50 mL treat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 mL treat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No treat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50 mL treat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100 mL treat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3358712936"/>
                  </a:ext>
                </a:extLst>
              </a:tr>
              <a:tr h="376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K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3367 ± 151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3373 ± 31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ND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ND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696301377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L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108667 ± 14257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117467 ± 29223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73267 ± 60802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10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2368896260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M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5393 ± 1068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3120 ± 647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3793 ± 1437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ND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2726608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N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45533 ± 8778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40067 ± 4163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35067 ± 5558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3105222756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O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28600 ± 6762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23200 ± 3650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37400 ± 4915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3946404295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P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4500 ± 1733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4173 ± 978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3387 ± 220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2731409584"/>
                  </a:ext>
                </a:extLst>
              </a:tr>
              <a:tr h="376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Q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5307 ± 808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2840 ± 410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3560 ± 92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3590143672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R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4440 ± 1193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2893 ± 527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2947 ± 613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1998484419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S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3267 ± 1196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5927 ± 2400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2827 ± 437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3345129015"/>
                  </a:ext>
                </a:extLst>
              </a:tr>
              <a:tr h="376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T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3680 ± 260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4426 ± 338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4220 ± 253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2966473553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U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23467 ± 2203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20927 ± 2024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21473 ± 8192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4147686516"/>
                  </a:ext>
                </a:extLst>
              </a:tr>
              <a:tr h="390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V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30400 ± 721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9873 ± 471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30733 ± 2715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10</a:t>
                      </a:r>
                      <a:endParaRPr lang="ja-JP" sz="1000" kern="10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10</a:t>
                      </a:r>
                      <a:endParaRPr lang="ja-JP" sz="10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3193218905"/>
                  </a:ext>
                </a:extLst>
              </a:tr>
            </a:tbl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9432661" y="6378734"/>
            <a:ext cx="1598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kern="100" dirty="0"/>
              <a:t>ND: not done</a:t>
            </a:r>
            <a:endParaRPr lang="ja-JP" altLang="ja-JP" sz="14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947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412</Words>
  <Application>Microsoft Office PowerPoint</Application>
  <PresentationFormat>ワイド画面</PresentationFormat>
  <Paragraphs>204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游ゴシック</vt:lpstr>
      <vt:lpstr>游ゴシック Light</vt:lpstr>
      <vt:lpstr>游明朝</vt:lpstr>
      <vt:lpstr>Arial</vt:lpstr>
      <vt:lpstr>Times New Roman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水野克己</dc:creator>
  <cp:lastModifiedBy>水野 克己</cp:lastModifiedBy>
  <cp:revision>8</cp:revision>
  <cp:lastPrinted>2022-03-12T06:20:41Z</cp:lastPrinted>
  <dcterms:created xsi:type="dcterms:W3CDTF">2022-03-11T00:57:20Z</dcterms:created>
  <dcterms:modified xsi:type="dcterms:W3CDTF">2022-04-22T02:32:24Z</dcterms:modified>
</cp:coreProperties>
</file>