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9906000" cy="6858000" type="A4"/>
  <p:notesSz cx="6784975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us Cantarino" initials="NC" lastIdx="5" clrIdx="0">
    <p:extLst>
      <p:ext uri="{19B8F6BF-5375-455C-9EA6-DF929625EA0E}">
        <p15:presenceInfo xmlns:p15="http://schemas.microsoft.com/office/powerpoint/2012/main" userId="840306c691ca3d1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6EF"/>
    <a:srgbClr val="8BC5FF"/>
    <a:srgbClr val="F08080"/>
    <a:srgbClr val="EC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06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86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63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66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056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26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973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07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45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018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17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03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1DCF4-029D-42E8-8C16-B7FF8DD8AD75}" type="datetimeFigureOut">
              <a:rPr lang="es-ES" smtClean="0"/>
              <a:t>11/03/2022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346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2">
            <a:extLst>
              <a:ext uri="{FF2B5EF4-FFF2-40B4-BE49-F238E27FC236}">
                <a16:creationId xmlns:a16="http://schemas.microsoft.com/office/drawing/2014/main" id="{35E9713C-54BC-4E6E-82B7-161F63480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078" y="83599"/>
            <a:ext cx="127913" cy="14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6" tIns="31652" rIns="63306" bIns="316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555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7D38B4E-EDEA-45A2-BDAD-D12D2725BD91}"/>
              </a:ext>
            </a:extLst>
          </p:cNvPr>
          <p:cNvSpPr/>
          <p:nvPr/>
        </p:nvSpPr>
        <p:spPr>
          <a:xfrm>
            <a:off x="267774" y="295240"/>
            <a:ext cx="925214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15"/>
              </a:spcBef>
              <a:spcAft>
                <a:spcPts val="415"/>
              </a:spcAft>
            </a:pPr>
            <a:r>
              <a:rPr lang="en-GB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Persistence, Use of Resources and Costs in Patients Under Migraine Preventive Treatment: the </a:t>
            </a:r>
            <a:r>
              <a:rPr lang="en-GB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PERSEC</a:t>
            </a:r>
            <a:r>
              <a:rPr lang="en-GB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Study</a:t>
            </a:r>
          </a:p>
          <a:p>
            <a:pPr algn="just">
              <a:spcAft>
                <a:spcPts val="555"/>
              </a:spcAft>
            </a:pP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Pablo Irimia, David García-Azorín, Mercedes Núñez, Sílvia Díaz, Pepa García de Polavieja, Tommaso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Panni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Aram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Sicras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-Navarro, Antoni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Sicras-Mainar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Antonio Ciudad</a:t>
            </a:r>
          </a:p>
        </p:txBody>
      </p:sp>
      <p:pic>
        <p:nvPicPr>
          <p:cNvPr id="8" name="Imagen 7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C28227C6-1062-40F0-8F17-0BF0338C3D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7" r="5520" b="3005"/>
          <a:stretch/>
        </p:blipFill>
        <p:spPr>
          <a:xfrm>
            <a:off x="455991" y="1503607"/>
            <a:ext cx="5113141" cy="3850786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727A7C0C-F377-4D7D-92FE-C9669D686388}"/>
              </a:ext>
            </a:extLst>
          </p:cNvPr>
          <p:cNvGrpSpPr/>
          <p:nvPr/>
        </p:nvGrpSpPr>
        <p:grpSpPr>
          <a:xfrm>
            <a:off x="1111963" y="5354393"/>
            <a:ext cx="2300127" cy="603073"/>
            <a:chOff x="645227" y="3853021"/>
            <a:chExt cx="2300127" cy="603073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3215AD1-BF86-4F00-8AE0-9FEC318484E8}"/>
                </a:ext>
              </a:extLst>
            </p:cNvPr>
            <p:cNvSpPr txBox="1"/>
            <p:nvPr/>
          </p:nvSpPr>
          <p:spPr>
            <a:xfrm>
              <a:off x="954033" y="4055984"/>
              <a:ext cx="19913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Second line of treatment</a:t>
              </a:r>
              <a:endPara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E8FFC16C-1123-499E-8A91-E2AD81E06D6D}"/>
                </a:ext>
              </a:extLst>
            </p:cNvPr>
            <p:cNvSpPr txBox="1"/>
            <p:nvPr/>
          </p:nvSpPr>
          <p:spPr>
            <a:xfrm>
              <a:off x="966996" y="3853021"/>
              <a:ext cx="19658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First line of treatment</a:t>
              </a:r>
              <a:endPara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3DBD1EF4-B6FA-4672-ABA2-DC1153F48CA2}"/>
                </a:ext>
              </a:extLst>
            </p:cNvPr>
            <p:cNvCxnSpPr>
              <a:cxnSpLocks/>
            </p:cNvCxnSpPr>
            <p:nvPr/>
          </p:nvCxnSpPr>
          <p:spPr>
            <a:xfrm>
              <a:off x="645227" y="3976130"/>
              <a:ext cx="321769" cy="0"/>
            </a:xfrm>
            <a:prstGeom prst="line">
              <a:avLst/>
            </a:prstGeom>
            <a:ln w="28575">
              <a:solidFill>
                <a:srgbClr val="011EA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096A951B-A143-4018-8536-91A8D6C97F9A}"/>
                </a:ext>
              </a:extLst>
            </p:cNvPr>
            <p:cNvCxnSpPr>
              <a:cxnSpLocks/>
            </p:cNvCxnSpPr>
            <p:nvPr/>
          </p:nvCxnSpPr>
          <p:spPr>
            <a:xfrm>
              <a:off x="645227" y="4181870"/>
              <a:ext cx="32176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42602B1B-CFD7-4B2F-808C-5FA26BC9B4CA}"/>
              </a:ext>
            </a:extLst>
          </p:cNvPr>
          <p:cNvGrpSpPr/>
          <p:nvPr/>
        </p:nvGrpSpPr>
        <p:grpSpPr>
          <a:xfrm>
            <a:off x="3317739" y="5354393"/>
            <a:ext cx="2300341" cy="603073"/>
            <a:chOff x="645013" y="3853021"/>
            <a:chExt cx="2300341" cy="603073"/>
          </a:xfrm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288574DB-A70D-438C-B39F-DE70576093BB}"/>
                </a:ext>
              </a:extLst>
            </p:cNvPr>
            <p:cNvSpPr txBox="1"/>
            <p:nvPr/>
          </p:nvSpPr>
          <p:spPr>
            <a:xfrm>
              <a:off x="954033" y="4055984"/>
              <a:ext cx="19913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Discontinuation</a:t>
              </a:r>
              <a:endPara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BBD7D78B-279A-4CBD-9842-298D8FDAC618}"/>
                </a:ext>
              </a:extLst>
            </p:cNvPr>
            <p:cNvSpPr txBox="1"/>
            <p:nvPr/>
          </p:nvSpPr>
          <p:spPr>
            <a:xfrm>
              <a:off x="966782" y="3853021"/>
              <a:ext cx="19658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Third line of treatment</a:t>
              </a:r>
              <a:endPara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4EF969BB-292B-4A43-A0FC-E88A56E44102}"/>
                </a:ext>
              </a:extLst>
            </p:cNvPr>
            <p:cNvCxnSpPr>
              <a:cxnSpLocks/>
            </p:cNvCxnSpPr>
            <p:nvPr/>
          </p:nvCxnSpPr>
          <p:spPr>
            <a:xfrm>
              <a:off x="645227" y="3976130"/>
              <a:ext cx="321769" cy="0"/>
            </a:xfrm>
            <a:prstGeom prst="line">
              <a:avLst/>
            </a:prstGeom>
            <a:ln w="28575">
              <a:solidFill>
                <a:srgbClr val="CC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9D7DEAE6-FEC4-471A-A071-F96527AB290F}"/>
                </a:ext>
              </a:extLst>
            </p:cNvPr>
            <p:cNvCxnSpPr>
              <a:cxnSpLocks/>
            </p:cNvCxnSpPr>
            <p:nvPr/>
          </p:nvCxnSpPr>
          <p:spPr>
            <a:xfrm>
              <a:off x="645013" y="4182166"/>
              <a:ext cx="321769" cy="0"/>
            </a:xfrm>
            <a:prstGeom prst="line">
              <a:avLst/>
            </a:prstGeom>
            <a:ln w="28575">
              <a:solidFill>
                <a:srgbClr val="0CD22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F7E808D-AD34-4AE9-AD57-4A20D53E25BA}"/>
              </a:ext>
            </a:extLst>
          </p:cNvPr>
          <p:cNvSpPr/>
          <p:nvPr/>
        </p:nvSpPr>
        <p:spPr>
          <a:xfrm>
            <a:off x="267774" y="949045"/>
            <a:ext cx="92521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15"/>
              </a:spcBef>
              <a:spcAft>
                <a:spcPts val="415"/>
              </a:spcAft>
            </a:pPr>
            <a:r>
              <a:rPr lang="ca-ES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</a:t>
            </a:r>
            <a:r>
              <a:rPr lang="ca-ES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a-ES" sz="1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S3</a:t>
            </a:r>
            <a:endParaRPr lang="es-E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297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0952301C1CD554194BF2602743EEB30" ma:contentTypeVersion="13" ma:contentTypeDescription="Crear nuevo documento." ma:contentTypeScope="" ma:versionID="8870c358a104998cdd0307734bcfa3fa">
  <xsd:schema xmlns:xsd="http://www.w3.org/2001/XMLSchema" xmlns:xs="http://www.w3.org/2001/XMLSchema" xmlns:p="http://schemas.microsoft.com/office/2006/metadata/properties" xmlns:ns2="4ec3dfba-4bc2-48f4-9cfa-eb0df8aa5a52" xmlns:ns3="c28e5d12-394b-4923-aa6d-0d2c38060489" targetNamespace="http://schemas.microsoft.com/office/2006/metadata/properties" ma:root="true" ma:fieldsID="63134fda63f37fb2cbe53ec3a2e9333c" ns2:_="" ns3:_="">
    <xsd:import namespace="4ec3dfba-4bc2-48f4-9cfa-eb0df8aa5a52"/>
    <xsd:import namespace="c28e5d12-394b-4923-aa6d-0d2c380604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3dfba-4bc2-48f4-9cfa-eb0df8aa5a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e5d12-394b-4923-aa6d-0d2c3806048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6BC4A57-383A-463D-9164-755B17EAB884}"/>
</file>

<file path=customXml/itemProps2.xml><?xml version="1.0" encoding="utf-8"?>
<ds:datastoreItem xmlns:ds="http://schemas.openxmlformats.org/officeDocument/2006/customXml" ds:itemID="{845B257B-8A79-47DA-913B-6CE0F6BB217E}"/>
</file>

<file path=customXml/itemProps3.xml><?xml version="1.0" encoding="utf-8"?>
<ds:datastoreItem xmlns:ds="http://schemas.openxmlformats.org/officeDocument/2006/customXml" ds:itemID="{9A940BA3-01F2-4235-A65F-BE4EB4C446A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3008</TotalTime>
  <Words>60</Words>
  <Application>Microsoft Office PowerPoint</Application>
  <PresentationFormat>A4 Paper (210x297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Neus Cantarino</dc:creator>
  <cp:lastModifiedBy>Mercedes Nuñez</cp:lastModifiedBy>
  <cp:revision>116</cp:revision>
  <cp:lastPrinted>2021-03-10T19:16:35Z</cp:lastPrinted>
  <dcterms:created xsi:type="dcterms:W3CDTF">2021-01-23T21:22:56Z</dcterms:created>
  <dcterms:modified xsi:type="dcterms:W3CDTF">2022-03-11T08:13:09Z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0x01010000952301C1CD554194BF2602743EEB30</vt:lpwstr>
  </property>
</Properties>
</file>