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87" r:id="rId3"/>
    <p:sldId id="288" r:id="rId4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9"/>
    <p:restoredTop sz="88594" autoAdjust="0"/>
  </p:normalViewPr>
  <p:slideViewPr>
    <p:cSldViewPr snapToGrid="0" snapToObjects="1">
      <p:cViewPr varScale="1">
        <p:scale>
          <a:sx n="98" d="100"/>
          <a:sy n="98" d="100"/>
        </p:scale>
        <p:origin x="16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323EC7-DCD3-6544-9ECA-F777BC397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CD9BA9C-12AD-5043-93D5-9645DF7AF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C943F8-37E6-DE44-A463-94903841A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973393-E534-6245-951C-43467AAC3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B9B87F-51EB-BD4C-B3D0-54831899F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804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8A27D3-D5D6-E840-BC3E-3407B446C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CA1EC9-2845-5741-9905-CCE318BA3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D5C294-CDF9-1D46-9190-82CE5A05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B01F30-7DCE-8D42-9D4E-6F7F6657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2155AB-47AE-B54C-8C88-2290996C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63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D74B2D-4233-CF47-80EE-14BB4314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9D132A-226F-EB46-AEC4-D4635694C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8B6D57-D501-D54F-AAD5-66401151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01729E-6D47-7C40-A36C-33EC14BA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65C69-65FD-C84A-BCD7-00794D34F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10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308BE1-AA76-E541-ADCB-8C4522993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C3667D-74A4-4D4B-90AA-D555D43C1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97D39C-814B-EC40-966A-19AB56A8E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5F40AD-3633-E44C-895B-38402FC3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F2A63A-ECB5-2F4E-9190-CA84C2F3E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1BB94E-6F6A-024D-8F34-04EC7AE82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15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FBC0C4-7DF6-334C-8F65-3D53C3695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5F11FD-4FB7-A64F-873D-C44775033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2AEF8F-5C31-354F-A27F-CECE20ECF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987B1A-88FF-D347-B94D-074786F59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256375-4210-8C49-B0B1-63675B1F45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B50FDF4-365C-2241-A192-584A50CD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11BDA7B-E9BF-8F4E-816B-568DAB9C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7E3383-4859-554C-BE90-0256B893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16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6DB32-DA2D-AE4C-8263-4D1440E7E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E6AD17-D02C-1646-A436-F96C24EB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DACD06-D450-C944-8181-A63FC9890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E3E86F9-F6B8-C641-BD89-D479B3DCE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90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0845023-B41C-BC44-BDE2-13EB9C18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5BC92D-B0D0-0049-9082-EB544CD33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9BD950-4831-D747-AC03-B197830C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38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BA2A3E-F399-454E-91AC-EDE9E794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BF8532-ED42-2F43-A6C1-DCB32C9E5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45DB26A-3139-5142-ACC3-DFDD66AEE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A536ED-EE42-494E-949F-D068F091A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E0CB0FE-C330-0C43-A695-3BDF4FF5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C834F6-0124-B54B-90A2-F2A4AE011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54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E1F601-D887-524F-972F-FA870C0D8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772C18A-7AA2-C44C-8A46-A71386BF4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145E78-FF97-DE4E-9C5D-43E67A9CF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E2CF68-5660-3B48-8EA1-317BA04D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829BE6-2B22-2545-B701-B9B3EEBC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607951-1CCD-D142-9915-F7444A94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78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6EBF30-E59D-AC44-AD45-5677DE30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17D6EF8-6896-4349-988E-15488DCB4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A64AD6-8AF5-D54B-80C6-6204D5A66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EE14D7-D6CB-4548-B990-33FFD7367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A8AE18-F4A1-9241-AF68-D78A7A930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35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CD704AD-AB01-BB4D-9DE6-57CFB79BD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23811A-8071-4942-B59A-42F7CFAC2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00B2B7-61E3-894F-B967-78A569655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E119B2-20DF-FE46-B663-43E0286F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53BF00-7566-424C-8B3B-83D9EF91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7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7F60DF-5E87-924F-ABCC-42E3605B6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72B63D-9F4D-8744-8852-DB32F320D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C4D925-608E-7341-81B9-91596923C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61894-B28F-9C42-9D25-39ECA7B12EE8}" type="datetimeFigureOut">
              <a:rPr kumimoji="1" lang="ja-JP" altLang="en-US" smtClean="0"/>
              <a:t>2021/12/29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924418-6F24-484A-8CA3-E959E32F8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51790E-BEDA-BE48-BFB5-7FEDB337A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01319-52B1-D643-A47A-BC0892EB9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74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88AFA1CB-660D-1447-A159-B36B86132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48201"/>
              </p:ext>
            </p:extLst>
          </p:nvPr>
        </p:nvGraphicFramePr>
        <p:xfrm>
          <a:off x="2206166" y="1046182"/>
          <a:ext cx="6720363" cy="5501524"/>
        </p:xfrm>
        <a:graphic>
          <a:graphicData uri="http://schemas.openxmlformats.org/drawingml/2006/table">
            <a:tbl>
              <a:tblPr/>
              <a:tblGrid>
                <a:gridCol w="4559040">
                  <a:extLst>
                    <a:ext uri="{9D8B030D-6E8A-4147-A177-3AD203B41FA5}">
                      <a16:colId xmlns:a16="http://schemas.microsoft.com/office/drawing/2014/main" val="3506596267"/>
                    </a:ext>
                  </a:extLst>
                </a:gridCol>
                <a:gridCol w="2161323">
                  <a:extLst>
                    <a:ext uri="{9D8B030D-6E8A-4147-A177-3AD203B41FA5}">
                      <a16:colId xmlns:a16="http://schemas.microsoft.com/office/drawing/2014/main" val="1860660803"/>
                    </a:ext>
                  </a:extLst>
                </a:gridCol>
              </a:tblGrid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Patient Characteristics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All patients (n=48)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435357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Age, median (range), 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71 (51–82)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167902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Time to CRPC, median (range), 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 (3–78)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715040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Tumor stage at diagnosis, No.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691581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T1/T2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 (17)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858908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T3/T4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40 (83)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747147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Gleason sum at diagnosis, No.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068927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&lt;8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 (21)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687710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≥</a:t>
                      </a:r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38 (79)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640235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Type of local treatment, No.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798300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Surgery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6 (13)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040806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Radiation therapy</a:t>
                      </a:r>
                      <a:r>
                        <a:rPr lang="ja-JP" alt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(primary or metastasis)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13 (27)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499348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29 (60)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871290"/>
                  </a:ext>
                </a:extLst>
              </a:tr>
              <a:tr h="7141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No. of prior hormonal or chemotherapies for</a:t>
                      </a:r>
                    </a:p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CRPC, median (range)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 (1–6)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5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94790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1161534" y="362464"/>
            <a:ext cx="8007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 1a.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 characteristics at diagnosis of prostate cancer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mCRPC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5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02299B5-36AB-774C-A31E-1DFB68B74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032356"/>
              </p:ext>
            </p:extLst>
          </p:nvPr>
        </p:nvGraphicFramePr>
        <p:xfrm>
          <a:off x="2372495" y="346587"/>
          <a:ext cx="7583267" cy="5983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0553">
                  <a:extLst>
                    <a:ext uri="{9D8B030D-6E8A-4147-A177-3AD203B41FA5}">
                      <a16:colId xmlns:a16="http://schemas.microsoft.com/office/drawing/2014/main" val="123515858"/>
                    </a:ext>
                  </a:extLst>
                </a:gridCol>
                <a:gridCol w="2632714">
                  <a:extLst>
                    <a:ext uri="{9D8B030D-6E8A-4147-A177-3AD203B41FA5}">
                      <a16:colId xmlns:a16="http://schemas.microsoft.com/office/drawing/2014/main" val="2412005141"/>
                    </a:ext>
                  </a:extLst>
                </a:gridCol>
              </a:tblGrid>
              <a:tr h="1419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Baseline Characteristics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All patients,</a:t>
                      </a:r>
                      <a:r>
                        <a:rPr lang="en-US" sz="13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n=48,</a:t>
                      </a:r>
                      <a:r>
                        <a:rPr lang="en-US" sz="13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Number(%)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300697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ECOG-PS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035785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　</a:t>
                      </a: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0-1</a:t>
                      </a:r>
                      <a:endParaRPr kumimoji="1" lang="en-US" altLang="ja-JP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 (73)</a:t>
                      </a:r>
                      <a:endParaRPr kumimoji="1" lang="en-US" altLang="ja-JP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280958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　</a:t>
                      </a: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2-3</a:t>
                      </a:r>
                      <a:endParaRPr kumimoji="1" lang="en-US" altLang="ja-JP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 (27)</a:t>
                      </a:r>
                      <a:endParaRPr kumimoji="1" lang="en-US" altLang="ja-JP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307113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Serious comorbidity*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18 (38)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use of abiraterone, No. 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 (35)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764961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 (65)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106168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use of enzalutamide, No. 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155029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(62)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725450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(38)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23894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use of docetaxel, No.(%)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944858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(100)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012955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172746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Presence of bone metastases, No. 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195727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(91)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813429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(9)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715858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bone metastases, No. 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457722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(41)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774571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≥</a:t>
                      </a:r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(59)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088985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Presence of visceral metastases, No. (%)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585531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(27)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717583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(73)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57345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 PSA level, median (range), ng/ml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 (0.1–1549)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560647"/>
                  </a:ext>
                </a:extLst>
              </a:tr>
              <a:tr h="249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 alkaline phosphatase level, U/L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 (114–1486)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827458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573426" y="23910"/>
            <a:ext cx="8622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 1b.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Baseline characteristics of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mCRPC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patients before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cabazitaxel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57200" y="6254563"/>
            <a:ext cx="11635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*: Includes diabetes, post-myocardial infarction, post-cerebrovascular accident, liver injury, pulmonary obstructive disorder, arteriosclerosis obliterans, and other active cancers.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32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2D25638D-7A35-6C49-BDBE-664044775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890753"/>
              </p:ext>
            </p:extLst>
          </p:nvPr>
        </p:nvGraphicFramePr>
        <p:xfrm>
          <a:off x="469557" y="342205"/>
          <a:ext cx="10371437" cy="6450768"/>
        </p:xfrm>
        <a:graphic>
          <a:graphicData uri="http://schemas.openxmlformats.org/drawingml/2006/table">
            <a:tbl>
              <a:tblPr/>
              <a:tblGrid>
                <a:gridCol w="5099222">
                  <a:extLst>
                    <a:ext uri="{9D8B030D-6E8A-4147-A177-3AD203B41FA5}">
                      <a16:colId xmlns:a16="http://schemas.microsoft.com/office/drawing/2014/main" val="2055939784"/>
                    </a:ext>
                  </a:extLst>
                </a:gridCol>
                <a:gridCol w="1837037">
                  <a:extLst>
                    <a:ext uri="{9D8B030D-6E8A-4147-A177-3AD203B41FA5}">
                      <a16:colId xmlns:a16="http://schemas.microsoft.com/office/drawing/2014/main" val="2651094222"/>
                    </a:ext>
                  </a:extLst>
                </a:gridCol>
                <a:gridCol w="1837038">
                  <a:extLst>
                    <a:ext uri="{9D8B030D-6E8A-4147-A177-3AD203B41FA5}">
                      <a16:colId xmlns:a16="http://schemas.microsoft.com/office/drawing/2014/main" val="469927294"/>
                    </a:ext>
                  </a:extLst>
                </a:gridCol>
                <a:gridCol w="1598140">
                  <a:extLst>
                    <a:ext uri="{9D8B030D-6E8A-4147-A177-3AD203B41FA5}">
                      <a16:colId xmlns:a16="http://schemas.microsoft.com/office/drawing/2014/main" val="899500807"/>
                    </a:ext>
                  </a:extLst>
                </a:gridCol>
              </a:tblGrid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Baseline Characteristics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CTC（-), AR-V7 (-) (n=14)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CTC（+), AR-V7 (-) (n=26)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AR-V7 (+) (n=8)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3641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Age, median (range), y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71.5 (57–78)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71 (51–79)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71.5 (60–82)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859265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Time to CRPC, median (range), m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9 (3–53)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 (3–78)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 (4–24)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95782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Tumor stage at diagnosis,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216970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T1/T2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453740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T3/T4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723397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Gleason sum at diagnosis,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30571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&lt;8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029696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≥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211142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Type of local treatment,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949008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Surgery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554054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Radiation therapy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22647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704620"/>
                  </a:ext>
                </a:extLst>
              </a:tr>
              <a:tr h="2181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No. of prior hormonal or chemotherapies for CRPC,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median (range)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 (1–6)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(1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6)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(1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6)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61118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Prior use of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abiraterone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608429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85171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955472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Prior use of enzalutamide,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813396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07652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499097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Prior use of docetaxel, No.(%)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14123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333618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85830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Presence of bone metastases,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58677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549368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27453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No. of bone metastases,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511935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&lt;6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650967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≥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228079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Presence of visceral metastases, No. (%)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124165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001808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601765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Baseline PSA level, median (range), ng/ml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13.4 (0.1–181)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127 (4.89–968)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81.2 (3.24–1549)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489402"/>
                  </a:ext>
                </a:extLst>
              </a:tr>
              <a:tr h="1446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Baseline alkaline phosphatase level, median (range), U/L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220 (114–579)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304 (136–1486)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434 (153–686)</a:t>
                      </a:r>
                    </a:p>
                  </a:txBody>
                  <a:tcPr marL="5986" marR="5986" marT="5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6890453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1094553" y="0"/>
            <a:ext cx="7595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Table 2. Clinical factors of patients in the CTC negative and CTC positive groups</a:t>
            </a:r>
            <a:endParaRPr lang="ja-JP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20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724</Words>
  <Application>Microsoft Office PowerPoint</Application>
  <PresentationFormat>ワイド画面</PresentationFormat>
  <Paragraphs>215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of cabazitaxel</dc:title>
  <dc:creator>Microsoft Office User</dc:creator>
  <cp:lastModifiedBy>永田 政義</cp:lastModifiedBy>
  <cp:revision>42</cp:revision>
  <cp:lastPrinted>2021-05-31T14:17:15Z</cp:lastPrinted>
  <dcterms:created xsi:type="dcterms:W3CDTF">2021-04-26T15:09:46Z</dcterms:created>
  <dcterms:modified xsi:type="dcterms:W3CDTF">2021-12-29T06:01:17Z</dcterms:modified>
</cp:coreProperties>
</file>