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"/>
  </p:notesMasterIdLst>
  <p:sldIdLst>
    <p:sldId id="262" r:id="rId2"/>
  </p:sldIdLst>
  <p:sldSz cx="6858000" cy="9144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403" autoAdjust="0"/>
    <p:restoredTop sz="94061" autoAdjust="0"/>
  </p:normalViewPr>
  <p:slideViewPr>
    <p:cSldViewPr snapToGrid="0">
      <p:cViewPr varScale="1">
        <p:scale>
          <a:sx n="49" d="100"/>
          <a:sy n="49" d="100"/>
        </p:scale>
        <p:origin x="2382" y="66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E3051C6-B836-4D66-ADF7-3D5BF11708CF}" type="datetimeFigureOut">
              <a:rPr lang="en-US" smtClean="0"/>
              <a:t>4/27/2022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2D29CD0-580B-4BA8-AA2D-05924E40BA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80510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2D29CD0-580B-4BA8-AA2D-05924E40BADD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09694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6512D0-DCBB-4463-807C-ADE993A63650}" type="datetimeFigureOut">
              <a:rPr lang="en-US" smtClean="0"/>
              <a:t>4/27/2022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24EF4-D5AC-4FDC-BB09-059F2E7B2F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50867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6512D0-DCBB-4463-807C-ADE993A63650}" type="datetimeFigureOut">
              <a:rPr lang="en-US" smtClean="0"/>
              <a:t>4/27/2022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24EF4-D5AC-4FDC-BB09-059F2E7B2F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20393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6512D0-DCBB-4463-807C-ADE993A63650}" type="datetimeFigureOut">
              <a:rPr lang="en-US" smtClean="0"/>
              <a:t>4/27/2022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24EF4-D5AC-4FDC-BB09-059F2E7B2F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74400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6512D0-DCBB-4463-807C-ADE993A63650}" type="datetimeFigureOut">
              <a:rPr lang="en-US" smtClean="0"/>
              <a:t>4/27/2022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24EF4-D5AC-4FDC-BB09-059F2E7B2F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77711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6512D0-DCBB-4463-807C-ADE993A63650}" type="datetimeFigureOut">
              <a:rPr lang="en-US" smtClean="0"/>
              <a:t>4/27/2022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24EF4-D5AC-4FDC-BB09-059F2E7B2F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78165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6512D0-DCBB-4463-807C-ADE993A63650}" type="datetimeFigureOut">
              <a:rPr lang="en-US" smtClean="0"/>
              <a:t>4/27/2022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24EF4-D5AC-4FDC-BB09-059F2E7B2F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58210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6512D0-DCBB-4463-807C-ADE993A63650}" type="datetimeFigureOut">
              <a:rPr lang="en-US" smtClean="0"/>
              <a:t>4/27/2022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24EF4-D5AC-4FDC-BB09-059F2E7B2F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3838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6512D0-DCBB-4463-807C-ADE993A63650}" type="datetimeFigureOut">
              <a:rPr lang="en-US" smtClean="0"/>
              <a:t>4/27/2022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24EF4-D5AC-4FDC-BB09-059F2E7B2F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97125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6512D0-DCBB-4463-807C-ADE993A63650}" type="datetimeFigureOut">
              <a:rPr lang="en-US" smtClean="0"/>
              <a:t>4/27/2022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24EF4-D5AC-4FDC-BB09-059F2E7B2F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42986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6512D0-DCBB-4463-807C-ADE993A63650}" type="datetimeFigureOut">
              <a:rPr lang="en-US" smtClean="0"/>
              <a:t>4/27/2022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24EF4-D5AC-4FDC-BB09-059F2E7B2F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18363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6512D0-DCBB-4463-807C-ADE993A63650}" type="datetimeFigureOut">
              <a:rPr lang="en-US" smtClean="0"/>
              <a:t>4/27/2022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24EF4-D5AC-4FDC-BB09-059F2E7B2F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37081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6512D0-DCBB-4463-807C-ADE993A63650}" type="datetimeFigureOut">
              <a:rPr lang="en-US" smtClean="0"/>
              <a:t>4/27/2022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324EF4-D5AC-4FDC-BB09-059F2E7B2F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37365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9E170B07-EE51-4C1C-8224-248A79E6D4FB}"/>
              </a:ext>
            </a:extLst>
          </p:cNvPr>
          <p:cNvSpPr txBox="1"/>
          <p:nvPr/>
        </p:nvSpPr>
        <p:spPr>
          <a:xfrm>
            <a:off x="0" y="0"/>
            <a:ext cx="25401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Supplementary Table 1</a:t>
            </a:r>
          </a:p>
        </p:txBody>
      </p:sp>
      <p:graphicFrame>
        <p:nvGraphicFramePr>
          <p:cNvPr id="3" name="Table 5">
            <a:extLst>
              <a:ext uri="{FF2B5EF4-FFF2-40B4-BE49-F238E27FC236}">
                <a16:creationId xmlns:a16="http://schemas.microsoft.com/office/drawing/2014/main" id="{0E2A0B00-90E4-4625-87F3-D8703FD1848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98813967"/>
              </p:ext>
            </p:extLst>
          </p:nvPr>
        </p:nvGraphicFramePr>
        <p:xfrm>
          <a:off x="353923" y="3015335"/>
          <a:ext cx="5670793" cy="2966075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460129">
                  <a:extLst>
                    <a:ext uri="{9D8B030D-6E8A-4147-A177-3AD203B41FA5}">
                      <a16:colId xmlns:a16="http://schemas.microsoft.com/office/drawing/2014/main" val="3674316178"/>
                    </a:ext>
                  </a:extLst>
                </a:gridCol>
                <a:gridCol w="4210664">
                  <a:extLst>
                    <a:ext uri="{9D8B030D-6E8A-4147-A177-3AD203B41FA5}">
                      <a16:colId xmlns:a16="http://schemas.microsoft.com/office/drawing/2014/main" val="3526132493"/>
                    </a:ext>
                  </a:extLst>
                </a:gridCol>
              </a:tblGrid>
              <a:tr h="423725">
                <a:tc>
                  <a:txBody>
                    <a:bodyPr/>
                    <a:lstStyle/>
                    <a:p>
                      <a:r>
                        <a:rPr lang="en-US" sz="8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(signal</a:t>
                      </a:r>
                      <a:r>
                        <a:rPr lang="en-US" sz="800" b="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peptide</a:t>
                      </a:r>
                      <a:r>
                        <a:rPr lang="en-US" sz="8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) TCR C</a:t>
                      </a:r>
                      <a:r>
                        <a:rPr lang="el-GR" sz="8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γ</a:t>
                      </a:r>
                      <a:endParaRPr lang="en-US" sz="8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800" b="0" dirty="0">
                          <a:solidFill>
                            <a:schemeClr val="tx1"/>
                          </a:solidFill>
                          <a:highlight>
                            <a:srgbClr val="FFFF00"/>
                          </a:highlight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MLSLLHTSTLAVLGALCVYGFP</a:t>
                      </a:r>
                      <a:r>
                        <a:rPr lang="en-US" sz="8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PIKTDVITMDPKDNCSKDANDTLLLQLTNTSAYYMYLLLLLKSVVYFAIITCCLLRRTAFCCNGEKS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9066008"/>
                  </a:ext>
                </a:extLst>
              </a:tr>
              <a:tr h="423725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(signal peptide) TCR C</a:t>
                      </a:r>
                      <a:r>
                        <a:rPr lang="el-GR" sz="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δ</a:t>
                      </a:r>
                      <a:endParaRPr lang="en-US" sz="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8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800" b="0" dirty="0">
                          <a:highlight>
                            <a:srgbClr val="FFFF00"/>
                          </a:highlight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MQRISSLIHLSLFWAGVMSTDF</a:t>
                      </a:r>
                      <a:r>
                        <a:rPr lang="en-US" sz="8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EVKTDSTDHVKPKETENTKQPSKSCHKPKAIVHTEKVNMMSLTVLGLRMLFAKTVAVNFLLTAKLFFL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25487369"/>
                  </a:ext>
                </a:extLst>
              </a:tr>
              <a:tr h="423725">
                <a:tc>
                  <a:txBody>
                    <a:bodyPr/>
                    <a:lstStyle/>
                    <a:p>
                      <a:r>
                        <a:rPr lang="en-US" sz="8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T2A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8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GSGATNFSLLKQAGDVEENPGP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74504523"/>
                  </a:ext>
                </a:extLst>
              </a:tr>
              <a:tr h="423725">
                <a:tc>
                  <a:txBody>
                    <a:bodyPr/>
                    <a:lstStyle/>
                    <a:p>
                      <a:r>
                        <a:rPr lang="en-US" sz="8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Hinge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8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AKPTTTPAPRPPTPAPTIASQPLSLRPEACRPAAGGAVHTRGLDFAPRKIEVMYPPPYLDNEKSNGTIIHVKGKHLCPSPLFPGPSKP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42950988"/>
                  </a:ext>
                </a:extLst>
              </a:tr>
              <a:tr h="423725">
                <a:tc>
                  <a:txBody>
                    <a:bodyPr/>
                    <a:lstStyle/>
                    <a:p>
                      <a:r>
                        <a:rPr lang="en-US" sz="8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TM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8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FWVLVVVGGVLACYSLLVTVAFIIFWV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37915015"/>
                  </a:ext>
                </a:extLst>
              </a:tr>
              <a:tr h="423725">
                <a:tc>
                  <a:txBody>
                    <a:bodyPr/>
                    <a:lstStyle/>
                    <a:p>
                      <a:r>
                        <a:rPr lang="en-US" sz="8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41BB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8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KRGRKKLLYIFKQPFMRPVQTTQEEDGCSCRFPEEEEGGCEL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79732490"/>
                  </a:ext>
                </a:extLst>
              </a:tr>
              <a:tr h="423725">
                <a:tc>
                  <a:txBody>
                    <a:bodyPr/>
                    <a:lstStyle/>
                    <a:p>
                      <a:r>
                        <a:rPr lang="en-US" sz="8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CD3</a:t>
                      </a:r>
                      <a:r>
                        <a:rPr lang="el-GR" sz="8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ζ</a:t>
                      </a:r>
                      <a:endParaRPr lang="en-US" sz="8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8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RVKFSRSADAPAYQQGQNQLYNELNLGRREEYDVLDKRRGRDPEMGGKPRRKNPQEGLYNELQKDKMAEAYSEIGMKGERRRGKGHDGLYQGLSTATKDTYDALHMQALPPR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0297559"/>
                  </a:ext>
                </a:extLst>
              </a:tr>
            </a:tbl>
          </a:graphicData>
        </a:graphic>
      </p:graphicFrame>
      <p:grpSp>
        <p:nvGrpSpPr>
          <p:cNvPr id="78" name="Group 77">
            <a:extLst>
              <a:ext uri="{FF2B5EF4-FFF2-40B4-BE49-F238E27FC236}">
                <a16:creationId xmlns:a16="http://schemas.microsoft.com/office/drawing/2014/main" id="{58B20846-4CC1-4595-82A5-16063DEB5BB3}"/>
              </a:ext>
            </a:extLst>
          </p:cNvPr>
          <p:cNvGrpSpPr>
            <a:grpSpLocks noChangeAspect="1"/>
          </p:cNvGrpSpPr>
          <p:nvPr/>
        </p:nvGrpSpPr>
        <p:grpSpPr>
          <a:xfrm>
            <a:off x="1345599" y="1385806"/>
            <a:ext cx="4001067" cy="259448"/>
            <a:chOff x="659546" y="917977"/>
            <a:chExt cx="3322452" cy="215444"/>
          </a:xfrm>
        </p:grpSpPr>
        <p:sp>
          <p:nvSpPr>
            <p:cNvPr id="9" name="Rectangle: Rounded Corners 8">
              <a:extLst>
                <a:ext uri="{FF2B5EF4-FFF2-40B4-BE49-F238E27FC236}">
                  <a16:creationId xmlns:a16="http://schemas.microsoft.com/office/drawing/2014/main" id="{4F9988BC-9B70-47E9-90FE-687E5D2132BB}"/>
                </a:ext>
              </a:extLst>
            </p:cNvPr>
            <p:cNvSpPr/>
            <p:nvPr/>
          </p:nvSpPr>
          <p:spPr>
            <a:xfrm>
              <a:off x="700549" y="943897"/>
              <a:ext cx="671051" cy="147484"/>
            </a:xfrm>
            <a:prstGeom prst="round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8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0" name="Rectangle: Rounded Corners 9">
              <a:extLst>
                <a:ext uri="{FF2B5EF4-FFF2-40B4-BE49-F238E27FC236}">
                  <a16:creationId xmlns:a16="http://schemas.microsoft.com/office/drawing/2014/main" id="{8CE44B66-08DB-4596-A07C-324911DF47D3}"/>
                </a:ext>
              </a:extLst>
            </p:cNvPr>
            <p:cNvSpPr/>
            <p:nvPr/>
          </p:nvSpPr>
          <p:spPr>
            <a:xfrm>
              <a:off x="1371600" y="943897"/>
              <a:ext cx="671051" cy="147484"/>
            </a:xfrm>
            <a:prstGeom prst="round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8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2" name="Rectangle: Rounded Corners 11">
              <a:extLst>
                <a:ext uri="{FF2B5EF4-FFF2-40B4-BE49-F238E27FC236}">
                  <a16:creationId xmlns:a16="http://schemas.microsoft.com/office/drawing/2014/main" id="{0EA45320-486B-4002-9B69-FFB2DB7CAA32}"/>
                </a:ext>
              </a:extLst>
            </p:cNvPr>
            <p:cNvSpPr/>
            <p:nvPr/>
          </p:nvSpPr>
          <p:spPr>
            <a:xfrm>
              <a:off x="2042651" y="943897"/>
              <a:ext cx="671051" cy="147484"/>
            </a:xfrm>
            <a:prstGeom prst="round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8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3" name="Rectangle: Rounded Corners 12">
              <a:extLst>
                <a:ext uri="{FF2B5EF4-FFF2-40B4-BE49-F238E27FC236}">
                  <a16:creationId xmlns:a16="http://schemas.microsoft.com/office/drawing/2014/main" id="{17ECF708-6AE1-48F4-950D-2F3854642536}"/>
                </a:ext>
              </a:extLst>
            </p:cNvPr>
            <p:cNvSpPr/>
            <p:nvPr/>
          </p:nvSpPr>
          <p:spPr>
            <a:xfrm>
              <a:off x="2713702" y="943897"/>
              <a:ext cx="1268296" cy="158746"/>
            </a:xfrm>
            <a:prstGeom prst="round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8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58752C62-5D0D-4755-8CDC-8EE36F07C8E9}"/>
                </a:ext>
              </a:extLst>
            </p:cNvPr>
            <p:cNvSpPr txBox="1"/>
            <p:nvPr/>
          </p:nvSpPr>
          <p:spPr>
            <a:xfrm>
              <a:off x="659546" y="917977"/>
              <a:ext cx="888385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800" dirty="0">
                  <a:latin typeface="Arial" panose="020B0604020202020204" pitchFamily="34" charset="0"/>
                  <a:cs typeface="Arial" panose="020B0604020202020204" pitchFamily="34" charset="0"/>
                </a:rPr>
                <a:t>anti-PDL1 </a:t>
              </a:r>
              <a:r>
                <a:rPr lang="en-US" sz="800" dirty="0" err="1">
                  <a:latin typeface="Arial" panose="020B0604020202020204" pitchFamily="34" charset="0"/>
                  <a:cs typeface="Arial" panose="020B0604020202020204" pitchFamily="34" charset="0"/>
                </a:rPr>
                <a:t>scFv</a:t>
              </a:r>
              <a:endParaRPr lang="en-US" sz="8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B82F374E-5383-4A1E-B588-4E04E78503A8}"/>
                </a:ext>
              </a:extLst>
            </p:cNvPr>
            <p:cNvSpPr txBox="1"/>
            <p:nvPr/>
          </p:nvSpPr>
          <p:spPr>
            <a:xfrm>
              <a:off x="1351461" y="917977"/>
              <a:ext cx="455510" cy="17890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800" dirty="0">
                  <a:latin typeface="Arial" panose="020B0604020202020204" pitchFamily="34" charset="0"/>
                  <a:cs typeface="Arial" panose="020B0604020202020204" pitchFamily="34" charset="0"/>
                </a:rPr>
                <a:t>TCR C</a:t>
              </a:r>
              <a:r>
                <a:rPr lang="el-GR" sz="800" dirty="0">
                  <a:latin typeface="Arial" panose="020B0604020202020204" pitchFamily="34" charset="0"/>
                  <a:cs typeface="Arial" panose="020B0604020202020204" pitchFamily="34" charset="0"/>
                </a:rPr>
                <a:t>γ</a:t>
              </a:r>
              <a:endParaRPr lang="en-US" sz="8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44E72FB4-956F-481E-ACFC-49D7144AF6E3}"/>
                </a:ext>
              </a:extLst>
            </p:cNvPr>
            <p:cNvSpPr txBox="1"/>
            <p:nvPr/>
          </p:nvSpPr>
          <p:spPr>
            <a:xfrm>
              <a:off x="2176839" y="917977"/>
              <a:ext cx="373820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800" dirty="0">
                  <a:latin typeface="Arial" panose="020B0604020202020204" pitchFamily="34" charset="0"/>
                  <a:cs typeface="Arial" panose="020B0604020202020204" pitchFamily="34" charset="0"/>
                </a:rPr>
                <a:t>T2A</a:t>
              </a:r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0ABB3B32-24C5-4BBF-99C8-645B0E709188}"/>
                </a:ext>
              </a:extLst>
            </p:cNvPr>
            <p:cNvSpPr txBox="1"/>
            <p:nvPr/>
          </p:nvSpPr>
          <p:spPr>
            <a:xfrm>
              <a:off x="2698244" y="922416"/>
              <a:ext cx="1070487" cy="17890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800" dirty="0">
                  <a:latin typeface="Arial" panose="020B0604020202020204" pitchFamily="34" charset="0"/>
                  <a:cs typeface="Arial" panose="020B0604020202020204" pitchFamily="34" charset="0"/>
                </a:rPr>
                <a:t>(signal peptide) TCR C</a:t>
              </a:r>
              <a:r>
                <a:rPr lang="el-GR" sz="800" dirty="0">
                  <a:latin typeface="Arial" panose="020B0604020202020204" pitchFamily="34" charset="0"/>
                  <a:cs typeface="Arial" panose="020B0604020202020204" pitchFamily="34" charset="0"/>
                </a:rPr>
                <a:t>δ</a:t>
              </a:r>
              <a:endParaRPr lang="en-US" sz="8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79" name="Group 78">
            <a:extLst>
              <a:ext uri="{FF2B5EF4-FFF2-40B4-BE49-F238E27FC236}">
                <a16:creationId xmlns:a16="http://schemas.microsoft.com/office/drawing/2014/main" id="{D264E568-1E6B-40CA-89D4-F07409A1E200}"/>
              </a:ext>
            </a:extLst>
          </p:cNvPr>
          <p:cNvGrpSpPr>
            <a:grpSpLocks noChangeAspect="1"/>
          </p:cNvGrpSpPr>
          <p:nvPr/>
        </p:nvGrpSpPr>
        <p:grpSpPr>
          <a:xfrm>
            <a:off x="1345598" y="537614"/>
            <a:ext cx="3990305" cy="260967"/>
            <a:chOff x="673240" y="1303968"/>
            <a:chExt cx="3294240" cy="215444"/>
          </a:xfrm>
        </p:grpSpPr>
        <p:sp>
          <p:nvSpPr>
            <p:cNvPr id="21" name="Rectangle: Rounded Corners 20">
              <a:extLst>
                <a:ext uri="{FF2B5EF4-FFF2-40B4-BE49-F238E27FC236}">
                  <a16:creationId xmlns:a16="http://schemas.microsoft.com/office/drawing/2014/main" id="{816F1D5B-641C-4A6E-96A7-4F1E64634A98}"/>
                </a:ext>
              </a:extLst>
            </p:cNvPr>
            <p:cNvSpPr/>
            <p:nvPr/>
          </p:nvSpPr>
          <p:spPr>
            <a:xfrm>
              <a:off x="2625378" y="1329888"/>
              <a:ext cx="671051" cy="147484"/>
            </a:xfrm>
            <a:prstGeom prst="round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8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2" name="Rectangle: Rounded Corners 21">
              <a:extLst>
                <a:ext uri="{FF2B5EF4-FFF2-40B4-BE49-F238E27FC236}">
                  <a16:creationId xmlns:a16="http://schemas.microsoft.com/office/drawing/2014/main" id="{DC366936-ED4C-48F4-91BF-203F49B7C976}"/>
                </a:ext>
              </a:extLst>
            </p:cNvPr>
            <p:cNvSpPr/>
            <p:nvPr/>
          </p:nvSpPr>
          <p:spPr>
            <a:xfrm>
              <a:off x="3296429" y="1329888"/>
              <a:ext cx="671051" cy="147484"/>
            </a:xfrm>
            <a:prstGeom prst="round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8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3" name="Rectangle: Rounded Corners 22">
              <a:extLst>
                <a:ext uri="{FF2B5EF4-FFF2-40B4-BE49-F238E27FC236}">
                  <a16:creationId xmlns:a16="http://schemas.microsoft.com/office/drawing/2014/main" id="{0AC0F279-B7C0-4EB0-98A3-25605DC4788E}"/>
                </a:ext>
              </a:extLst>
            </p:cNvPr>
            <p:cNvSpPr/>
            <p:nvPr/>
          </p:nvSpPr>
          <p:spPr>
            <a:xfrm>
              <a:off x="1947848" y="1329888"/>
              <a:ext cx="671051" cy="147484"/>
            </a:xfrm>
            <a:prstGeom prst="round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8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4" name="Rectangle: Rounded Corners 23">
              <a:extLst>
                <a:ext uri="{FF2B5EF4-FFF2-40B4-BE49-F238E27FC236}">
                  <a16:creationId xmlns:a16="http://schemas.microsoft.com/office/drawing/2014/main" id="{74CA8FAE-1724-42CC-8E34-496F457486C7}"/>
                </a:ext>
              </a:extLst>
            </p:cNvPr>
            <p:cNvSpPr/>
            <p:nvPr/>
          </p:nvSpPr>
          <p:spPr>
            <a:xfrm>
              <a:off x="709979" y="1317188"/>
              <a:ext cx="1237869" cy="177026"/>
            </a:xfrm>
            <a:prstGeom prst="round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8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5" name="TextBox 24">
              <a:extLst>
                <a:ext uri="{FF2B5EF4-FFF2-40B4-BE49-F238E27FC236}">
                  <a16:creationId xmlns:a16="http://schemas.microsoft.com/office/drawing/2014/main" id="{B8088F38-7153-4E15-9CE0-B43028481BA4}"/>
                </a:ext>
              </a:extLst>
            </p:cNvPr>
            <p:cNvSpPr txBox="1"/>
            <p:nvPr/>
          </p:nvSpPr>
          <p:spPr>
            <a:xfrm>
              <a:off x="2632081" y="1303968"/>
              <a:ext cx="888385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800" dirty="0">
                  <a:latin typeface="Arial" panose="020B0604020202020204" pitchFamily="34" charset="0"/>
                  <a:cs typeface="Arial" panose="020B0604020202020204" pitchFamily="34" charset="0"/>
                </a:rPr>
                <a:t>anti-PDL1 </a:t>
              </a:r>
              <a:r>
                <a:rPr lang="en-US" sz="800" dirty="0" err="1">
                  <a:latin typeface="Arial" panose="020B0604020202020204" pitchFamily="34" charset="0"/>
                  <a:cs typeface="Arial" panose="020B0604020202020204" pitchFamily="34" charset="0"/>
                </a:rPr>
                <a:t>scFv</a:t>
              </a:r>
              <a:endParaRPr lang="en-US" sz="8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id="{064D5763-441C-4E1E-85F3-857DFBA6688C}"/>
                </a:ext>
              </a:extLst>
            </p:cNvPr>
            <p:cNvSpPr txBox="1"/>
            <p:nvPr/>
          </p:nvSpPr>
          <p:spPr>
            <a:xfrm>
              <a:off x="3276817" y="1303968"/>
              <a:ext cx="458153" cy="17786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800" dirty="0">
                  <a:latin typeface="Arial" panose="020B0604020202020204" pitchFamily="34" charset="0"/>
                  <a:cs typeface="Arial" panose="020B0604020202020204" pitchFamily="34" charset="0"/>
                </a:rPr>
                <a:t>TCR C</a:t>
              </a:r>
              <a:r>
                <a:rPr lang="el-GR" sz="800" dirty="0">
                  <a:latin typeface="Arial" panose="020B0604020202020204" pitchFamily="34" charset="0"/>
                  <a:cs typeface="Arial" panose="020B0604020202020204" pitchFamily="34" charset="0"/>
                </a:rPr>
                <a:t>δ</a:t>
              </a:r>
              <a:endParaRPr lang="en-US" sz="8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8" name="TextBox 27">
              <a:extLst>
                <a:ext uri="{FF2B5EF4-FFF2-40B4-BE49-F238E27FC236}">
                  <a16:creationId xmlns:a16="http://schemas.microsoft.com/office/drawing/2014/main" id="{44FCA335-1F32-4FE4-8E9A-8DC247FF17E1}"/>
                </a:ext>
              </a:extLst>
            </p:cNvPr>
            <p:cNvSpPr txBox="1"/>
            <p:nvPr/>
          </p:nvSpPr>
          <p:spPr>
            <a:xfrm>
              <a:off x="2082036" y="1303968"/>
              <a:ext cx="373820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800" dirty="0">
                  <a:latin typeface="Arial" panose="020B0604020202020204" pitchFamily="34" charset="0"/>
                  <a:cs typeface="Arial" panose="020B0604020202020204" pitchFamily="34" charset="0"/>
                </a:rPr>
                <a:t>T2A</a:t>
              </a:r>
            </a:p>
          </p:txBody>
        </p:sp>
        <p:sp>
          <p:nvSpPr>
            <p:cNvPr id="29" name="TextBox 28">
              <a:extLst>
                <a:ext uri="{FF2B5EF4-FFF2-40B4-BE49-F238E27FC236}">
                  <a16:creationId xmlns:a16="http://schemas.microsoft.com/office/drawing/2014/main" id="{AE8FC203-E103-4D94-B6F9-2A485A7A3048}"/>
                </a:ext>
              </a:extLst>
            </p:cNvPr>
            <p:cNvSpPr txBox="1"/>
            <p:nvPr/>
          </p:nvSpPr>
          <p:spPr>
            <a:xfrm>
              <a:off x="673240" y="1314992"/>
              <a:ext cx="1058966" cy="17786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800" dirty="0">
                  <a:latin typeface="Arial" panose="020B0604020202020204" pitchFamily="34" charset="0"/>
                  <a:cs typeface="Arial" panose="020B0604020202020204" pitchFamily="34" charset="0"/>
                </a:rPr>
                <a:t>(signal peptide) TCR C</a:t>
              </a:r>
              <a:r>
                <a:rPr lang="el-GR" sz="800" dirty="0">
                  <a:latin typeface="Arial" panose="020B0604020202020204" pitchFamily="34" charset="0"/>
                  <a:cs typeface="Arial" panose="020B0604020202020204" pitchFamily="34" charset="0"/>
                </a:rPr>
                <a:t>γ</a:t>
              </a:r>
              <a:endParaRPr lang="en-US" sz="8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30" name="Group 29">
            <a:extLst>
              <a:ext uri="{FF2B5EF4-FFF2-40B4-BE49-F238E27FC236}">
                <a16:creationId xmlns:a16="http://schemas.microsoft.com/office/drawing/2014/main" id="{9686BBE7-8595-4371-9F70-5C631A79EC96}"/>
              </a:ext>
            </a:extLst>
          </p:cNvPr>
          <p:cNvGrpSpPr>
            <a:grpSpLocks noChangeAspect="1"/>
          </p:cNvGrpSpPr>
          <p:nvPr/>
        </p:nvGrpSpPr>
        <p:grpSpPr>
          <a:xfrm>
            <a:off x="1400136" y="1865661"/>
            <a:ext cx="2278490" cy="388430"/>
            <a:chOff x="1113503" y="1747684"/>
            <a:chExt cx="1342102" cy="228797"/>
          </a:xfrm>
        </p:grpSpPr>
        <p:sp>
          <p:nvSpPr>
            <p:cNvPr id="32" name="Rectangle: Rounded Corners 31">
              <a:extLst>
                <a:ext uri="{FF2B5EF4-FFF2-40B4-BE49-F238E27FC236}">
                  <a16:creationId xmlns:a16="http://schemas.microsoft.com/office/drawing/2014/main" id="{31F8CF1D-9655-4077-A165-B265DC816036}"/>
                </a:ext>
              </a:extLst>
            </p:cNvPr>
            <p:cNvSpPr/>
            <p:nvPr/>
          </p:nvSpPr>
          <p:spPr>
            <a:xfrm>
              <a:off x="1113503" y="1747684"/>
              <a:ext cx="671051" cy="147484"/>
            </a:xfrm>
            <a:prstGeom prst="round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8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3" name="Rectangle: Rounded Corners 32">
              <a:extLst>
                <a:ext uri="{FF2B5EF4-FFF2-40B4-BE49-F238E27FC236}">
                  <a16:creationId xmlns:a16="http://schemas.microsoft.com/office/drawing/2014/main" id="{AE08D2B9-8447-42C3-A9E8-B626AF73CDE2}"/>
                </a:ext>
              </a:extLst>
            </p:cNvPr>
            <p:cNvSpPr/>
            <p:nvPr/>
          </p:nvSpPr>
          <p:spPr>
            <a:xfrm>
              <a:off x="1784554" y="1747684"/>
              <a:ext cx="671051" cy="147484"/>
            </a:xfrm>
            <a:prstGeom prst="round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8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6" name="TextBox 35">
              <a:extLst>
                <a:ext uri="{FF2B5EF4-FFF2-40B4-BE49-F238E27FC236}">
                  <a16:creationId xmlns:a16="http://schemas.microsoft.com/office/drawing/2014/main" id="{0BD1C3CE-AB49-460D-9E86-735F0C3ACD76}"/>
                </a:ext>
              </a:extLst>
            </p:cNvPr>
            <p:cNvSpPr txBox="1"/>
            <p:nvPr/>
          </p:nvSpPr>
          <p:spPr>
            <a:xfrm>
              <a:off x="1128606" y="1761037"/>
              <a:ext cx="888385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800" dirty="0">
                  <a:latin typeface="Arial" panose="020B0604020202020204" pitchFamily="34" charset="0"/>
                  <a:cs typeface="Arial" panose="020B0604020202020204" pitchFamily="34" charset="0"/>
                </a:rPr>
                <a:t>anti-PDL1 </a:t>
              </a:r>
              <a:r>
                <a:rPr lang="en-US" sz="800" dirty="0" err="1">
                  <a:latin typeface="Arial" panose="020B0604020202020204" pitchFamily="34" charset="0"/>
                  <a:cs typeface="Arial" panose="020B0604020202020204" pitchFamily="34" charset="0"/>
                </a:rPr>
                <a:t>scFv</a:t>
              </a:r>
              <a:endParaRPr lang="en-US" sz="8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8" name="TextBox 37">
              <a:extLst>
                <a:ext uri="{FF2B5EF4-FFF2-40B4-BE49-F238E27FC236}">
                  <a16:creationId xmlns:a16="http://schemas.microsoft.com/office/drawing/2014/main" id="{9D4A71DC-9235-4416-B5D8-C5E7D119F650}"/>
                </a:ext>
              </a:extLst>
            </p:cNvPr>
            <p:cNvSpPr txBox="1"/>
            <p:nvPr/>
          </p:nvSpPr>
          <p:spPr>
            <a:xfrm>
              <a:off x="1820520" y="1761038"/>
              <a:ext cx="323112" cy="12690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800" dirty="0">
                  <a:latin typeface="Arial" panose="020B0604020202020204" pitchFamily="34" charset="0"/>
                  <a:cs typeface="Arial" panose="020B0604020202020204" pitchFamily="34" charset="0"/>
                </a:rPr>
                <a:t>TCR C</a:t>
              </a:r>
              <a:r>
                <a:rPr lang="el-GR" sz="800" dirty="0">
                  <a:latin typeface="Arial" panose="020B0604020202020204" pitchFamily="34" charset="0"/>
                  <a:cs typeface="Arial" panose="020B0604020202020204" pitchFamily="34" charset="0"/>
                </a:rPr>
                <a:t>γ</a:t>
              </a:r>
              <a:endParaRPr lang="en-US" sz="8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41" name="Group 40">
            <a:extLst>
              <a:ext uri="{FF2B5EF4-FFF2-40B4-BE49-F238E27FC236}">
                <a16:creationId xmlns:a16="http://schemas.microsoft.com/office/drawing/2014/main" id="{E4010902-7A60-486E-A2EC-08FFB9920509}"/>
              </a:ext>
            </a:extLst>
          </p:cNvPr>
          <p:cNvGrpSpPr>
            <a:grpSpLocks noChangeAspect="1"/>
          </p:cNvGrpSpPr>
          <p:nvPr/>
        </p:nvGrpSpPr>
        <p:grpSpPr>
          <a:xfrm>
            <a:off x="1382338" y="2281737"/>
            <a:ext cx="2278491" cy="378906"/>
            <a:chOff x="1113503" y="1747684"/>
            <a:chExt cx="1342102" cy="223187"/>
          </a:xfrm>
        </p:grpSpPr>
        <p:sp>
          <p:nvSpPr>
            <p:cNvPr id="43" name="Rectangle: Rounded Corners 42">
              <a:extLst>
                <a:ext uri="{FF2B5EF4-FFF2-40B4-BE49-F238E27FC236}">
                  <a16:creationId xmlns:a16="http://schemas.microsoft.com/office/drawing/2014/main" id="{17AD6418-1A9D-42F8-8A66-20842111DA9A}"/>
                </a:ext>
              </a:extLst>
            </p:cNvPr>
            <p:cNvSpPr/>
            <p:nvPr/>
          </p:nvSpPr>
          <p:spPr>
            <a:xfrm>
              <a:off x="1113503" y="1747684"/>
              <a:ext cx="671051" cy="147484"/>
            </a:xfrm>
            <a:prstGeom prst="round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8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4" name="Rectangle: Rounded Corners 43">
              <a:extLst>
                <a:ext uri="{FF2B5EF4-FFF2-40B4-BE49-F238E27FC236}">
                  <a16:creationId xmlns:a16="http://schemas.microsoft.com/office/drawing/2014/main" id="{8CBBA486-435C-4C13-954B-1FE2B8D0D678}"/>
                </a:ext>
              </a:extLst>
            </p:cNvPr>
            <p:cNvSpPr/>
            <p:nvPr/>
          </p:nvSpPr>
          <p:spPr>
            <a:xfrm>
              <a:off x="1784554" y="1747684"/>
              <a:ext cx="671051" cy="147484"/>
            </a:xfrm>
            <a:prstGeom prst="round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8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7" name="TextBox 46">
              <a:extLst>
                <a:ext uri="{FF2B5EF4-FFF2-40B4-BE49-F238E27FC236}">
                  <a16:creationId xmlns:a16="http://schemas.microsoft.com/office/drawing/2014/main" id="{106F0405-E273-4EE6-85E1-8B79AC1D759F}"/>
                </a:ext>
              </a:extLst>
            </p:cNvPr>
            <p:cNvSpPr txBox="1"/>
            <p:nvPr/>
          </p:nvSpPr>
          <p:spPr>
            <a:xfrm>
              <a:off x="1145440" y="1755427"/>
              <a:ext cx="888385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800" dirty="0">
                  <a:latin typeface="Arial" panose="020B0604020202020204" pitchFamily="34" charset="0"/>
                  <a:cs typeface="Arial" panose="020B0604020202020204" pitchFamily="34" charset="0"/>
                </a:rPr>
                <a:t>anti-PDL1 </a:t>
              </a:r>
              <a:r>
                <a:rPr lang="en-US" sz="800" dirty="0" err="1">
                  <a:latin typeface="Arial" panose="020B0604020202020204" pitchFamily="34" charset="0"/>
                  <a:cs typeface="Arial" panose="020B0604020202020204" pitchFamily="34" charset="0"/>
                </a:rPr>
                <a:t>scFv</a:t>
              </a:r>
              <a:endParaRPr lang="en-US" sz="8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9" name="TextBox 48">
              <a:extLst>
                <a:ext uri="{FF2B5EF4-FFF2-40B4-BE49-F238E27FC236}">
                  <a16:creationId xmlns:a16="http://schemas.microsoft.com/office/drawing/2014/main" id="{6406CCDA-B260-4E0F-A438-C65A1D29B791}"/>
                </a:ext>
              </a:extLst>
            </p:cNvPr>
            <p:cNvSpPr txBox="1"/>
            <p:nvPr/>
          </p:nvSpPr>
          <p:spPr>
            <a:xfrm>
              <a:off x="1837353" y="1755427"/>
              <a:ext cx="326889" cy="12690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800" dirty="0">
                  <a:latin typeface="Arial" panose="020B0604020202020204" pitchFamily="34" charset="0"/>
                  <a:cs typeface="Arial" panose="020B0604020202020204" pitchFamily="34" charset="0"/>
                </a:rPr>
                <a:t>TCR C</a:t>
              </a:r>
              <a:r>
                <a:rPr lang="el-GR" sz="800" dirty="0">
                  <a:latin typeface="Arial" panose="020B0604020202020204" pitchFamily="34" charset="0"/>
                  <a:cs typeface="Arial" panose="020B0604020202020204" pitchFamily="34" charset="0"/>
                </a:rPr>
                <a:t>δ</a:t>
              </a:r>
              <a:endParaRPr lang="en-US" sz="8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76" name="Group 75">
            <a:extLst>
              <a:ext uri="{FF2B5EF4-FFF2-40B4-BE49-F238E27FC236}">
                <a16:creationId xmlns:a16="http://schemas.microsoft.com/office/drawing/2014/main" id="{26438D21-0534-4828-9A93-4E8B645CA896}"/>
              </a:ext>
            </a:extLst>
          </p:cNvPr>
          <p:cNvGrpSpPr>
            <a:grpSpLocks noChangeAspect="1"/>
          </p:cNvGrpSpPr>
          <p:nvPr/>
        </p:nvGrpSpPr>
        <p:grpSpPr>
          <a:xfrm>
            <a:off x="1345599" y="997153"/>
            <a:ext cx="4320949" cy="274320"/>
            <a:chOff x="1047686" y="1709538"/>
            <a:chExt cx="3393564" cy="215444"/>
          </a:xfrm>
        </p:grpSpPr>
        <p:sp>
          <p:nvSpPr>
            <p:cNvPr id="54" name="Rectangle: Rounded Corners 53">
              <a:extLst>
                <a:ext uri="{FF2B5EF4-FFF2-40B4-BE49-F238E27FC236}">
                  <a16:creationId xmlns:a16="http://schemas.microsoft.com/office/drawing/2014/main" id="{12ED6184-5DD3-4C29-AB39-332C4785170B}"/>
                </a:ext>
              </a:extLst>
            </p:cNvPr>
            <p:cNvSpPr/>
            <p:nvPr/>
          </p:nvSpPr>
          <p:spPr>
            <a:xfrm>
              <a:off x="1088689" y="1722498"/>
              <a:ext cx="671051" cy="147484"/>
            </a:xfrm>
            <a:prstGeom prst="round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8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5" name="Rectangle: Rounded Corners 54">
              <a:extLst>
                <a:ext uri="{FF2B5EF4-FFF2-40B4-BE49-F238E27FC236}">
                  <a16:creationId xmlns:a16="http://schemas.microsoft.com/office/drawing/2014/main" id="{2BF6E36D-3DAA-4D48-8428-FD9A1A6B4E52}"/>
                </a:ext>
              </a:extLst>
            </p:cNvPr>
            <p:cNvSpPr/>
            <p:nvPr/>
          </p:nvSpPr>
          <p:spPr>
            <a:xfrm>
              <a:off x="1759740" y="1722498"/>
              <a:ext cx="671051" cy="147484"/>
            </a:xfrm>
            <a:prstGeom prst="round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8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6" name="Rectangle: Rounded Corners 55">
              <a:extLst>
                <a:ext uri="{FF2B5EF4-FFF2-40B4-BE49-F238E27FC236}">
                  <a16:creationId xmlns:a16="http://schemas.microsoft.com/office/drawing/2014/main" id="{FFE620B8-982D-471E-8EA0-6D6013ED8560}"/>
                </a:ext>
              </a:extLst>
            </p:cNvPr>
            <p:cNvSpPr/>
            <p:nvPr/>
          </p:nvSpPr>
          <p:spPr>
            <a:xfrm>
              <a:off x="2430791" y="1722498"/>
              <a:ext cx="671051" cy="147484"/>
            </a:xfrm>
            <a:prstGeom prst="round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8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7" name="Rectangle: Rounded Corners 56">
              <a:extLst>
                <a:ext uri="{FF2B5EF4-FFF2-40B4-BE49-F238E27FC236}">
                  <a16:creationId xmlns:a16="http://schemas.microsoft.com/office/drawing/2014/main" id="{7676CDC8-EABE-4AB6-A75B-9BB2890C1F8A}"/>
                </a:ext>
              </a:extLst>
            </p:cNvPr>
            <p:cNvSpPr/>
            <p:nvPr/>
          </p:nvSpPr>
          <p:spPr>
            <a:xfrm>
              <a:off x="3101842" y="1722498"/>
              <a:ext cx="671051" cy="147484"/>
            </a:xfrm>
            <a:prstGeom prst="round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8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8" name="TextBox 57">
              <a:extLst>
                <a:ext uri="{FF2B5EF4-FFF2-40B4-BE49-F238E27FC236}">
                  <a16:creationId xmlns:a16="http://schemas.microsoft.com/office/drawing/2014/main" id="{BC01FD37-90C1-4231-8B2F-04D42852F801}"/>
                </a:ext>
              </a:extLst>
            </p:cNvPr>
            <p:cNvSpPr txBox="1"/>
            <p:nvPr/>
          </p:nvSpPr>
          <p:spPr>
            <a:xfrm>
              <a:off x="1047686" y="1709538"/>
              <a:ext cx="888385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800" dirty="0">
                  <a:latin typeface="Arial" panose="020B0604020202020204" pitchFamily="34" charset="0"/>
                  <a:cs typeface="Arial" panose="020B0604020202020204" pitchFamily="34" charset="0"/>
                </a:rPr>
                <a:t>anti-PDL1 </a:t>
              </a:r>
              <a:r>
                <a:rPr lang="en-US" sz="800" dirty="0" err="1">
                  <a:latin typeface="Arial" panose="020B0604020202020204" pitchFamily="34" charset="0"/>
                  <a:cs typeface="Arial" panose="020B0604020202020204" pitchFamily="34" charset="0"/>
                </a:rPr>
                <a:t>scFv</a:t>
              </a:r>
              <a:endParaRPr lang="en-US" sz="8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0" name="TextBox 59">
              <a:extLst>
                <a:ext uri="{FF2B5EF4-FFF2-40B4-BE49-F238E27FC236}">
                  <a16:creationId xmlns:a16="http://schemas.microsoft.com/office/drawing/2014/main" id="{5D30AEF2-810C-4572-9E75-FA82BD0F0AB8}"/>
                </a:ext>
              </a:extLst>
            </p:cNvPr>
            <p:cNvSpPr txBox="1"/>
            <p:nvPr/>
          </p:nvSpPr>
          <p:spPr>
            <a:xfrm>
              <a:off x="1864961" y="1709538"/>
              <a:ext cx="453970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800" dirty="0">
                  <a:latin typeface="Arial" panose="020B0604020202020204" pitchFamily="34" charset="0"/>
                  <a:cs typeface="Arial" panose="020B0604020202020204" pitchFamily="34" charset="0"/>
                </a:rPr>
                <a:t>Hinge</a:t>
              </a:r>
            </a:p>
          </p:txBody>
        </p:sp>
        <p:sp>
          <p:nvSpPr>
            <p:cNvPr id="61" name="TextBox 60">
              <a:extLst>
                <a:ext uri="{FF2B5EF4-FFF2-40B4-BE49-F238E27FC236}">
                  <a16:creationId xmlns:a16="http://schemas.microsoft.com/office/drawing/2014/main" id="{891EA655-3B32-4D6A-9504-937671A9C7B0}"/>
                </a:ext>
              </a:extLst>
            </p:cNvPr>
            <p:cNvSpPr txBox="1"/>
            <p:nvPr/>
          </p:nvSpPr>
          <p:spPr>
            <a:xfrm>
              <a:off x="2564979" y="1709538"/>
              <a:ext cx="332142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800" dirty="0">
                  <a:latin typeface="Arial" panose="020B0604020202020204" pitchFamily="34" charset="0"/>
                  <a:cs typeface="Arial" panose="020B0604020202020204" pitchFamily="34" charset="0"/>
                </a:rPr>
                <a:t>TM</a:t>
              </a:r>
            </a:p>
          </p:txBody>
        </p:sp>
        <p:sp>
          <p:nvSpPr>
            <p:cNvPr id="62" name="TextBox 61">
              <a:extLst>
                <a:ext uri="{FF2B5EF4-FFF2-40B4-BE49-F238E27FC236}">
                  <a16:creationId xmlns:a16="http://schemas.microsoft.com/office/drawing/2014/main" id="{191EEBE8-E473-456E-BB3E-CCF1D2F5BC76}"/>
                </a:ext>
              </a:extLst>
            </p:cNvPr>
            <p:cNvSpPr txBox="1"/>
            <p:nvPr/>
          </p:nvSpPr>
          <p:spPr>
            <a:xfrm>
              <a:off x="3111198" y="1709538"/>
              <a:ext cx="437940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800" dirty="0">
                  <a:latin typeface="Arial" panose="020B0604020202020204" pitchFamily="34" charset="0"/>
                  <a:cs typeface="Arial" panose="020B0604020202020204" pitchFamily="34" charset="0"/>
                </a:rPr>
                <a:t>41BB</a:t>
              </a:r>
            </a:p>
          </p:txBody>
        </p:sp>
        <p:sp>
          <p:nvSpPr>
            <p:cNvPr id="74" name="Rectangle: Rounded Corners 73">
              <a:extLst>
                <a:ext uri="{FF2B5EF4-FFF2-40B4-BE49-F238E27FC236}">
                  <a16:creationId xmlns:a16="http://schemas.microsoft.com/office/drawing/2014/main" id="{0F3CBBD8-279A-4F58-94DE-D7DA6F88FB41}"/>
                </a:ext>
              </a:extLst>
            </p:cNvPr>
            <p:cNvSpPr/>
            <p:nvPr/>
          </p:nvSpPr>
          <p:spPr>
            <a:xfrm>
              <a:off x="3770199" y="1722498"/>
              <a:ext cx="671051" cy="147484"/>
            </a:xfrm>
            <a:prstGeom prst="round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8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5" name="TextBox 74">
              <a:extLst>
                <a:ext uri="{FF2B5EF4-FFF2-40B4-BE49-F238E27FC236}">
                  <a16:creationId xmlns:a16="http://schemas.microsoft.com/office/drawing/2014/main" id="{BED91547-EE2F-437F-8619-691E7B2A50FA}"/>
                </a:ext>
              </a:extLst>
            </p:cNvPr>
            <p:cNvSpPr txBox="1"/>
            <p:nvPr/>
          </p:nvSpPr>
          <p:spPr>
            <a:xfrm>
              <a:off x="3895209" y="1709538"/>
              <a:ext cx="434734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800" dirty="0">
                  <a:latin typeface="Arial" panose="020B0604020202020204" pitchFamily="34" charset="0"/>
                  <a:cs typeface="Arial" panose="020B0604020202020204" pitchFamily="34" charset="0"/>
                </a:rPr>
                <a:t>CD3</a:t>
              </a:r>
              <a:r>
                <a:rPr lang="el-GR" sz="800" dirty="0">
                  <a:latin typeface="Arial" panose="020B0604020202020204" pitchFamily="34" charset="0"/>
                  <a:cs typeface="Arial" panose="020B0604020202020204" pitchFamily="34" charset="0"/>
                </a:rPr>
                <a:t>ζ</a:t>
              </a:r>
              <a:endParaRPr lang="en-US" sz="8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80" name="TextBox 79">
            <a:extLst>
              <a:ext uri="{FF2B5EF4-FFF2-40B4-BE49-F238E27FC236}">
                <a16:creationId xmlns:a16="http://schemas.microsoft.com/office/drawing/2014/main" id="{41AEEBD3-CC36-4AC0-AB6C-BEBF8E48C49C}"/>
              </a:ext>
            </a:extLst>
          </p:cNvPr>
          <p:cNvSpPr txBox="1"/>
          <p:nvPr/>
        </p:nvSpPr>
        <p:spPr>
          <a:xfrm>
            <a:off x="311316" y="1411730"/>
            <a:ext cx="107593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anti-PDL1 </a:t>
            </a:r>
            <a:r>
              <a:rPr lang="el-GR" sz="800" i="1" dirty="0">
                <a:latin typeface="Arial" panose="020B0604020202020204" pitchFamily="34" charset="0"/>
                <a:cs typeface="Arial" panose="020B0604020202020204" pitchFamily="34" charset="0"/>
              </a:rPr>
              <a:t>γ</a:t>
            </a:r>
            <a:r>
              <a:rPr lang="en-US" sz="800" i="1" dirty="0">
                <a:latin typeface="Arial" panose="020B0604020202020204" pitchFamily="34" charset="0"/>
                <a:cs typeface="Arial" panose="020B0604020202020204" pitchFamily="34" charset="0"/>
              </a:rPr>
              <a:t>-TCR</a:t>
            </a:r>
            <a:r>
              <a:rPr lang="el-GR" sz="800" i="1" dirty="0">
                <a:latin typeface="Arial" panose="020B0604020202020204" pitchFamily="34" charset="0"/>
                <a:cs typeface="Arial" panose="020B0604020202020204" pitchFamily="34" charset="0"/>
              </a:rPr>
              <a:t>γδ</a:t>
            </a:r>
            <a:endParaRPr lang="en-US" sz="8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1" name="TextBox 80">
            <a:extLst>
              <a:ext uri="{FF2B5EF4-FFF2-40B4-BE49-F238E27FC236}">
                <a16:creationId xmlns:a16="http://schemas.microsoft.com/office/drawing/2014/main" id="{C807C186-050D-4EA7-B149-15C3AC115BA4}"/>
              </a:ext>
            </a:extLst>
          </p:cNvPr>
          <p:cNvSpPr txBox="1"/>
          <p:nvPr/>
        </p:nvSpPr>
        <p:spPr>
          <a:xfrm>
            <a:off x="311316" y="552550"/>
            <a:ext cx="108234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anti-PDL1 </a:t>
            </a:r>
            <a:r>
              <a:rPr lang="en-US" sz="800" i="1" dirty="0">
                <a:latin typeface="Arial" panose="020B0604020202020204" pitchFamily="34" charset="0"/>
                <a:cs typeface="Arial" panose="020B0604020202020204" pitchFamily="34" charset="0"/>
              </a:rPr>
              <a:t>δ-TCR</a:t>
            </a:r>
            <a:r>
              <a:rPr lang="el-GR" sz="800" i="1" dirty="0">
                <a:latin typeface="Arial" panose="020B0604020202020204" pitchFamily="34" charset="0"/>
                <a:cs typeface="Arial" panose="020B0604020202020204" pitchFamily="34" charset="0"/>
              </a:rPr>
              <a:t>γδ</a:t>
            </a:r>
            <a:endParaRPr lang="en-US" sz="8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2" name="TextBox 81">
            <a:extLst>
              <a:ext uri="{FF2B5EF4-FFF2-40B4-BE49-F238E27FC236}">
                <a16:creationId xmlns:a16="http://schemas.microsoft.com/office/drawing/2014/main" id="{FDEFA2C6-0ABC-42A4-8555-DD2127DBFA47}"/>
              </a:ext>
            </a:extLst>
          </p:cNvPr>
          <p:cNvSpPr txBox="1"/>
          <p:nvPr/>
        </p:nvSpPr>
        <p:spPr>
          <a:xfrm>
            <a:off x="311316" y="1891902"/>
            <a:ext cx="1018227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anti-PDL1 </a:t>
            </a:r>
            <a:r>
              <a:rPr lang="el-GR" sz="800" i="1" dirty="0">
                <a:latin typeface="Arial" panose="020B0604020202020204" pitchFamily="34" charset="0"/>
                <a:cs typeface="Arial" panose="020B0604020202020204" pitchFamily="34" charset="0"/>
              </a:rPr>
              <a:t>γ</a:t>
            </a:r>
            <a:r>
              <a:rPr lang="en-US" sz="800" i="1" dirty="0">
                <a:latin typeface="Arial" panose="020B0604020202020204" pitchFamily="34" charset="0"/>
                <a:cs typeface="Arial" panose="020B0604020202020204" pitchFamily="34" charset="0"/>
              </a:rPr>
              <a:t>-TCR</a:t>
            </a:r>
            <a:r>
              <a:rPr lang="el-GR" sz="800" i="1" dirty="0">
                <a:latin typeface="Arial" panose="020B0604020202020204" pitchFamily="34" charset="0"/>
                <a:cs typeface="Arial" panose="020B0604020202020204" pitchFamily="34" charset="0"/>
              </a:rPr>
              <a:t>γ</a:t>
            </a:r>
            <a:endParaRPr lang="en-US" sz="80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3" name="TextBox 82">
            <a:extLst>
              <a:ext uri="{FF2B5EF4-FFF2-40B4-BE49-F238E27FC236}">
                <a16:creationId xmlns:a16="http://schemas.microsoft.com/office/drawing/2014/main" id="{FA78DD86-CFB0-4B50-91C8-51AB249C06CC}"/>
              </a:ext>
            </a:extLst>
          </p:cNvPr>
          <p:cNvSpPr txBox="1"/>
          <p:nvPr/>
        </p:nvSpPr>
        <p:spPr>
          <a:xfrm>
            <a:off x="311316" y="2285577"/>
            <a:ext cx="1031051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anti-PDL1 </a:t>
            </a:r>
            <a:r>
              <a:rPr lang="en-US" sz="800" i="1" dirty="0">
                <a:latin typeface="Arial" panose="020B0604020202020204" pitchFamily="34" charset="0"/>
                <a:cs typeface="Arial" panose="020B0604020202020204" pitchFamily="34" charset="0"/>
              </a:rPr>
              <a:t>δ-TCR</a:t>
            </a:r>
            <a:r>
              <a:rPr lang="el-GR" sz="800" i="1" dirty="0">
                <a:latin typeface="Arial" panose="020B0604020202020204" pitchFamily="34" charset="0"/>
                <a:cs typeface="Arial" panose="020B0604020202020204" pitchFamily="34" charset="0"/>
              </a:rPr>
              <a:t>δ</a:t>
            </a:r>
            <a:endParaRPr lang="en-US" sz="80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4" name="TextBox 83">
            <a:extLst>
              <a:ext uri="{FF2B5EF4-FFF2-40B4-BE49-F238E27FC236}">
                <a16:creationId xmlns:a16="http://schemas.microsoft.com/office/drawing/2014/main" id="{8F979D42-6E5F-4A89-A3BC-C69D10904F1F}"/>
              </a:ext>
            </a:extLst>
          </p:cNvPr>
          <p:cNvSpPr txBox="1"/>
          <p:nvPr/>
        </p:nvSpPr>
        <p:spPr>
          <a:xfrm>
            <a:off x="311316" y="1015714"/>
            <a:ext cx="888385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anti-PDL1 CAR</a:t>
            </a:r>
          </a:p>
        </p:txBody>
      </p:sp>
    </p:spTree>
    <p:extLst>
      <p:ext uri="{BB962C8B-B14F-4D97-AF65-F5344CB8AC3E}">
        <p14:creationId xmlns:p14="http://schemas.microsoft.com/office/powerpoint/2010/main" val="648082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25017</TotalTime>
  <Words>90</Words>
  <Application>Microsoft Office PowerPoint</Application>
  <PresentationFormat>On-screen Show (4:3)</PresentationFormat>
  <Paragraphs>38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Figures</dc:title>
  <dc:creator>Xiaomei Yuan</dc:creator>
  <cp:lastModifiedBy>Runqiang Chen</cp:lastModifiedBy>
  <cp:revision>156</cp:revision>
  <dcterms:created xsi:type="dcterms:W3CDTF">2022-03-10T00:39:32Z</dcterms:created>
  <dcterms:modified xsi:type="dcterms:W3CDTF">2022-04-27T21:06:25Z</dcterms:modified>
</cp:coreProperties>
</file>