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60" r:id="rId3"/>
    <p:sldId id="261" r:id="rId4"/>
    <p:sldId id="262" r:id="rId5"/>
    <p:sldId id="272" r:id="rId6"/>
    <p:sldId id="263" r:id="rId7"/>
    <p:sldId id="264" r:id="rId8"/>
    <p:sldId id="268" r:id="rId9"/>
    <p:sldId id="270" r:id="rId10"/>
    <p:sldId id="271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1854" y="-20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591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73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8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00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03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360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30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61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70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135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21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D73E2-2E75-4AD2-8D1A-991104655C16}" type="datetimeFigureOut">
              <a:rPr lang="de-DE" smtClean="0"/>
              <a:t>28.04.2022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7A472-BC4B-4AFA-81ED-5B6C7F982B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19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48915" y="445169"/>
            <a:ext cx="59315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Supplementary Material</a:t>
            </a:r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Fig</a:t>
            </a:r>
            <a:r>
              <a:rPr lang="en-US" b="1" dirty="0"/>
              <a:t>. </a:t>
            </a:r>
            <a:r>
              <a:rPr lang="en-US" b="1" dirty="0" smtClean="0"/>
              <a:t>S1:</a:t>
            </a:r>
            <a:r>
              <a:rPr lang="en-US" dirty="0" smtClean="0"/>
              <a:t> </a:t>
            </a:r>
            <a:r>
              <a:rPr lang="en-US" b="1" dirty="0"/>
              <a:t>SC144 suppresses IL-6- and OSM-induced STAT3 phosphorylation in L3.6pl human pancreatic cancer cells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All original Western </a:t>
            </a:r>
            <a:r>
              <a:rPr lang="en-US" dirty="0"/>
              <a:t>blots used for </a:t>
            </a:r>
            <a:r>
              <a:rPr lang="en-US" dirty="0" smtClean="0"/>
              <a:t>densitometry and presented within the manuscript are shown. Impact of SC144 on IL-6-induced </a:t>
            </a:r>
            <a:r>
              <a:rPr lang="en-US" dirty="0"/>
              <a:t>STAT3 </a:t>
            </a:r>
            <a:r>
              <a:rPr lang="en-US" dirty="0" smtClean="0"/>
              <a:t>phosphorylation</a:t>
            </a:r>
            <a:r>
              <a:rPr lang="en-US" b="1" dirty="0" smtClean="0"/>
              <a:t> (</a:t>
            </a:r>
            <a:r>
              <a:rPr lang="en-US" b="1" dirty="0"/>
              <a:t>a) </a:t>
            </a:r>
            <a:r>
              <a:rPr lang="en-US" dirty="0" smtClean="0"/>
              <a:t>after 3 h challenge and </a:t>
            </a:r>
            <a:r>
              <a:rPr lang="en-US" b="1" dirty="0" smtClean="0"/>
              <a:t>(b) </a:t>
            </a:r>
            <a:r>
              <a:rPr lang="en-US" dirty="0" smtClean="0"/>
              <a:t>24 h challenge </a:t>
            </a:r>
            <a:r>
              <a:rPr lang="en-US" dirty="0"/>
              <a:t>in L3.6pl cells. Impact of SC144 on </a:t>
            </a:r>
            <a:r>
              <a:rPr lang="en-US" dirty="0" smtClean="0"/>
              <a:t>OSM-induced </a:t>
            </a:r>
            <a:r>
              <a:rPr lang="en-US" dirty="0"/>
              <a:t>STAT3 phosphorylation </a:t>
            </a:r>
            <a:r>
              <a:rPr lang="en-US" b="1" dirty="0" smtClean="0"/>
              <a:t>(c) </a:t>
            </a:r>
            <a:r>
              <a:rPr lang="en-US" dirty="0"/>
              <a:t>after 3 h challenge and </a:t>
            </a:r>
            <a:r>
              <a:rPr lang="en-US" b="1" dirty="0" smtClean="0"/>
              <a:t>(d) </a:t>
            </a:r>
            <a:r>
              <a:rPr lang="en-US" dirty="0" smtClean="0"/>
              <a:t>24 </a:t>
            </a:r>
            <a:r>
              <a:rPr lang="en-US" dirty="0"/>
              <a:t>h </a:t>
            </a:r>
            <a:r>
              <a:rPr lang="en-US" dirty="0" smtClean="0"/>
              <a:t>challenge in </a:t>
            </a:r>
            <a:r>
              <a:rPr lang="en-US" dirty="0"/>
              <a:t>L3.6pl cells. 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926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3a (6h IL-6)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4576" y="1792196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275" y="874188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2804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0863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2176" y="87585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4576" y="6424646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91" y="1342769"/>
            <a:ext cx="3409950" cy="245364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02" y="5837822"/>
            <a:ext cx="341757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8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0" y="1779432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60558" y="6515688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11" y="1195521"/>
            <a:ext cx="3642360" cy="254127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70" y="5992478"/>
            <a:ext cx="3444240" cy="255651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3a (6h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554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70353" y="1820547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4576" y="6729601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87" y="1246657"/>
            <a:ext cx="3505200" cy="254127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87" y="6085473"/>
            <a:ext cx="3497580" cy="230886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3a (6h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090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DD01F89-B4DD-423C-9234-BD9F71813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43" y="1630568"/>
            <a:ext cx="4214813" cy="566470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73640" y="5519550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55786" y="8753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880865" y="876884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8407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256454" y="2198901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E77F65F-3E8D-4A4B-B6B3-E8F1CFA10E67}"/>
              </a:ext>
            </a:extLst>
          </p:cNvPr>
          <p:cNvSpPr txBox="1"/>
          <p:nvPr/>
        </p:nvSpPr>
        <p:spPr>
          <a:xfrm>
            <a:off x="1026073" y="1197895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 24 h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C0715F53-C3C5-4F4B-A476-E69498210345}"/>
              </a:ext>
            </a:extLst>
          </p:cNvPr>
          <p:cNvSpPr txBox="1"/>
          <p:nvPr/>
        </p:nvSpPr>
        <p:spPr>
          <a:xfrm>
            <a:off x="1510803" y="1199128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3 h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ECF307B6-BD6D-44E8-9FAF-5AC9EB20A8E2}"/>
              </a:ext>
            </a:extLst>
          </p:cNvPr>
          <p:cNvSpPr txBox="1"/>
          <p:nvPr/>
        </p:nvSpPr>
        <p:spPr>
          <a:xfrm>
            <a:off x="1906917" y="1204472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3 h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06AB7B62-4813-4FBF-992E-DE4886F2545B}"/>
              </a:ext>
            </a:extLst>
          </p:cNvPr>
          <p:cNvSpPr txBox="1"/>
          <p:nvPr/>
        </p:nvSpPr>
        <p:spPr>
          <a:xfrm>
            <a:off x="-61732" y="1123659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h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8E3D199E-EAAB-4A3C-83E8-950C94159665}"/>
              </a:ext>
            </a:extLst>
          </p:cNvPr>
          <p:cNvSpPr txBox="1"/>
          <p:nvPr/>
        </p:nvSpPr>
        <p:spPr>
          <a:xfrm>
            <a:off x="2267913" y="1197894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3 h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F63C7A71-0D91-45A8-893C-DF40201A362E}"/>
              </a:ext>
            </a:extLst>
          </p:cNvPr>
          <p:cNvSpPr txBox="1"/>
          <p:nvPr/>
        </p:nvSpPr>
        <p:spPr>
          <a:xfrm>
            <a:off x="2608784" y="65752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B1C7AA8A-392C-4133-A7CF-136F729F1BD1}"/>
              </a:ext>
            </a:extLst>
          </p:cNvPr>
          <p:cNvSpPr txBox="1"/>
          <p:nvPr/>
        </p:nvSpPr>
        <p:spPr>
          <a:xfrm>
            <a:off x="3004800" y="65751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7F93E902-10DF-486C-9883-9CFE90FA0C0B}"/>
              </a:ext>
            </a:extLst>
          </p:cNvPr>
          <p:cNvSpPr txBox="1"/>
          <p:nvPr/>
        </p:nvSpPr>
        <p:spPr>
          <a:xfrm>
            <a:off x="3332853" y="659705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D4274AFA-CF1C-4C57-B591-18BEECF3912A}"/>
              </a:ext>
            </a:extLst>
          </p:cNvPr>
          <p:cNvSpPr txBox="1"/>
          <p:nvPr/>
        </p:nvSpPr>
        <p:spPr>
          <a:xfrm>
            <a:off x="2610068" y="85076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DDDF0C75-AAF1-4127-92F8-0E878932BBC3}"/>
              </a:ext>
            </a:extLst>
          </p:cNvPr>
          <p:cNvSpPr txBox="1"/>
          <p:nvPr/>
        </p:nvSpPr>
        <p:spPr>
          <a:xfrm>
            <a:off x="2961515" y="868180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CB383ABE-2C24-4D82-B4EE-0251396412A2}"/>
              </a:ext>
            </a:extLst>
          </p:cNvPr>
          <p:cNvSpPr txBox="1"/>
          <p:nvPr/>
        </p:nvSpPr>
        <p:spPr>
          <a:xfrm>
            <a:off x="3340074" y="8753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E1E0A282-4DE0-46CD-BE97-7113A874FBD0}"/>
              </a:ext>
            </a:extLst>
          </p:cNvPr>
          <p:cNvSpPr txBox="1"/>
          <p:nvPr/>
        </p:nvSpPr>
        <p:spPr>
          <a:xfrm>
            <a:off x="2632397" y="1197894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6 h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A8B08416-E8B8-49D2-AE89-C89895DB87DC}"/>
              </a:ext>
            </a:extLst>
          </p:cNvPr>
          <p:cNvSpPr txBox="1"/>
          <p:nvPr/>
        </p:nvSpPr>
        <p:spPr>
          <a:xfrm>
            <a:off x="3012801" y="1203358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6 h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9DEC4E89-4ECA-4223-BADE-7F6E45C01AF8}"/>
              </a:ext>
            </a:extLst>
          </p:cNvPr>
          <p:cNvSpPr txBox="1"/>
          <p:nvPr/>
        </p:nvSpPr>
        <p:spPr>
          <a:xfrm>
            <a:off x="3339807" y="1201884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6 h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F5A7DF93-2AAE-42D4-9724-6A57ECF984C2}"/>
              </a:ext>
            </a:extLst>
          </p:cNvPr>
          <p:cNvSpPr txBox="1"/>
          <p:nvPr/>
        </p:nvSpPr>
        <p:spPr>
          <a:xfrm>
            <a:off x="3675582" y="65089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749E895B-86A7-497B-9624-F954E4DB9A45}"/>
              </a:ext>
            </a:extLst>
          </p:cNvPr>
          <p:cNvSpPr txBox="1"/>
          <p:nvPr/>
        </p:nvSpPr>
        <p:spPr>
          <a:xfrm>
            <a:off x="4071598" y="65089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08A20B22-3B67-42F5-9B7D-61AB3B8459DD}"/>
              </a:ext>
            </a:extLst>
          </p:cNvPr>
          <p:cNvSpPr txBox="1"/>
          <p:nvPr/>
        </p:nvSpPr>
        <p:spPr>
          <a:xfrm>
            <a:off x="4399651" y="65307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5A5B120F-50FC-4C21-8A07-E7D3F0874BAF}"/>
              </a:ext>
            </a:extLst>
          </p:cNvPr>
          <p:cNvSpPr txBox="1"/>
          <p:nvPr/>
        </p:nvSpPr>
        <p:spPr>
          <a:xfrm>
            <a:off x="3676866" y="844135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0576ECE4-91F5-4487-B871-186D9BD71770}"/>
              </a:ext>
            </a:extLst>
          </p:cNvPr>
          <p:cNvSpPr txBox="1"/>
          <p:nvPr/>
        </p:nvSpPr>
        <p:spPr>
          <a:xfrm>
            <a:off x="4028313" y="861552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22134F12-26F4-4E35-A39A-533F8F0FB66F}"/>
              </a:ext>
            </a:extLst>
          </p:cNvPr>
          <p:cNvSpPr txBox="1"/>
          <p:nvPr/>
        </p:nvSpPr>
        <p:spPr>
          <a:xfrm>
            <a:off x="4406872" y="86874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D11556D3-8C69-4101-88E5-86BA9252340E}"/>
              </a:ext>
            </a:extLst>
          </p:cNvPr>
          <p:cNvSpPr txBox="1"/>
          <p:nvPr/>
        </p:nvSpPr>
        <p:spPr>
          <a:xfrm>
            <a:off x="3658251" y="1191266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B29FC51D-E470-4E00-9B65-BDF9E62A6657}"/>
              </a:ext>
            </a:extLst>
          </p:cNvPr>
          <p:cNvSpPr txBox="1"/>
          <p:nvPr/>
        </p:nvSpPr>
        <p:spPr>
          <a:xfrm>
            <a:off x="4054365" y="118858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615FAE51-62BD-462F-A64E-9241DBE4B728}"/>
              </a:ext>
            </a:extLst>
          </p:cNvPr>
          <p:cNvSpPr txBox="1"/>
          <p:nvPr/>
        </p:nvSpPr>
        <p:spPr>
          <a:xfrm>
            <a:off x="4415361" y="1183854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3a and b (6h and 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555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0" y="1545065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4576" y="5837528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12" y="1452960"/>
            <a:ext cx="5124049" cy="334764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313" y="6022193"/>
            <a:ext cx="5406424" cy="3420391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3590806" y="871845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995757" y="86748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4378927" y="88490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4709861" y="87619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5084328" y="87619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5497981" y="88490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3978575" y="66221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374591" y="66221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702644" y="66439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5098084" y="66221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5480804" y="66657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3590716" y="66822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14576" y="2079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3b (24h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490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61531" y="1971779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-61531" y="6258984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12" y="1427467"/>
            <a:ext cx="5237436" cy="351171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09" y="5719386"/>
            <a:ext cx="5537757" cy="3965231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4122945" y="6622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4518961" y="662208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4847014" y="66439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5242454" y="662208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5625174" y="66656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3735180" y="859808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735086" y="66822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4140131" y="85545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523301" y="87286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854235" y="86415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5228702" y="864155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5642355" y="87286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3b (24h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6584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576" y="3616187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3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60558" y="1469403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395E457-BC55-43F1-BBBA-56B4AFA6DAF5}"/>
              </a:ext>
            </a:extLst>
          </p:cNvPr>
          <p:cNvSpPr txBox="1"/>
          <p:nvPr/>
        </p:nvSpPr>
        <p:spPr>
          <a:xfrm>
            <a:off x="2981018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9447B54C-3DA0-47FC-9F4A-CD04BFD5D71A}"/>
              </a:ext>
            </a:extLst>
          </p:cNvPr>
          <p:cNvSpPr txBox="1"/>
          <p:nvPr/>
        </p:nvSpPr>
        <p:spPr>
          <a:xfrm>
            <a:off x="3026095" y="866776"/>
            <a:ext cx="17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3F962D-DB3D-4F53-8880-7A3B3ABCE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54" y="1240113"/>
            <a:ext cx="2644140" cy="3771900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3b (24h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2443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30087" y="3961819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55786" y="8753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880865" y="876884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0.5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8407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76069" y="1597669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256314A-BE73-487B-BFB0-4E0AEEE13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991" y="1517000"/>
            <a:ext cx="2240280" cy="3497580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3b (24h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1714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70353" y="3742744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SC144 (µm)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IL-6 (100 </a:t>
            </a:r>
            <a:r>
              <a:rPr lang="de-DE" sz="1200" b="1" dirty="0" err="1"/>
              <a:t>ng</a:t>
            </a:r>
            <a:r>
              <a:rPr lang="de-DE" sz="1200" b="1" dirty="0"/>
              <a:t>/ml)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155786" y="8753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-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880865" y="876884"/>
            <a:ext cx="383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1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259424" y="88407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2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-41778" y="1559617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STAT3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8F1DD4C-F0C3-4212-93ED-F97073AF4744}"/>
              </a:ext>
            </a:extLst>
          </p:cNvPr>
          <p:cNvSpPr txBox="1"/>
          <p:nvPr/>
        </p:nvSpPr>
        <p:spPr>
          <a:xfrm>
            <a:off x="2633205" y="664398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+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C0415D2-6738-4092-8DC4-ECD36008ABF8}"/>
              </a:ext>
            </a:extLst>
          </p:cNvPr>
          <p:cNvSpPr txBox="1"/>
          <p:nvPr/>
        </p:nvSpPr>
        <p:spPr>
          <a:xfrm>
            <a:off x="2640426" y="88006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5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D8EB3B4-ECFD-4A94-A85B-9823D6D2F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53" y="1376738"/>
            <a:ext cx="2301240" cy="3863340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3b (24h IL-6)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753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70353" y="1710118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14576" y="5273089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96" y="1246657"/>
            <a:ext cx="2541270" cy="242697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96" y="4979319"/>
            <a:ext cx="2560320" cy="236601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3c (6h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9319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0" y="2123310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97721" y="6103267"/>
            <a:ext cx="83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98" y="1433357"/>
            <a:ext cx="2678430" cy="255270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275" y="5405393"/>
            <a:ext cx="2552700" cy="237363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3c (6h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0655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4576" y="1480966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0" y="5203948"/>
            <a:ext cx="867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86" y="1240113"/>
            <a:ext cx="2548890" cy="260985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86" y="4927600"/>
            <a:ext cx="2529840" cy="231648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3c (6h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131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86" y="5016500"/>
            <a:ext cx="3310890" cy="254508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55" y="1321006"/>
            <a:ext cx="3425190" cy="245745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-52708" y="1910478"/>
            <a:ext cx="104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0" y="5594616"/>
            <a:ext cx="85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3c (6h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7680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56" y="1132114"/>
            <a:ext cx="2647950" cy="248031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0" y="1265981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68" y="3795303"/>
            <a:ext cx="2670810" cy="2419350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0" y="3999861"/>
            <a:ext cx="80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3d (24h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1530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0" y="1648403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8729" y="4620807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76" y="1132114"/>
            <a:ext cx="2468880" cy="258318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76" y="4231583"/>
            <a:ext cx="2522220" cy="239649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3d (24h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3831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61531" y="1767244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8134" y="66622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4150" y="6662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2203" y="668409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7643" y="666223"/>
            <a:ext cx="261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0363" y="670581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0369" y="863823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0275" y="672236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5320" y="859467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8490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59424" y="868172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33891" y="868170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7544" y="876884"/>
            <a:ext cx="29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-52708" y="4994364"/>
            <a:ext cx="74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47" y="1253078"/>
            <a:ext cx="2575560" cy="248412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47" y="4297271"/>
            <a:ext cx="2545080" cy="250317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3d (24h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019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-70353" y="1848219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pSTAT3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-52707" y="855115"/>
            <a:ext cx="1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SC144 (µm)</a:t>
            </a:r>
            <a:endParaRPr lang="de-DE" sz="12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-52708" y="666223"/>
            <a:ext cx="1254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OSM (50 </a:t>
            </a:r>
            <a:r>
              <a:rPr lang="de-DE" sz="1200" b="1" dirty="0" err="1" smtClean="0"/>
              <a:t>ng</a:t>
            </a:r>
            <a:r>
              <a:rPr lang="de-DE" sz="1200" b="1" dirty="0" smtClean="0"/>
              <a:t>/ml)</a:t>
            </a:r>
            <a:endParaRPr lang="de-DE" sz="12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529159" y="653170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1925175" y="653169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2253228" y="655355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2648559" y="653169"/>
            <a:ext cx="260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3031388" y="657527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141394" y="884429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41300" y="659182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546345" y="880073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929515" y="880660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20" name="Textfeld 19"/>
          <p:cNvSpPr txBox="1"/>
          <p:nvPr/>
        </p:nvSpPr>
        <p:spPr>
          <a:xfrm>
            <a:off x="2260449" y="877558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2652097" y="878818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22" name="Textfeld 21"/>
          <p:cNvSpPr txBox="1"/>
          <p:nvPr/>
        </p:nvSpPr>
        <p:spPr>
          <a:xfrm>
            <a:off x="3042959" y="875050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4066674" y="3862251"/>
            <a:ext cx="127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30" y="1200994"/>
            <a:ext cx="5372100" cy="34575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30" y="5519601"/>
            <a:ext cx="5354955" cy="3600450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37514" y="6500310"/>
            <a:ext cx="808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STAT3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3726927" y="661186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27" name="Textfeld 26"/>
          <p:cNvSpPr txBox="1"/>
          <p:nvPr/>
        </p:nvSpPr>
        <p:spPr>
          <a:xfrm>
            <a:off x="4122943" y="661185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4450996" y="663371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4846327" y="661185"/>
            <a:ext cx="260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5229156" y="665543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+</a:t>
            </a:r>
            <a:endParaRPr lang="de-DE" sz="1200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3339162" y="881225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0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3339068" y="667198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-</a:t>
            </a:r>
            <a:endParaRPr lang="de-DE" sz="1200" b="1" dirty="0"/>
          </a:p>
        </p:txBody>
      </p:sp>
      <p:sp>
        <p:nvSpPr>
          <p:cNvPr id="33" name="Textfeld 32"/>
          <p:cNvSpPr txBox="1"/>
          <p:nvPr/>
        </p:nvSpPr>
        <p:spPr>
          <a:xfrm>
            <a:off x="3744113" y="882479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0</a:t>
            </a:r>
            <a:endParaRPr lang="de-DE" sz="1200" b="1" dirty="0"/>
          </a:p>
        </p:txBody>
      </p:sp>
      <p:sp>
        <p:nvSpPr>
          <p:cNvPr id="34" name="Textfeld 33"/>
          <p:cNvSpPr txBox="1"/>
          <p:nvPr/>
        </p:nvSpPr>
        <p:spPr>
          <a:xfrm>
            <a:off x="4127283" y="877456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1</a:t>
            </a:r>
            <a:endParaRPr lang="de-DE" sz="1200" b="1" dirty="0"/>
          </a:p>
        </p:txBody>
      </p:sp>
      <p:sp>
        <p:nvSpPr>
          <p:cNvPr id="35" name="Textfeld 34"/>
          <p:cNvSpPr txBox="1"/>
          <p:nvPr/>
        </p:nvSpPr>
        <p:spPr>
          <a:xfrm>
            <a:off x="4458217" y="879964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2</a:t>
            </a:r>
            <a:endParaRPr lang="de-DE" sz="1200" b="1" dirty="0"/>
          </a:p>
        </p:txBody>
      </p:sp>
      <p:sp>
        <p:nvSpPr>
          <p:cNvPr id="36" name="Textfeld 35"/>
          <p:cNvSpPr txBox="1"/>
          <p:nvPr/>
        </p:nvSpPr>
        <p:spPr>
          <a:xfrm>
            <a:off x="4832684" y="879962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3</a:t>
            </a:r>
            <a:endParaRPr lang="de-DE" sz="1200" b="1" dirty="0"/>
          </a:p>
        </p:txBody>
      </p:sp>
      <p:sp>
        <p:nvSpPr>
          <p:cNvPr id="37" name="Textfeld 36"/>
          <p:cNvSpPr txBox="1"/>
          <p:nvPr/>
        </p:nvSpPr>
        <p:spPr>
          <a:xfrm>
            <a:off x="5246337" y="877456"/>
            <a:ext cx="290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smtClean="0"/>
              <a:t>5</a:t>
            </a:r>
            <a:endParaRPr lang="de-DE" sz="1200" b="1" dirty="0"/>
          </a:p>
        </p:txBody>
      </p:sp>
      <p:sp>
        <p:nvSpPr>
          <p:cNvPr id="38" name="Textfeld 37"/>
          <p:cNvSpPr txBox="1"/>
          <p:nvPr/>
        </p:nvSpPr>
        <p:spPr>
          <a:xfrm>
            <a:off x="0" y="0"/>
            <a:ext cx="569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Fig. 3d (24h OSM)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73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660</Words>
  <Application>Microsoft Office PowerPoint</Application>
  <PresentationFormat>A4-Papier (210 x 297 mm)</PresentationFormat>
  <Paragraphs>344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Charité Universitaetsmedizin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Hering, Nina</dc:creator>
  <cp:lastModifiedBy>Pozios, Ioannis</cp:lastModifiedBy>
  <cp:revision>52</cp:revision>
  <dcterms:created xsi:type="dcterms:W3CDTF">2021-12-01T10:09:11Z</dcterms:created>
  <dcterms:modified xsi:type="dcterms:W3CDTF">2022-04-28T11:17:31Z</dcterms:modified>
</cp:coreProperties>
</file>