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1" d="100"/>
          <a:sy n="81" d="100"/>
        </p:scale>
        <p:origin x="4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81E3A-EFF6-4884-9448-9D66F71B6B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FC96D19-E278-4AAB-8203-97D494B79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5A6018-DF1A-4DEC-A69D-DD10B19D3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98BA-2177-4AA8-8380-700286543D4A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3868B5-86FA-4C64-A254-D5E25FAA8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F50862-86E5-455E-A5D9-B279311C7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76486-5855-4B5E-9A88-52BC701A882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26137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26F17-DCD9-44C6-A241-E94DA2530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673F9D-E4C2-43E7-A0F1-E7B129C275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954BB5-4758-418F-8A15-C48DBE2B9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98BA-2177-4AA8-8380-700286543D4A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FE8814-4601-4BCC-89F5-3A3FAA043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6C2E48-29F6-4EF1-86BF-9EEF05B5D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76486-5855-4B5E-9A88-52BC701A882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14285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B320509-4DF1-47FF-9040-2A0F7E04BF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94175B-B92D-4785-A59C-CD1A2DDBC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31C3BD-76EA-4A98-90DC-12A6CACDE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98BA-2177-4AA8-8380-700286543D4A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CEF82E-21DF-4499-9D7A-C5ED43AAF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743410-09B2-41DC-ACF4-5DFD25B84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76486-5855-4B5E-9A88-52BC701A882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6817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79CCB5-0AE6-4C27-8099-FCD8867A8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B141BB-9E87-4FFA-B12F-C9B9C2271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D5D335-3E9B-48A3-820C-2A6857BF9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98BA-2177-4AA8-8380-700286543D4A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431E13-1137-400F-B8D5-E5B202822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54739C-B6C1-4365-B531-6FA0EE437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76486-5855-4B5E-9A88-52BC701A882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965582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3AAEE5-ADFC-48E0-B153-10BF4DCEB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CC122B4-6957-4295-8F10-1A610BE8C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15389E-FAF4-451B-9DD1-6605D6154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98BA-2177-4AA8-8380-700286543D4A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1DC2C8-C404-400D-BD0C-788C10936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6A3E21-1034-46C9-AA40-BB4C346FF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76486-5855-4B5E-9A88-52BC701A882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26797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F0B75E-671A-49D8-A114-4EDAE128A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66BB45-23B9-483E-8689-08B29DF064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1E7848-19BA-4ADA-B3B2-397AC12CF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E7F314E-B69F-4534-AF0A-6B54E88DA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98BA-2177-4AA8-8380-700286543D4A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999BDA-17BF-4D3B-81D0-A39812A81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88C410-2DE9-4CAA-A1D7-3E2A85481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76486-5855-4B5E-9A88-52BC701A882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23872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8C0316-DCD8-4789-8BEB-E73EE1645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793A24-1684-4666-A88B-ECB01ABFB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6E5062B-2618-458C-BE6C-E39380E418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AC95BF7-B5B2-41F9-9D16-22E38B29F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3609C61-1967-4FA4-AC84-4B08BC5236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0DE931C-AAC3-464C-88E6-130E225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98BA-2177-4AA8-8380-700286543D4A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0F94C64-2CCF-4177-8DEA-32B4E7CE6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CBDF1BD-6F9F-4655-9808-97327E8E6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76486-5855-4B5E-9A88-52BC701A882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07893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5AA1F7-0A3C-4EB3-917D-7339CDDA5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74E0DF-6311-452D-A2B7-1E65AB515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98BA-2177-4AA8-8380-700286543D4A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4362977-1592-4C01-8C66-EB560D8E2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A7BB21-B491-473A-B46E-D2511C01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76486-5855-4B5E-9A88-52BC701A882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92145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5D6E0CB-4374-44EE-90F3-B19187DEB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98BA-2177-4AA8-8380-700286543D4A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A6EA546-A647-4E0C-8C7D-113E7A0AD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DA7717-B70B-4517-A147-4E3D987D7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76486-5855-4B5E-9A88-52BC701A882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9536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6164E-6F10-48D7-A025-F29B3ECA5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A897C4-3929-4935-AF41-CF8A62FEA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BFBADBA-38A2-464A-BF62-5D46C162E0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5D4AB8-6C92-471A-9530-CDE436651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98BA-2177-4AA8-8380-700286543D4A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F2A210-66E5-498B-8E8C-BCCA2868E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7D85D89-DAF2-4AB3-BCC4-F57AA2F3B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76486-5855-4B5E-9A88-52BC701A882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26178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1CAB7C-F1C3-48E0-9A3A-59A97C18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182EAB0-9AAB-4668-B06F-65249F1701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23DDA8A-53A8-42C4-ACF8-68A6F482B0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3D0620-9756-4CF9-9B41-55AE5D30C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D98BA-2177-4AA8-8380-700286543D4A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0DD50A-CA81-42F7-9CFD-2F33DC281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1AD1921-4D18-4030-8CD6-061A49B3D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76486-5855-4B5E-9A88-52BC701A882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3756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62DC001-1E17-4A4D-9E77-DDA29E23C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6748E2-3992-422F-ACD5-4BB8DF8DA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4B576D-676F-4DF2-B9B6-0779AF7A1C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D98BA-2177-4AA8-8380-700286543D4A}" type="datetimeFigureOut">
              <a:rPr lang="fr-CH" smtClean="0"/>
              <a:t>26.04.2022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0ED42B-749F-4799-90AF-4338E72E4C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5318BB-0E8E-405E-8A93-7358F73EF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76486-5855-4B5E-9A88-52BC701A882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7838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D689C7B-0B62-4053-A031-BE87D1DC5A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716662"/>
              </p:ext>
            </p:extLst>
          </p:nvPr>
        </p:nvGraphicFramePr>
        <p:xfrm>
          <a:off x="6094020" y="950663"/>
          <a:ext cx="5175069" cy="4964738"/>
        </p:xfrm>
        <a:graphic>
          <a:graphicData uri="http://schemas.openxmlformats.org/drawingml/2006/table">
            <a:tbl>
              <a:tblPr firstRow="1" firstCol="1" bandRow="1"/>
              <a:tblGrid>
                <a:gridCol w="1725023">
                  <a:extLst>
                    <a:ext uri="{9D8B030D-6E8A-4147-A177-3AD203B41FA5}">
                      <a16:colId xmlns:a16="http://schemas.microsoft.com/office/drawing/2014/main" val="2429815682"/>
                    </a:ext>
                  </a:extLst>
                </a:gridCol>
                <a:gridCol w="1725023">
                  <a:extLst>
                    <a:ext uri="{9D8B030D-6E8A-4147-A177-3AD203B41FA5}">
                      <a16:colId xmlns:a16="http://schemas.microsoft.com/office/drawing/2014/main" val="1108904141"/>
                    </a:ext>
                  </a:extLst>
                </a:gridCol>
                <a:gridCol w="1725023">
                  <a:extLst>
                    <a:ext uri="{9D8B030D-6E8A-4147-A177-3AD203B41FA5}">
                      <a16:colId xmlns:a16="http://schemas.microsoft.com/office/drawing/2014/main" val="1227705655"/>
                    </a:ext>
                  </a:extLst>
                </a:gridCol>
              </a:tblGrid>
              <a:tr h="13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of molecule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Detected substance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Risk class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662560"/>
                  </a:ext>
                </a:extLst>
              </a:tr>
              <a:tr h="130651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Benzodiazepines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Alprazolam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250748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Clobazam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408756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Diazepam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299425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Nordiazepam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676791"/>
                  </a:ext>
                </a:extLst>
              </a:tr>
              <a:tr h="13065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fr-CH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Antidepressants</a:t>
                      </a:r>
                      <a:endParaRPr lang="fr-CH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Melitracen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671287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Paroxetine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3403603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Sertraline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73475"/>
                  </a:ext>
                </a:extLst>
              </a:tr>
              <a:tr h="13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Amphetamines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MDMA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Drug of abuse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320129"/>
                  </a:ext>
                </a:extLst>
              </a:tr>
              <a:tr h="13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Antipsychotic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Amisulpride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558618"/>
                  </a:ext>
                </a:extLst>
              </a:tr>
              <a:tr h="130651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Opioids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6-MAM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Drug of abuse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366801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Codeine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 or II (Dose)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2380823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Morphine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2643845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Oxycodone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449340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Tramadol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2872700"/>
                  </a:ext>
                </a:extLst>
              </a:tr>
              <a:tr h="13065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Cocaine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Cocaine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Drug of abuse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997572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Benzoylecgonine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7938019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Ethylcocaine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177127"/>
                  </a:ext>
                </a:extLst>
              </a:tr>
              <a:tr h="13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Cannabinoids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THC-COOH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Drug of abuse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709873"/>
                  </a:ext>
                </a:extLst>
              </a:tr>
              <a:tr h="13065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Anticonvulsants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Biperiden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 or III (Administration)</a:t>
                      </a:r>
                      <a:endParaRPr lang="fr-CH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186445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Lamotrigine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2446910"/>
                  </a:ext>
                </a:extLst>
              </a:tr>
              <a:tr h="13065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Antihistaminics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Cetirizine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606208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Pheniramine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449272"/>
                  </a:ext>
                </a:extLst>
              </a:tr>
              <a:tr h="130651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Local anaesthetics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Bupivacaine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0, I, II or III (Administration)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778022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Lidocaine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0, I, II or III (Administration)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0785251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Prilocaine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0, I, II or III (Administration)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946086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Ropivacaine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I, II or III (Administration)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3488948"/>
                  </a:ext>
                </a:extLst>
              </a:tr>
              <a:tr h="13065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Antihypertensive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Carvedilol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366454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Diltiazem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520761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Irbesartan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7918622"/>
                  </a:ext>
                </a:extLst>
              </a:tr>
              <a:tr h="13065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Analgesic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Acetamido antipyrine</a:t>
                      </a:r>
                      <a:endParaRPr lang="fr-CH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993036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Phenacetin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613216"/>
                  </a:ext>
                </a:extLst>
              </a:tr>
              <a:tr h="130651">
                <a:tc vMerge="1">
                  <a:txBody>
                    <a:bodyPr/>
                    <a:lstStyle/>
                    <a:p>
                      <a:endParaRPr lang="fr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Paracetamol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0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4060502"/>
                  </a:ext>
                </a:extLst>
              </a:tr>
              <a:tr h="13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Antiarrhythmics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Sotalol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557148"/>
                  </a:ext>
                </a:extLst>
              </a:tr>
              <a:tr h="13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Antiretrovirals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Raltegravir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4303284"/>
                  </a:ext>
                </a:extLst>
              </a:tr>
              <a:tr h="13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Diuretics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Torasemide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0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844642"/>
                  </a:ext>
                </a:extLst>
              </a:tr>
              <a:tr h="13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Proton pump inhibitors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Esomeprazole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</a:t>
                      </a:r>
                      <a:endParaRPr lang="fr-CH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346251"/>
                  </a:ext>
                </a:extLst>
              </a:tr>
              <a:tr h="13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Z-drugs</a:t>
                      </a:r>
                      <a:endParaRPr lang="fr-CH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Zolpidem</a:t>
                      </a:r>
                      <a:endParaRPr lang="fr-CH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Class III or II (after 8 hours)</a:t>
                      </a:r>
                      <a:endParaRPr lang="fr-CH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7361" marR="57361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491527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A75F020-9565-4FB7-923F-694BF25E2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59" y="950663"/>
            <a:ext cx="5265712" cy="5917065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0646D53C-4D6D-4731-B670-61C8BE82D3A7}"/>
              </a:ext>
            </a:extLst>
          </p:cNvPr>
          <p:cNvSpPr txBox="1">
            <a:spLocks/>
          </p:cNvSpPr>
          <p:nvPr/>
        </p:nvSpPr>
        <p:spPr>
          <a:xfrm>
            <a:off x="408561" y="165133"/>
            <a:ext cx="11370919" cy="4937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Additional</a:t>
            </a:r>
            <a:r>
              <a:rPr lang="fr-CH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Table 1: List of </a:t>
            </a:r>
            <a:r>
              <a:rPr lang="fr-CH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detected</a:t>
            </a:r>
            <a:r>
              <a:rPr lang="fr-CH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substances</a:t>
            </a:r>
            <a:br>
              <a:rPr lang="fr-CH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CH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246606-439C-4D58-81C3-54D68A55284F}"/>
              </a:ext>
            </a:extLst>
          </p:cNvPr>
          <p:cNvSpPr/>
          <p:nvPr/>
        </p:nvSpPr>
        <p:spPr>
          <a:xfrm>
            <a:off x="408561" y="1070044"/>
            <a:ext cx="5107984" cy="55253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8FD7D2-5AF3-40DE-A3E2-A2C1B7144511}"/>
              </a:ext>
            </a:extLst>
          </p:cNvPr>
          <p:cNvSpPr txBox="1"/>
          <p:nvPr/>
        </p:nvSpPr>
        <p:spPr>
          <a:xfrm>
            <a:off x="2530895" y="663936"/>
            <a:ext cx="886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200" b="1" dirty="0"/>
              <a:t>2006-2008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99FDB1-7E23-4960-A279-57A94095444D}"/>
              </a:ext>
            </a:extLst>
          </p:cNvPr>
          <p:cNvSpPr/>
          <p:nvPr/>
        </p:nvSpPr>
        <p:spPr>
          <a:xfrm>
            <a:off x="6094020" y="950663"/>
            <a:ext cx="5175069" cy="49647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5A2C08-228B-4291-826C-AF93D596CE18}"/>
              </a:ext>
            </a:extLst>
          </p:cNvPr>
          <p:cNvSpPr txBox="1"/>
          <p:nvPr/>
        </p:nvSpPr>
        <p:spPr>
          <a:xfrm>
            <a:off x="8240203" y="658834"/>
            <a:ext cx="886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200" b="1" dirty="0"/>
              <a:t>2017-2020</a:t>
            </a:r>
          </a:p>
        </p:txBody>
      </p:sp>
    </p:spTree>
    <p:extLst>
      <p:ext uri="{BB962C8B-B14F-4D97-AF65-F5344CB8AC3E}">
        <p14:creationId xmlns:p14="http://schemas.microsoft.com/office/powerpoint/2010/main" val="321089575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</Words>
  <Application>Microsoft Office PowerPoint</Application>
  <PresentationFormat>Grand écran</PresentationFormat>
  <Paragraphs>105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Timothée Joye</dc:creator>
  <cp:lastModifiedBy>Timothée Joye</cp:lastModifiedBy>
  <cp:revision>2</cp:revision>
  <dcterms:created xsi:type="dcterms:W3CDTF">2022-04-26T09:01:18Z</dcterms:created>
  <dcterms:modified xsi:type="dcterms:W3CDTF">2022-04-26T09:03:04Z</dcterms:modified>
</cp:coreProperties>
</file>