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1" r:id="rId4"/>
    <p:sldId id="262" r:id="rId5"/>
    <p:sldId id="257" r:id="rId6"/>
    <p:sldId id="264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431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901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766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406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13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326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889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716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120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735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543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05E43-A95E-4BF4-A65A-06BFA4EAB25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9A6FE-42C3-4F7E-9E35-B6127E40D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609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e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498868" y="4389914"/>
            <a:ext cx="81941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(A) Cultured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LuM-1 cells were treated with or without 10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Gy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RT using the </a:t>
            </a:r>
            <a:r>
              <a:rPr lang="en-US" altLang="ja-JP" sz="1200" kern="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MX-160 </a:t>
            </a:r>
            <a:r>
              <a:rPr lang="en-US" altLang="ja-JP" sz="12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Labo</a:t>
            </a:r>
            <a:r>
              <a:rPr lang="en-US" altLang="ja-JP" sz="1200" kern="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 (</a:t>
            </a:r>
            <a:r>
              <a:rPr lang="en-US" altLang="ja-JP" sz="12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mediXtec</a:t>
            </a:r>
            <a:r>
              <a:rPr lang="en-US" altLang="ja-JP" sz="1200" kern="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)</a:t>
            </a:r>
            <a:r>
              <a:rPr lang="en-US" altLang="ja-JP" sz="1200" dirty="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17" charset="-128"/>
              </a:rPr>
              <a:t>,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and incubated for an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additional 24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hours. The cells were stained with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anti-CD73 </a:t>
            </a:r>
            <a:r>
              <a:rPr lang="en-US" altLang="ja-JP" sz="1200" kern="0" dirty="0" err="1" smtClean="0">
                <a:latin typeface="Times New Roman" panose="02020603050405020304" pitchFamily="18" charset="0"/>
                <a:ea typeface="游明朝" panose="02020400000000000000" pitchFamily="18" charset="-128"/>
              </a:rPr>
              <a:t>mAb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 and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mean fluorescein intensities (MFI) in the 7AAD (-) live cell population were examined by FACS. Data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in 5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different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experiments were expressed.</a:t>
            </a:r>
          </a:p>
          <a:p>
            <a:endParaRPr lang="en-US" altLang="ja-JP" sz="1200" kern="0" dirty="0" smtClean="0">
              <a:latin typeface="Times New Roman" panose="02020603050405020304" pitchFamily="18" charset="0"/>
              <a:ea typeface="游明朝" panose="02020400000000000000" pitchFamily="18" charset="-128"/>
            </a:endParaRPr>
          </a:p>
          <a:p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(B)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Two fractions of 4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Gy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RT were delivered selectively to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sc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tumors of LuM-1 with the remainder of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Balb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/c mice shielded by a lead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plate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. Two days later, tumors were resected and single cell suspensions obtained using a Tumor Dissociation Kit (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Miltenyi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Biotec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). The cells were stained with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mAbs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to CD73 and CD45, and MFI for CD73 were analyzed in live tumor cells defined by 7AAD (-) CD45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(+)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gated area. P value was calculated with one-way ANOVA followed by Tukey test. </a:t>
            </a:r>
            <a:endParaRPr lang="ja-JP" altLang="en-US" sz="1200" dirty="0"/>
          </a:p>
          <a:p>
            <a:endParaRPr lang="ja-JP" altLang="en-US" sz="1200" dirty="0"/>
          </a:p>
        </p:txBody>
      </p:sp>
      <p:grpSp>
        <p:nvGrpSpPr>
          <p:cNvPr id="9" name="グループ化 8"/>
          <p:cNvGrpSpPr/>
          <p:nvPr/>
        </p:nvGrpSpPr>
        <p:grpSpPr>
          <a:xfrm>
            <a:off x="1498868" y="939581"/>
            <a:ext cx="7537325" cy="3304103"/>
            <a:chOff x="1498868" y="1156864"/>
            <a:chExt cx="7537325" cy="3304103"/>
          </a:xfrm>
        </p:grpSpPr>
        <p:graphicFrame>
          <p:nvGraphicFramePr>
            <p:cNvPr id="2" name="オブジェクト 1"/>
            <p:cNvGraphicFramePr>
              <a:graphicFrameLocks noChangeAspect="1"/>
            </p:cNvGraphicFramePr>
            <p:nvPr>
              <p:extLst/>
            </p:nvPr>
          </p:nvGraphicFramePr>
          <p:xfrm>
            <a:off x="1755509" y="1341530"/>
            <a:ext cx="2776537" cy="3119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4" name="Prism 8" r:id="rId3" imgW="2776286" imgH="3119294" progId="Prism8.Document">
                    <p:embed/>
                  </p:oleObj>
                </mc:Choice>
                <mc:Fallback>
                  <p:oleObj name="Prism 8" r:id="rId3" imgW="2776286" imgH="3119294" progId="Prism8.Document">
                    <p:embed/>
                    <p:pic>
                      <p:nvPicPr>
                        <p:cNvPr id="2" name="オブジェクト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755509" y="1341530"/>
                          <a:ext cx="2776537" cy="31194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オブジェクト 5"/>
            <p:cNvGraphicFramePr>
              <a:graphicFrameLocks noChangeAspect="1"/>
            </p:cNvGraphicFramePr>
            <p:nvPr>
              <p:extLst/>
            </p:nvPr>
          </p:nvGraphicFramePr>
          <p:xfrm>
            <a:off x="5527818" y="1276442"/>
            <a:ext cx="3508375" cy="3184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" name="Prism 8" r:id="rId5" imgW="3508082" imgH="3184842" progId="Prism8.Document">
                    <p:embed/>
                  </p:oleObj>
                </mc:Choice>
                <mc:Fallback>
                  <p:oleObj name="Prism 8" r:id="rId5" imgW="3508082" imgH="3184842" progId="Prism8.Document">
                    <p:embed/>
                    <p:pic>
                      <p:nvPicPr>
                        <p:cNvPr id="6" name="オブジェクト 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527818" y="1276442"/>
                          <a:ext cx="3508375" cy="31845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テキスト ボックス 6"/>
            <p:cNvSpPr txBox="1"/>
            <p:nvPr/>
          </p:nvSpPr>
          <p:spPr>
            <a:xfrm>
              <a:off x="1498868" y="1156864"/>
              <a:ext cx="5132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(A)</a:t>
              </a:r>
              <a:endParaRPr kumimoji="1" lang="ja-JP" altLang="en-US" dirty="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5336029" y="1156864"/>
              <a:ext cx="521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(B)</a:t>
              </a:r>
              <a:endParaRPr kumimoji="1" lang="ja-JP" altLang="en-US" dirty="0"/>
            </a:p>
          </p:txBody>
        </p:sp>
      </p:grpSp>
      <p:sp>
        <p:nvSpPr>
          <p:cNvPr id="10" name="タイトル 1">
            <a:extLst>
              <a:ext uri="{FF2B5EF4-FFF2-40B4-BE49-F238E27FC236}">
                <a16:creationId xmlns:a16="http://schemas.microsoft.com/office/drawing/2014/main" id="{779D9DA3-5B63-AC48-AC5F-4E1DB29BDC03}"/>
              </a:ext>
            </a:extLst>
          </p:cNvPr>
          <p:cNvSpPr txBox="1">
            <a:spLocks/>
          </p:cNvSpPr>
          <p:nvPr/>
        </p:nvSpPr>
        <p:spPr>
          <a:xfrm>
            <a:off x="750908" y="213306"/>
            <a:ext cx="2779379" cy="43544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600" b="1" dirty="0" smtClean="0">
                <a:latin typeface="+mn-lt"/>
                <a:ea typeface="MS Mincho" panose="02020609040205080304" pitchFamily="49" charset="-128"/>
              </a:rPr>
              <a:t>Figure S1</a:t>
            </a:r>
            <a:endParaRPr lang="ja-JP" altLang="en-US" sz="1600" b="1" dirty="0">
              <a:latin typeface="+mn-lt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50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416708"/>
              </p:ext>
            </p:extLst>
          </p:nvPr>
        </p:nvGraphicFramePr>
        <p:xfrm>
          <a:off x="2111376" y="1003300"/>
          <a:ext cx="3613150" cy="4652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Prism 8" r:id="rId3" imgW="3928721" imgH="5058724" progId="Prism8.Document">
                  <p:embed/>
                </p:oleObj>
              </mc:Choice>
              <mc:Fallback>
                <p:oleObj name="Prism 8" r:id="rId3" imgW="3928721" imgH="5058724" progId="Prism8.Document">
                  <p:embed/>
                  <p:pic>
                    <p:nvPicPr>
                      <p:cNvPr id="2" name="オブジェクト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1376" y="1003300"/>
                        <a:ext cx="3613150" cy="46525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5391355"/>
              </p:ext>
            </p:extLst>
          </p:nvPr>
        </p:nvGraphicFramePr>
        <p:xfrm>
          <a:off x="6222421" y="1436826"/>
          <a:ext cx="3495675" cy="419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Prism 8" r:id="rId5" imgW="2892250" imgH="3471525" progId="Prism8.Document">
                  <p:embed/>
                </p:oleObj>
              </mc:Choice>
              <mc:Fallback>
                <p:oleObj name="Prism 8" r:id="rId5" imgW="2892250" imgH="3471525" progId="Prism8.Document">
                  <p:embed/>
                  <p:pic>
                    <p:nvPicPr>
                      <p:cNvPr id="3" name="オブジェクト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22421" y="1436826"/>
                        <a:ext cx="3495675" cy="4195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タイトル 1">
            <a:extLst>
              <a:ext uri="{FF2B5EF4-FFF2-40B4-BE49-F238E27FC236}">
                <a16:creationId xmlns:a16="http://schemas.microsoft.com/office/drawing/2014/main" id="{779D9DA3-5B63-AC48-AC5F-4E1DB29BDC03}"/>
              </a:ext>
            </a:extLst>
          </p:cNvPr>
          <p:cNvSpPr txBox="1">
            <a:spLocks/>
          </p:cNvSpPr>
          <p:nvPr/>
        </p:nvSpPr>
        <p:spPr>
          <a:xfrm>
            <a:off x="452702" y="324241"/>
            <a:ext cx="2779379" cy="43544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600" b="1" dirty="0" smtClean="0">
                <a:latin typeface="+mn-lt"/>
                <a:ea typeface="MS Mincho" panose="02020609040205080304" pitchFamily="49" charset="-128"/>
              </a:rPr>
              <a:t>Figure S2</a:t>
            </a:r>
            <a:endParaRPr lang="ja-JP" altLang="en-US" sz="1600" b="1" dirty="0">
              <a:latin typeface="+mn-lt"/>
              <a:ea typeface="MS Mincho" panose="02020609040205080304" pitchFamily="49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 rot="16200000">
            <a:off x="1079503" y="3019426"/>
            <a:ext cx="17924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latin typeface="+mn-ea"/>
              </a:rPr>
              <a:t>Tumor volume (mm3)</a:t>
            </a:r>
            <a:endParaRPr kumimoji="1" lang="ja-JP" altLang="en-US" sz="1200" b="1" dirty="0"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527756" y="5483989"/>
            <a:ext cx="8902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Tumor bearing mice received local RT to subcutaneous (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tumors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fractions of 4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on days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12, 14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 and/or an intraperitoneal injection of 200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μg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anti-CD73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Rat IgG2a isotype control at days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12, 14, 16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 22 and 25.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subcutaneous tumors was evaluated by their volume calculated by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length×width2/2 (left) . All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mice were sacrificed on day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28,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number of macroscopic metastatic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nodules (right).  p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were calculated with ANOVA with Tukey’s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 and * shows p&lt;0.05.</a:t>
            </a:r>
            <a:endPara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217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/>
          </p:nvPr>
        </p:nvGraphicFramePr>
        <p:xfrm>
          <a:off x="778661" y="1866853"/>
          <a:ext cx="3897313" cy="241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Prism 8" r:id="rId3" imgW="3896668" imgH="2416634" progId="Prism8.Document">
                  <p:embed/>
                </p:oleObj>
              </mc:Choice>
              <mc:Fallback>
                <p:oleObj name="Prism 8" r:id="rId3" imgW="3896668" imgH="2416634" progId="Prism8.Document">
                  <p:embed/>
                  <p:pic>
                    <p:nvPicPr>
                      <p:cNvPr id="2" name="オブジェクト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8661" y="1866853"/>
                        <a:ext cx="3897313" cy="2416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オブジェクト 2"/>
          <p:cNvGraphicFramePr>
            <a:graphicFrameLocks noChangeAspect="1"/>
          </p:cNvGraphicFramePr>
          <p:nvPr>
            <p:extLst/>
          </p:nvPr>
        </p:nvGraphicFramePr>
        <p:xfrm>
          <a:off x="4119390" y="1866853"/>
          <a:ext cx="3897313" cy="241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Prism 8" r:id="rId5" imgW="3896668" imgH="2416634" progId="Prism8.Document">
                  <p:embed/>
                </p:oleObj>
              </mc:Choice>
              <mc:Fallback>
                <p:oleObj name="Prism 8" r:id="rId5" imgW="3896668" imgH="2416634" progId="Prism8.Document">
                  <p:embed/>
                  <p:pic>
                    <p:nvPicPr>
                      <p:cNvPr id="3" name="オブジェクト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19390" y="1866853"/>
                        <a:ext cx="3897313" cy="2416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オブジェクト 3"/>
          <p:cNvGraphicFramePr>
            <a:graphicFrameLocks noChangeAspect="1"/>
          </p:cNvGraphicFramePr>
          <p:nvPr>
            <p:extLst/>
          </p:nvPr>
        </p:nvGraphicFramePr>
        <p:xfrm>
          <a:off x="7569703" y="1866853"/>
          <a:ext cx="3860800" cy="241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Prism 8" r:id="rId7" imgW="3860295" imgH="2416634" progId="Prism8.Document">
                  <p:embed/>
                </p:oleObj>
              </mc:Choice>
              <mc:Fallback>
                <p:oleObj name="Prism 8" r:id="rId7" imgW="3860295" imgH="2416634" progId="Prism8.Document">
                  <p:embed/>
                  <p:pic>
                    <p:nvPicPr>
                      <p:cNvPr id="4" name="オブジェクト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69703" y="1866853"/>
                        <a:ext cx="3860800" cy="2416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1299887" y="4464839"/>
            <a:ext cx="95363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Tumor bearing mice received local RT to subcutaneous (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sc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) tumors (3 fractions of 4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Gy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) as described above on days 12, 14, 16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and intraperitoneal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injection of 200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μg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anti-CD73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mAb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or Rat IgG2a isotype control at days 12, 14, 16, 19, 22 and 25. All of the mice were sacrificed on day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28. Their </a:t>
            </a:r>
            <a:r>
              <a:rPr lang="en-US" altLang="ja-JP" sz="1200" kern="0" dirty="0" err="1" smtClean="0">
                <a:latin typeface="Times New Roman" panose="02020603050405020304" pitchFamily="18" charset="0"/>
                <a:ea typeface="游明朝" panose="02020400000000000000" pitchFamily="18" charset="-128"/>
              </a:rPr>
              <a:t>splenocytes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 were stained with </a:t>
            </a:r>
            <a:r>
              <a:rPr lang="en-US" altLang="ja-JP" sz="1200" kern="0" dirty="0" err="1" smtClean="0">
                <a:latin typeface="Times New Roman" panose="02020603050405020304" pitchFamily="18" charset="0"/>
                <a:ea typeface="游明朝" panose="02020400000000000000" pitchFamily="18" charset="-128"/>
              </a:rPr>
              <a:t>mAbs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 to CD4, CD8 and CD11b with 7-AAD and positive cells were calculated in 7-AAD(-) live cell population. </a:t>
            </a:r>
          </a:p>
          <a:p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No significant differences were observed.</a:t>
            </a:r>
            <a:endParaRPr lang="ja-JP" alt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779D9DA3-5B63-AC48-AC5F-4E1DB29BDC03}"/>
              </a:ext>
            </a:extLst>
          </p:cNvPr>
          <p:cNvSpPr txBox="1">
            <a:spLocks/>
          </p:cNvSpPr>
          <p:nvPr/>
        </p:nvSpPr>
        <p:spPr>
          <a:xfrm>
            <a:off x="557477" y="885516"/>
            <a:ext cx="2779379" cy="43544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600" b="1" dirty="0" smtClean="0">
                <a:latin typeface="+mn-lt"/>
                <a:ea typeface="MS Mincho" panose="02020609040205080304" pitchFamily="49" charset="-128"/>
              </a:rPr>
              <a:t>Figure S3</a:t>
            </a:r>
            <a:endParaRPr lang="ja-JP" altLang="en-US" sz="1600" b="1" dirty="0">
              <a:latin typeface="+mn-lt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1278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/>
          <p:nvPr/>
        </p:nvGrpSpPr>
        <p:grpSpPr>
          <a:xfrm>
            <a:off x="995881" y="814382"/>
            <a:ext cx="9143151" cy="4504326"/>
            <a:chOff x="841014" y="1069535"/>
            <a:chExt cx="10782787" cy="5392750"/>
          </a:xfrm>
        </p:grpSpPr>
        <p:graphicFrame>
          <p:nvGraphicFramePr>
            <p:cNvPr id="2" name="オブジェクト 1"/>
            <p:cNvGraphicFramePr>
              <a:graphicFrameLocks noChangeAspect="1"/>
            </p:cNvGraphicFramePr>
            <p:nvPr>
              <p:extLst/>
            </p:nvPr>
          </p:nvGraphicFramePr>
          <p:xfrm>
            <a:off x="1023576" y="1069535"/>
            <a:ext cx="3878263" cy="2416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2" name="Prism 8" r:id="rId3" imgW="3878662" imgH="2416634" progId="Prism8.Document">
                    <p:embed/>
                  </p:oleObj>
                </mc:Choice>
                <mc:Fallback>
                  <p:oleObj name="Prism 8" r:id="rId3" imgW="3878662" imgH="2416634" progId="Prism8.Document">
                    <p:embed/>
                    <p:pic>
                      <p:nvPicPr>
                        <p:cNvPr id="2" name="オブジェクト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23576" y="1069535"/>
                          <a:ext cx="3878263" cy="2416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オブジェクト 2"/>
            <p:cNvGraphicFramePr>
              <a:graphicFrameLocks noChangeAspect="1"/>
            </p:cNvGraphicFramePr>
            <p:nvPr>
              <p:extLst/>
            </p:nvPr>
          </p:nvGraphicFramePr>
          <p:xfrm>
            <a:off x="4323801" y="1069535"/>
            <a:ext cx="3868737" cy="2635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3" name="Prism 8" r:id="rId5" imgW="3869298" imgH="2634527" progId="Prism8.Document">
                    <p:embed/>
                  </p:oleObj>
                </mc:Choice>
                <mc:Fallback>
                  <p:oleObj name="Prism 8" r:id="rId5" imgW="3869298" imgH="2634527" progId="Prism8.Document">
                    <p:embed/>
                    <p:pic>
                      <p:nvPicPr>
                        <p:cNvPr id="3" name="オブジェクト 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323801" y="1069535"/>
                          <a:ext cx="3868737" cy="2635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オブジェクト 3"/>
            <p:cNvGraphicFramePr>
              <a:graphicFrameLocks noChangeAspect="1"/>
            </p:cNvGraphicFramePr>
            <p:nvPr>
              <p:extLst/>
            </p:nvPr>
          </p:nvGraphicFramePr>
          <p:xfrm>
            <a:off x="7755064" y="1069535"/>
            <a:ext cx="3868737" cy="2635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4" name="Prism 8" r:id="rId7" imgW="3869298" imgH="2634527" progId="Prism8.Document">
                    <p:embed/>
                  </p:oleObj>
                </mc:Choice>
                <mc:Fallback>
                  <p:oleObj name="Prism 8" r:id="rId7" imgW="3869298" imgH="2634527" progId="Prism8.Document">
                    <p:embed/>
                    <p:pic>
                      <p:nvPicPr>
                        <p:cNvPr id="4" name="オブジェクト 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755064" y="1069535"/>
                          <a:ext cx="3868737" cy="2635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オブジェクト 4"/>
            <p:cNvGraphicFramePr>
              <a:graphicFrameLocks noChangeAspect="1"/>
            </p:cNvGraphicFramePr>
            <p:nvPr>
              <p:extLst/>
            </p:nvPr>
          </p:nvGraphicFramePr>
          <p:xfrm>
            <a:off x="4403898" y="3673507"/>
            <a:ext cx="4111625" cy="25606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5" name="Prism 8" r:id="rId9" imgW="4111669" imgH="2561416" progId="Prism8.Document">
                    <p:embed/>
                  </p:oleObj>
                </mc:Choice>
                <mc:Fallback>
                  <p:oleObj name="Prism 8" r:id="rId9" imgW="4111669" imgH="2561416" progId="Prism8.Document">
                    <p:embed/>
                    <p:pic>
                      <p:nvPicPr>
                        <p:cNvPr id="5" name="オブジェクト 4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403898" y="3673507"/>
                          <a:ext cx="4111625" cy="256064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オブジェクト 5"/>
            <p:cNvGraphicFramePr>
              <a:graphicFrameLocks noChangeAspect="1"/>
            </p:cNvGraphicFramePr>
            <p:nvPr>
              <p:extLst/>
            </p:nvPr>
          </p:nvGraphicFramePr>
          <p:xfrm>
            <a:off x="841014" y="3698449"/>
            <a:ext cx="4060825" cy="27638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6" name="Prism 8" r:id="rId11" imgW="4061611" imgH="2764182" progId="Prism8.Document">
                    <p:embed/>
                  </p:oleObj>
                </mc:Choice>
                <mc:Fallback>
                  <p:oleObj name="Prism 8" r:id="rId11" imgW="4061611" imgH="2764182" progId="Prism8.Document">
                    <p:embed/>
                    <p:pic>
                      <p:nvPicPr>
                        <p:cNvPr id="6" name="オブジェクト 5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841014" y="3698449"/>
                          <a:ext cx="4060825" cy="27638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正方形/長方形 8"/>
          <p:cNvSpPr/>
          <p:nvPr/>
        </p:nvSpPr>
        <p:spPr>
          <a:xfrm>
            <a:off x="1221719" y="5251637"/>
            <a:ext cx="86284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Tumor bearing mice received local RT to subcutaneous (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sc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) tumors (3 fractions of 4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Gy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) as described above on days 12, 14, 16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and intraperitoneal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injection of 200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μg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anti-CD73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mAb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or Rat IgG2a isotype control at days 12, 14, 16, 19, 22 and 25. All of the mice were sacrificed on day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28 and the </a:t>
            </a:r>
            <a:r>
              <a:rPr lang="en-US" altLang="ja-JP" sz="1200" kern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subcutaneous tumors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were dissociated with cell dissociation kit (</a:t>
            </a:r>
            <a:r>
              <a:rPr lang="en-US" altLang="ja-JP" sz="1200" kern="0" dirty="0" err="1" smtClean="0">
                <a:latin typeface="Times New Roman" panose="02020603050405020304" pitchFamily="18" charset="0"/>
                <a:ea typeface="游明朝" panose="02020400000000000000" pitchFamily="18" charset="-128"/>
              </a:rPr>
              <a:t>Miltenyi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) and the cells recovered from each tumor were stained with </a:t>
            </a:r>
            <a:r>
              <a:rPr lang="en-US" altLang="ja-JP" sz="1200" kern="0" dirty="0" err="1" smtClean="0">
                <a:latin typeface="Times New Roman" panose="02020603050405020304" pitchFamily="18" charset="0"/>
                <a:ea typeface="游明朝" panose="02020400000000000000" pitchFamily="18" charset="-128"/>
              </a:rPr>
              <a:t>mAbs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 to CD4, CD8 and CD11b with 7-AAD and positive cells were calculated in 7-AAD(-) live cell population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(upper panel). The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cells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were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also cultured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in RPMI-1640 + 10% FCS in the presence of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brefeldin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and then fixed,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permeabilized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and stained with PE-conjugated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IFN-</a:t>
            </a:r>
            <a:r>
              <a:rPr lang="en-US" altLang="ja-JP" sz="1200" kern="0" dirty="0" smtClean="0">
                <a:latin typeface="Symbol" panose="05050102010706020507" pitchFamily="18" charset="2"/>
                <a:ea typeface="游明朝" panose="02020400000000000000" pitchFamily="18" charset="-128"/>
              </a:rPr>
              <a:t>g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or isotype control and FITC-conjugated </a:t>
            </a:r>
            <a:r>
              <a:rPr lang="en-US" altLang="ja-JP" sz="1200" kern="0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mAbs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 to CD4 or CD8 as well as FVS780 for dead cell exclusion. The ratio of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IFN-</a:t>
            </a:r>
            <a:r>
              <a:rPr lang="en-US" altLang="ja-JP" sz="1200" kern="0" dirty="0">
                <a:latin typeface="Symbol" panose="05050102010706020507" pitchFamily="18" charset="2"/>
                <a:ea typeface="游明朝" panose="02020400000000000000" pitchFamily="18" charset="-128"/>
              </a:rPr>
              <a:t>g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200" kern="0" dirty="0">
                <a:latin typeface="Times New Roman" panose="02020603050405020304" pitchFamily="18" charset="0"/>
                <a:ea typeface="游明朝" panose="02020400000000000000" pitchFamily="18" charset="-128"/>
              </a:rPr>
              <a:t>positive cells were calculated in CD4(+) or CD8(+) gated </a:t>
            </a:r>
            <a:r>
              <a:rPr lang="en-US" altLang="ja-JP" sz="1200" kern="0" dirty="0" smtClean="0">
                <a:latin typeface="Times New Roman" panose="02020603050405020304" pitchFamily="18" charset="0"/>
                <a:ea typeface="游明朝" panose="02020400000000000000" pitchFamily="18" charset="-128"/>
              </a:rPr>
              <a:t>area (lower panel).  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779D9DA3-5B63-AC48-AC5F-4E1DB29BDC03}"/>
              </a:ext>
            </a:extLst>
          </p:cNvPr>
          <p:cNvSpPr txBox="1">
            <a:spLocks/>
          </p:cNvSpPr>
          <p:nvPr/>
        </p:nvSpPr>
        <p:spPr>
          <a:xfrm>
            <a:off x="654193" y="314016"/>
            <a:ext cx="2779379" cy="43544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600" b="1" dirty="0" smtClean="0">
                <a:latin typeface="+mn-lt"/>
                <a:ea typeface="MS Mincho" panose="02020609040205080304" pitchFamily="49" charset="-128"/>
              </a:rPr>
              <a:t>Figure S4</a:t>
            </a:r>
            <a:endParaRPr lang="ja-JP" altLang="en-US" sz="1600" b="1" dirty="0">
              <a:latin typeface="+mn-lt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2086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2F85C3E-8C2B-A246-93F7-0D78EFE48A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7948" r="3497"/>
          <a:stretch/>
        </p:blipFill>
        <p:spPr>
          <a:xfrm>
            <a:off x="1476862" y="1173695"/>
            <a:ext cx="9148518" cy="500419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779D9DA3-5B63-AC48-AC5F-4E1DB29BDC03}"/>
              </a:ext>
            </a:extLst>
          </p:cNvPr>
          <p:cNvSpPr txBox="1">
            <a:spLocks/>
          </p:cNvSpPr>
          <p:nvPr/>
        </p:nvSpPr>
        <p:spPr>
          <a:xfrm>
            <a:off x="539893" y="533824"/>
            <a:ext cx="2779379" cy="43544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600" b="1" dirty="0" smtClean="0">
                <a:latin typeface="+mn-lt"/>
                <a:ea typeface="MS Mincho" panose="02020609040205080304" pitchFamily="49" charset="-128"/>
              </a:rPr>
              <a:t>Figure S5</a:t>
            </a:r>
            <a:endParaRPr lang="ja-JP" altLang="en-US" sz="1600" b="1" dirty="0">
              <a:latin typeface="+mn-lt"/>
              <a:ea typeface="MS Mincho" panose="02020609040205080304" pitchFamily="49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531753" y="5516133"/>
            <a:ext cx="9038737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high and low expression of CD73. Staining intensities of CD73 were evaluated in remnant tumor cells or stroma separately by scoring (0, 1+, 2++, 3+++) determined by 2 evaluators and mean scores were calculated in each sample. The tumors were classified into high (mean score 2~3) and low (mean score 0~1.5) groups.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78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DD2F3A7A-12FE-3A4C-AB2F-82985BCD9EEB}"/>
              </a:ext>
            </a:extLst>
          </p:cNvPr>
          <p:cNvSpPr txBox="1">
            <a:spLocks/>
          </p:cNvSpPr>
          <p:nvPr/>
        </p:nvSpPr>
        <p:spPr>
          <a:xfrm>
            <a:off x="619670" y="263637"/>
            <a:ext cx="10465818" cy="29536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ja-JP" alt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S6.  Univariate and Multivariate analysis on the correlation between </a:t>
            </a:r>
            <a:r>
              <a:rPr lang="en-US" altLang="ja-JP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clinicopathological</a:t>
            </a:r>
            <a:r>
              <a:rPr lang="en-US" altLang="ja-JP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variables </a:t>
            </a:r>
            <a:r>
              <a:rPr lang="en-US" altLang="ja-JP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outcome. </a:t>
            </a:r>
            <a:endParaRPr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EA17E60D-A42D-2742-B049-78A728349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20084"/>
              </p:ext>
            </p:extLst>
          </p:nvPr>
        </p:nvGraphicFramePr>
        <p:xfrm>
          <a:off x="306412" y="763326"/>
          <a:ext cx="11598226" cy="5297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8954">
                  <a:extLst>
                    <a:ext uri="{9D8B030D-6E8A-4147-A177-3AD203B41FA5}">
                      <a16:colId xmlns:a16="http://schemas.microsoft.com/office/drawing/2014/main" val="709658660"/>
                    </a:ext>
                  </a:extLst>
                </a:gridCol>
                <a:gridCol w="1496545">
                  <a:extLst>
                    <a:ext uri="{9D8B030D-6E8A-4147-A177-3AD203B41FA5}">
                      <a16:colId xmlns:a16="http://schemas.microsoft.com/office/drawing/2014/main" val="1763602728"/>
                    </a:ext>
                  </a:extLst>
                </a:gridCol>
                <a:gridCol w="854939">
                  <a:extLst>
                    <a:ext uri="{9D8B030D-6E8A-4147-A177-3AD203B41FA5}">
                      <a16:colId xmlns:a16="http://schemas.microsoft.com/office/drawing/2014/main" val="2225290783"/>
                    </a:ext>
                  </a:extLst>
                </a:gridCol>
                <a:gridCol w="1343112">
                  <a:extLst>
                    <a:ext uri="{9D8B030D-6E8A-4147-A177-3AD203B41FA5}">
                      <a16:colId xmlns:a16="http://schemas.microsoft.com/office/drawing/2014/main" val="566503481"/>
                    </a:ext>
                  </a:extLst>
                </a:gridCol>
                <a:gridCol w="795040">
                  <a:extLst>
                    <a:ext uri="{9D8B030D-6E8A-4147-A177-3AD203B41FA5}">
                      <a16:colId xmlns:a16="http://schemas.microsoft.com/office/drawing/2014/main" val="1957045313"/>
                    </a:ext>
                  </a:extLst>
                </a:gridCol>
                <a:gridCol w="1496545">
                  <a:extLst>
                    <a:ext uri="{9D8B030D-6E8A-4147-A177-3AD203B41FA5}">
                      <a16:colId xmlns:a16="http://schemas.microsoft.com/office/drawing/2014/main" val="2913807259"/>
                    </a:ext>
                  </a:extLst>
                </a:gridCol>
                <a:gridCol w="795040">
                  <a:extLst>
                    <a:ext uri="{9D8B030D-6E8A-4147-A177-3AD203B41FA5}">
                      <a16:colId xmlns:a16="http://schemas.microsoft.com/office/drawing/2014/main" val="3408176038"/>
                    </a:ext>
                  </a:extLst>
                </a:gridCol>
                <a:gridCol w="1403011">
                  <a:extLst>
                    <a:ext uri="{9D8B030D-6E8A-4147-A177-3AD203B41FA5}">
                      <a16:colId xmlns:a16="http://schemas.microsoft.com/office/drawing/2014/main" val="3486195612"/>
                    </a:ext>
                  </a:extLst>
                </a:gridCol>
                <a:gridCol w="795040">
                  <a:extLst>
                    <a:ext uri="{9D8B030D-6E8A-4147-A177-3AD203B41FA5}">
                      <a16:colId xmlns:a16="http://schemas.microsoft.com/office/drawing/2014/main" val="1892201811"/>
                    </a:ext>
                  </a:extLst>
                </a:gridCol>
              </a:tblGrid>
              <a:tr h="34024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RFS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50292" marB="5029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50292" marB="50292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672505"/>
                  </a:ext>
                </a:extLst>
              </a:tr>
              <a:tr h="302480">
                <a:tc vMerge="1">
                  <a:txBody>
                    <a:bodyPr/>
                    <a:lstStyle/>
                    <a:p>
                      <a:pPr algn="l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Univariate analysis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50292" marB="5029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Multivariate analysis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50292" marB="50292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Univariate analysis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50292" marB="50292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Multivariate analysis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50292" marB="50292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44304275"/>
                  </a:ext>
                </a:extLst>
              </a:tr>
              <a:tr h="308464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6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Gothic" panose="020B0400000000000000" pitchFamily="34" charset="-128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HR(95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CI)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 </a:t>
                      </a:r>
                      <a:r>
                        <a:rPr lang="en-US" altLang="ja-JP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CI)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 </a:t>
                      </a:r>
                      <a:r>
                        <a:rPr lang="en-US" altLang="ja-JP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CI)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 </a:t>
                      </a:r>
                      <a:r>
                        <a:rPr lang="en-US" altLang="ja-JP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CI)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520929"/>
                  </a:ext>
                </a:extLst>
              </a:tr>
              <a:tr h="2684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Age: 62y&lt; vs </a:t>
                      </a:r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≧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62y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1.0(0.45-2.4)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1.0(0.38-2.9)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64552"/>
                  </a:ext>
                </a:extLst>
              </a:tr>
              <a:tr h="2684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Gender: M vs F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0.88(0.32-2.4)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1.1(0.35-3.5)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025991"/>
                  </a:ext>
                </a:extLst>
              </a:tr>
              <a:tr h="4430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Histology: </a:t>
                      </a:r>
                      <a:endParaRPr lang="en-US" sz="1200" b="1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Differentiated 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vs Undifferentiated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1.3(0.40-4.5)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1.3(0.30-5.8)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018172"/>
                  </a:ext>
                </a:extLst>
              </a:tr>
              <a:tr h="4232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Lymphatic invasion: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- vs </a:t>
                      </a:r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1.5(0.62-3.3)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1.3(0.46-3.5)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693525"/>
                  </a:ext>
                </a:extLst>
              </a:tr>
              <a:tr h="4219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Venous invasion: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- vs </a:t>
                      </a:r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1.2(0.49-3.0)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0.87(0.31-2.5)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187827"/>
                  </a:ext>
                </a:extLst>
              </a:tr>
              <a:tr h="4430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Tumor Stage:</a:t>
                      </a:r>
                    </a:p>
                    <a:p>
                      <a:pPr algn="l" fontAlgn="ctr"/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T0,1,2 vs t3,4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3.2(0.94-11)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0.063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3.0(0.90-10)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0.074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2.8(0.64-13)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2.5(0.56-11)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02690"/>
                  </a:ext>
                </a:extLst>
              </a:tr>
              <a:tr h="2684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stage:- vs </a:t>
                      </a:r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0.91(0.37-2.3)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1.2(0.44-3.5)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7040169"/>
                  </a:ext>
                </a:extLst>
              </a:tr>
              <a:tr h="4430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Pathological response</a:t>
                      </a:r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l" fontAlgn="ctr"/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</a:t>
                      </a:r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vs </a:t>
                      </a:r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0.75(0.29-1.9)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0.80(0.25-2.5)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626484"/>
                  </a:ext>
                </a:extLst>
              </a:tr>
              <a:tr h="3404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Combined chemotherapy</a:t>
                      </a:r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+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 vs -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1.2(0.27-5.0)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0.89(0.2-3.9)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8492159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Adjuvant chemotherapy: </a:t>
                      </a:r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altLang="ja-JP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Times New Roman" panose="02020603050405020304" pitchFamily="18" charset="0"/>
                        </a:rPr>
                        <a:t> vs -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0.93(0.38-2.3)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1.0(0.36-3.1)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7011884"/>
                  </a:ext>
                </a:extLst>
              </a:tr>
              <a:tr h="659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CD73 expression levels: </a:t>
                      </a:r>
                      <a:endParaRPr lang="en-US" sz="1200" b="1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expression both</a:t>
                      </a:r>
                      <a:r>
                        <a:rPr lang="en-US" sz="12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t</a:t>
                      </a:r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umor cells and stroma 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vs </a:t>
                      </a:r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3.2(1.3-7.6)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2.8(1.2-6.8)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0.022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3.9(1.4-11)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3.3(1.2-9.2)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0.021</a:t>
                      </a:r>
                      <a:endParaRPr lang="en-US" altLang="ja-JP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10478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787367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48DFE6D-82FD-B845-8683-FF18AC3EE24F}"/>
              </a:ext>
            </a:extLst>
          </p:cNvPr>
          <p:cNvSpPr txBox="1"/>
          <p:nvPr/>
        </p:nvSpPr>
        <p:spPr>
          <a:xfrm>
            <a:off x="1057373" y="6179047"/>
            <a:ext cx="9334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OS: Overall Survival, RFS: Relapse Free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Survival, 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hazard ratio CI: confidence 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interval. </a:t>
            </a:r>
            <a:endParaRPr kumimoji="1"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P-values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analyzed with cox proportional hazard model.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239737" y="763326"/>
            <a:ext cx="114760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239737" y="1696776"/>
            <a:ext cx="114760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39737" y="6061775"/>
            <a:ext cx="114760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546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853</Words>
  <Application>Microsoft Office PowerPoint</Application>
  <PresentationFormat>ワイド画面</PresentationFormat>
  <Paragraphs>137</Paragraphs>
  <Slides>6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7" baseType="lpstr">
      <vt:lpstr>ＭＳ 明朝</vt:lpstr>
      <vt:lpstr>ＭＳ 明朝</vt:lpstr>
      <vt:lpstr>游ゴシック</vt:lpstr>
      <vt:lpstr>游ゴシック</vt:lpstr>
      <vt:lpstr>游ゴシック Light</vt:lpstr>
      <vt:lpstr>游明朝</vt:lpstr>
      <vt:lpstr>Arial</vt:lpstr>
      <vt:lpstr>Symbol</vt:lpstr>
      <vt:lpstr>Times New Roman</vt:lpstr>
      <vt:lpstr>Office テーマ</vt:lpstr>
      <vt:lpstr>Prism 8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kitayama joji</dc:creator>
  <cp:lastModifiedBy>kitayama joji</cp:lastModifiedBy>
  <cp:revision>19</cp:revision>
  <dcterms:created xsi:type="dcterms:W3CDTF">2019-09-06T05:26:05Z</dcterms:created>
  <dcterms:modified xsi:type="dcterms:W3CDTF">2020-03-24T00:42:17Z</dcterms:modified>
</cp:coreProperties>
</file>