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64" r:id="rId2"/>
    <p:sldId id="270" r:id="rId3"/>
  </p:sldIdLst>
  <p:sldSz cx="7543800" cy="10744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4" userDrawn="1">
          <p15:clr>
            <a:srgbClr val="A4A3A4"/>
          </p15:clr>
        </p15:guide>
        <p15:guide id="2" pos="23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5" autoAdjust="0"/>
    <p:restoredTop sz="94695"/>
  </p:normalViewPr>
  <p:slideViewPr>
    <p:cSldViewPr snapToGrid="0" showGuides="1">
      <p:cViewPr varScale="1">
        <p:scale>
          <a:sx n="99" d="100"/>
          <a:sy n="99" d="100"/>
        </p:scale>
        <p:origin x="4200" y="108"/>
      </p:cViewPr>
      <p:guideLst>
        <p:guide orient="horz" pos="3384"/>
        <p:guide pos="23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vay" userId="f58f0cb9-7379-4306-ab14-ce516d6f78a1" providerId="ADAL" clId="{39802DA0-2867-497A-8AE7-BFF158229A61}"/>
    <pc:docChg chg="delSld">
      <pc:chgData name="Divay" userId="f58f0cb9-7379-4306-ab14-ce516d6f78a1" providerId="ADAL" clId="{39802DA0-2867-497A-8AE7-BFF158229A61}" dt="2022-04-21T21:28:13.932" v="0" actId="47"/>
      <pc:docMkLst>
        <pc:docMk/>
      </pc:docMkLst>
      <pc:sldChg chg="del">
        <pc:chgData name="Divay" userId="f58f0cb9-7379-4306-ab14-ce516d6f78a1" providerId="ADAL" clId="{39802DA0-2867-497A-8AE7-BFF158229A61}" dt="2022-04-21T21:28:13.932" v="0" actId="47"/>
        <pc:sldMkLst>
          <pc:docMk/>
          <pc:sldMk cId="3937161705" sldId="256"/>
        </pc:sldMkLst>
      </pc:sldChg>
      <pc:sldChg chg="del">
        <pc:chgData name="Divay" userId="f58f0cb9-7379-4306-ab14-ce516d6f78a1" providerId="ADAL" clId="{39802DA0-2867-497A-8AE7-BFF158229A61}" dt="2022-04-21T21:28:13.932" v="0" actId="47"/>
        <pc:sldMkLst>
          <pc:docMk/>
          <pc:sldMk cId="912326450" sldId="259"/>
        </pc:sldMkLst>
      </pc:sldChg>
      <pc:sldChg chg="del">
        <pc:chgData name="Divay" userId="f58f0cb9-7379-4306-ab14-ce516d6f78a1" providerId="ADAL" clId="{39802DA0-2867-497A-8AE7-BFF158229A61}" dt="2022-04-21T21:28:13.932" v="0" actId="47"/>
        <pc:sldMkLst>
          <pc:docMk/>
          <pc:sldMk cId="3324912842" sldId="260"/>
        </pc:sldMkLst>
      </pc:sldChg>
      <pc:sldChg chg="del">
        <pc:chgData name="Divay" userId="f58f0cb9-7379-4306-ab14-ce516d6f78a1" providerId="ADAL" clId="{39802DA0-2867-497A-8AE7-BFF158229A61}" dt="2022-04-21T21:28:13.932" v="0" actId="47"/>
        <pc:sldMkLst>
          <pc:docMk/>
          <pc:sldMk cId="576743113" sldId="261"/>
        </pc:sldMkLst>
      </pc:sldChg>
      <pc:sldChg chg="del">
        <pc:chgData name="Divay" userId="f58f0cb9-7379-4306-ab14-ce516d6f78a1" providerId="ADAL" clId="{39802DA0-2867-497A-8AE7-BFF158229A61}" dt="2022-04-21T21:28:13.932" v="0" actId="47"/>
        <pc:sldMkLst>
          <pc:docMk/>
          <pc:sldMk cId="2224462178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8C652-1D75-4013-AE2A-1BC5F9686146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46325" y="1143000"/>
            <a:ext cx="21653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71168-B2D5-484A-B770-7260B00B1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30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5785" y="1758369"/>
            <a:ext cx="6412230" cy="3740573"/>
          </a:xfrm>
        </p:spPr>
        <p:txBody>
          <a:bodyPr anchor="b"/>
          <a:lstStyle>
            <a:lvl1pPr algn="ctr">
              <a:defRPr sz="49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2975" y="5643193"/>
            <a:ext cx="5657850" cy="2594027"/>
          </a:xfrm>
        </p:spPr>
        <p:txBody>
          <a:bodyPr/>
          <a:lstStyle>
            <a:lvl1pPr marL="0" indent="0" algn="ctr">
              <a:buNone/>
              <a:defRPr sz="1980"/>
            </a:lvl1pPr>
            <a:lvl2pPr marL="377190" indent="0" algn="ctr">
              <a:buNone/>
              <a:defRPr sz="1650"/>
            </a:lvl2pPr>
            <a:lvl3pPr marL="754380" indent="0" algn="ctr">
              <a:buNone/>
              <a:defRPr sz="1485"/>
            </a:lvl3pPr>
            <a:lvl4pPr marL="1131570" indent="0" algn="ctr">
              <a:buNone/>
              <a:defRPr sz="1320"/>
            </a:lvl4pPr>
            <a:lvl5pPr marL="1508760" indent="0" algn="ctr">
              <a:buNone/>
              <a:defRPr sz="1320"/>
            </a:lvl5pPr>
            <a:lvl6pPr marL="1885950" indent="0" algn="ctr">
              <a:buNone/>
              <a:defRPr sz="1320"/>
            </a:lvl6pPr>
            <a:lvl7pPr marL="2263140" indent="0" algn="ctr">
              <a:buNone/>
              <a:defRPr sz="1320"/>
            </a:lvl7pPr>
            <a:lvl8pPr marL="2640330" indent="0" algn="ctr">
              <a:buNone/>
              <a:defRPr sz="1320"/>
            </a:lvl8pPr>
            <a:lvl9pPr marL="3017520" indent="0" algn="ctr">
              <a:buNone/>
              <a:defRPr sz="13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9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76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98532" y="572029"/>
            <a:ext cx="1626632" cy="91052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637" y="572029"/>
            <a:ext cx="4785598" cy="91052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935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44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707" y="2678592"/>
            <a:ext cx="6506528" cy="4469288"/>
          </a:xfrm>
        </p:spPr>
        <p:txBody>
          <a:bodyPr anchor="b"/>
          <a:lstStyle>
            <a:lvl1pPr>
              <a:defRPr sz="49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707" y="7190161"/>
            <a:ext cx="6506528" cy="2350293"/>
          </a:xfrm>
        </p:spPr>
        <p:txBody>
          <a:bodyPr/>
          <a:lstStyle>
            <a:lvl1pPr marL="0" indent="0">
              <a:buNone/>
              <a:defRPr sz="1980">
                <a:solidFill>
                  <a:schemeClr val="tx1"/>
                </a:solidFill>
              </a:defRPr>
            </a:lvl1pPr>
            <a:lvl2pPr marL="377190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2pPr>
            <a:lvl3pPr marL="754380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3pPr>
            <a:lvl4pPr marL="113157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4pPr>
            <a:lvl5pPr marL="150876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5pPr>
            <a:lvl6pPr marL="188595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6pPr>
            <a:lvl7pPr marL="226314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7pPr>
            <a:lvl8pPr marL="264033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8pPr>
            <a:lvl9pPr marL="301752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4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636" y="2860146"/>
            <a:ext cx="3206115" cy="68170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9049" y="2860146"/>
            <a:ext cx="3206115" cy="68170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3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619" y="572032"/>
            <a:ext cx="6506528" cy="20767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619" y="2633822"/>
            <a:ext cx="3191381" cy="1290795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9619" y="3924618"/>
            <a:ext cx="3191381" cy="57725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9049" y="2633822"/>
            <a:ext cx="3207098" cy="1290795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9049" y="3924618"/>
            <a:ext cx="3207098" cy="57725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44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9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13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619" y="716280"/>
            <a:ext cx="2433072" cy="2506980"/>
          </a:xfrm>
        </p:spPr>
        <p:txBody>
          <a:bodyPr anchor="b"/>
          <a:lstStyle>
            <a:lvl1pPr>
              <a:defRPr sz="26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7097" y="1546968"/>
            <a:ext cx="3819049" cy="7635346"/>
          </a:xfrm>
        </p:spPr>
        <p:txBody>
          <a:bodyPr/>
          <a:lstStyle>
            <a:lvl1pPr>
              <a:defRPr sz="2640"/>
            </a:lvl1pPr>
            <a:lvl2pPr>
              <a:defRPr sz="2310"/>
            </a:lvl2pPr>
            <a:lvl3pPr>
              <a:defRPr sz="198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9619" y="3223260"/>
            <a:ext cx="2433072" cy="5971488"/>
          </a:xfrm>
        </p:spPr>
        <p:txBody>
          <a:bodyPr/>
          <a:lstStyle>
            <a:lvl1pPr marL="0" indent="0">
              <a:buNone/>
              <a:defRPr sz="132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224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619" y="716280"/>
            <a:ext cx="2433072" cy="2506980"/>
          </a:xfrm>
        </p:spPr>
        <p:txBody>
          <a:bodyPr anchor="b"/>
          <a:lstStyle>
            <a:lvl1pPr>
              <a:defRPr sz="26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7097" y="1546968"/>
            <a:ext cx="3819049" cy="7635346"/>
          </a:xfrm>
        </p:spPr>
        <p:txBody>
          <a:bodyPr anchor="t"/>
          <a:lstStyle>
            <a:lvl1pPr marL="0" indent="0">
              <a:buNone/>
              <a:defRPr sz="2640"/>
            </a:lvl1pPr>
            <a:lvl2pPr marL="377190" indent="0">
              <a:buNone/>
              <a:defRPr sz="2310"/>
            </a:lvl2pPr>
            <a:lvl3pPr marL="754380" indent="0">
              <a:buNone/>
              <a:defRPr sz="1980"/>
            </a:lvl3pPr>
            <a:lvl4pPr marL="1131570" indent="0">
              <a:buNone/>
              <a:defRPr sz="1650"/>
            </a:lvl4pPr>
            <a:lvl5pPr marL="1508760" indent="0">
              <a:buNone/>
              <a:defRPr sz="1650"/>
            </a:lvl5pPr>
            <a:lvl6pPr marL="1885950" indent="0">
              <a:buNone/>
              <a:defRPr sz="1650"/>
            </a:lvl6pPr>
            <a:lvl7pPr marL="2263140" indent="0">
              <a:buNone/>
              <a:defRPr sz="1650"/>
            </a:lvl7pPr>
            <a:lvl8pPr marL="2640330" indent="0">
              <a:buNone/>
              <a:defRPr sz="1650"/>
            </a:lvl8pPr>
            <a:lvl9pPr marL="3017520" indent="0">
              <a:buNone/>
              <a:defRPr sz="16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9619" y="3223260"/>
            <a:ext cx="2433072" cy="5971488"/>
          </a:xfrm>
        </p:spPr>
        <p:txBody>
          <a:bodyPr/>
          <a:lstStyle>
            <a:lvl1pPr marL="0" indent="0">
              <a:buNone/>
              <a:defRPr sz="132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2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8636" y="572032"/>
            <a:ext cx="6506528" cy="2076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636" y="2860146"/>
            <a:ext cx="6506528" cy="6817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636" y="9958284"/>
            <a:ext cx="1697355" cy="572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A08C4-993A-4347-B0B1-0FD7DC847CD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8884" y="9958284"/>
            <a:ext cx="2546033" cy="572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7809" y="9958284"/>
            <a:ext cx="1697355" cy="572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BF04E-41C0-43F7-8A68-3F9481EE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0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4380" rtl="0" eaLnBrk="1" latinLnBrk="0" hangingPunct="1">
        <a:lnSpc>
          <a:spcPct val="90000"/>
        </a:lnSpc>
        <a:spcBef>
          <a:spcPct val="0"/>
        </a:spcBef>
        <a:buNone/>
        <a:defRPr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595" indent="-188595" algn="l" defTabSz="75438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6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69735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207454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7.tiff"/><Relationship Id="rId7" Type="http://schemas.openxmlformats.org/officeDocument/2006/relationships/image" Target="../media/image11.tiff"/><Relationship Id="rId12" Type="http://schemas.openxmlformats.org/officeDocument/2006/relationships/image" Target="../media/image15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tiff"/><Relationship Id="rId11" Type="http://schemas.openxmlformats.org/officeDocument/2006/relationships/image" Target="../media/image14.emf"/><Relationship Id="rId5" Type="http://schemas.openxmlformats.org/officeDocument/2006/relationships/image" Target="../media/image9.tiff"/><Relationship Id="rId10" Type="http://schemas.openxmlformats.org/officeDocument/2006/relationships/oleObject" Target="../embeddings/oleObject6.bin"/><Relationship Id="rId4" Type="http://schemas.openxmlformats.org/officeDocument/2006/relationships/image" Target="../media/image8.tiff"/><Relationship Id="rId9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Object 67">
            <a:extLst>
              <a:ext uri="{FF2B5EF4-FFF2-40B4-BE49-F238E27FC236}">
                <a16:creationId xmlns:a16="http://schemas.microsoft.com/office/drawing/2014/main" id="{BD68D6EC-1A84-4107-BEC6-AB4E85ABCF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0349717"/>
              </p:ext>
            </p:extLst>
          </p:nvPr>
        </p:nvGraphicFramePr>
        <p:xfrm>
          <a:off x="5863994" y="2950445"/>
          <a:ext cx="1852816" cy="1972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2106794" imgH="2242679" progId="Prism9.Document">
                  <p:embed/>
                </p:oleObj>
              </mc:Choice>
              <mc:Fallback>
                <p:oleObj name="Prism 9" r:id="rId2" imgW="2106794" imgH="2242679" progId="Prism9.Document">
                  <p:embed/>
                  <p:pic>
                    <p:nvPicPr>
                      <p:cNvPr id="68" name="Object 67">
                        <a:extLst>
                          <a:ext uri="{FF2B5EF4-FFF2-40B4-BE49-F238E27FC236}">
                            <a16:creationId xmlns:a16="http://schemas.microsoft.com/office/drawing/2014/main" id="{BD68D6EC-1A84-4107-BEC6-AB4E85ABCF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863994" y="2950445"/>
                        <a:ext cx="1852816" cy="1972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>
            <a:extLst>
              <a:ext uri="{FF2B5EF4-FFF2-40B4-BE49-F238E27FC236}">
                <a16:creationId xmlns:a16="http://schemas.microsoft.com/office/drawing/2014/main" id="{B92C3275-C742-4EEF-8045-6AE7215C8F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817760"/>
              </p:ext>
            </p:extLst>
          </p:nvPr>
        </p:nvGraphicFramePr>
        <p:xfrm>
          <a:off x="5684838" y="390525"/>
          <a:ext cx="1838325" cy="203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2106794" imgH="2335599" progId="Prism9.Document">
                  <p:embed/>
                </p:oleObj>
              </mc:Choice>
              <mc:Fallback>
                <p:oleObj name="Prism 9" r:id="rId4" imgW="2106794" imgH="2335599" progId="Prism9.Document">
                  <p:embed/>
                  <p:pic>
                    <p:nvPicPr>
                      <p:cNvPr id="67" name="Object 66">
                        <a:extLst>
                          <a:ext uri="{FF2B5EF4-FFF2-40B4-BE49-F238E27FC236}">
                            <a16:creationId xmlns:a16="http://schemas.microsoft.com/office/drawing/2014/main" id="{B92C3275-C742-4EEF-8045-6AE7215C8F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4838" y="390525"/>
                        <a:ext cx="1838325" cy="203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65">
            <a:extLst>
              <a:ext uri="{FF2B5EF4-FFF2-40B4-BE49-F238E27FC236}">
                <a16:creationId xmlns:a16="http://schemas.microsoft.com/office/drawing/2014/main" id="{F0C783EB-620C-4B35-A017-09D682CF49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589024"/>
              </p:ext>
            </p:extLst>
          </p:nvPr>
        </p:nvGraphicFramePr>
        <p:xfrm>
          <a:off x="3925150" y="426688"/>
          <a:ext cx="1759687" cy="2011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1962019" imgH="2242679" progId="Prism9.Document">
                  <p:embed/>
                </p:oleObj>
              </mc:Choice>
              <mc:Fallback>
                <p:oleObj name="Prism 9" r:id="rId6" imgW="1962019" imgH="2242679" progId="Prism9.Document">
                  <p:embed/>
                  <p:pic>
                    <p:nvPicPr>
                      <p:cNvPr id="66" name="Object 65">
                        <a:extLst>
                          <a:ext uri="{FF2B5EF4-FFF2-40B4-BE49-F238E27FC236}">
                            <a16:creationId xmlns:a16="http://schemas.microsoft.com/office/drawing/2014/main" id="{F0C783EB-620C-4B35-A017-09D682CF4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25150" y="426688"/>
                        <a:ext cx="1759687" cy="2011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64">
            <a:extLst>
              <a:ext uri="{FF2B5EF4-FFF2-40B4-BE49-F238E27FC236}">
                <a16:creationId xmlns:a16="http://schemas.microsoft.com/office/drawing/2014/main" id="{3CE4E920-1B1A-4D33-A6D1-95BE3C2AF6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3697459"/>
              </p:ext>
            </p:extLst>
          </p:nvPr>
        </p:nvGraphicFramePr>
        <p:xfrm>
          <a:off x="2055303" y="327631"/>
          <a:ext cx="1841958" cy="2091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2106794" imgH="2390703" progId="Prism9.Document">
                  <p:embed/>
                </p:oleObj>
              </mc:Choice>
              <mc:Fallback>
                <p:oleObj name="Prism 9" r:id="rId8" imgW="2106794" imgH="2390703" progId="Prism9.Document">
                  <p:embed/>
                  <p:pic>
                    <p:nvPicPr>
                      <p:cNvPr id="65" name="Object 64">
                        <a:extLst>
                          <a:ext uri="{FF2B5EF4-FFF2-40B4-BE49-F238E27FC236}">
                            <a16:creationId xmlns:a16="http://schemas.microsoft.com/office/drawing/2014/main" id="{3CE4E920-1B1A-4D33-A6D1-95BE3C2AF6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55303" y="327631"/>
                        <a:ext cx="1841958" cy="20917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>
            <a:extLst>
              <a:ext uri="{FF2B5EF4-FFF2-40B4-BE49-F238E27FC236}">
                <a16:creationId xmlns:a16="http://schemas.microsoft.com/office/drawing/2014/main" id="{44FAD0A7-3C15-4532-B49C-3074646392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374941"/>
              </p:ext>
            </p:extLst>
          </p:nvPr>
        </p:nvGraphicFramePr>
        <p:xfrm>
          <a:off x="366713" y="411163"/>
          <a:ext cx="1730375" cy="201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0" imgW="1962019" imgH="2289859" progId="Prism9.Document">
                  <p:embed/>
                </p:oleObj>
              </mc:Choice>
              <mc:Fallback>
                <p:oleObj name="Prism 9" r:id="rId10" imgW="1962019" imgH="2289859" progId="Prism9.Document">
                  <p:embed/>
                  <p:pic>
                    <p:nvPicPr>
                      <p:cNvPr id="64" name="Object 63">
                        <a:extLst>
                          <a:ext uri="{FF2B5EF4-FFF2-40B4-BE49-F238E27FC236}">
                            <a16:creationId xmlns:a16="http://schemas.microsoft.com/office/drawing/2014/main" id="{44FAD0A7-3C15-4532-B49C-3074646392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6713" y="411163"/>
                        <a:ext cx="1730375" cy="2017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" name="Group 45">
            <a:extLst>
              <a:ext uri="{FF2B5EF4-FFF2-40B4-BE49-F238E27FC236}">
                <a16:creationId xmlns:a16="http://schemas.microsoft.com/office/drawing/2014/main" id="{71ACA1AE-FE81-4AB0-B4FE-406271487A69}"/>
              </a:ext>
            </a:extLst>
          </p:cNvPr>
          <p:cNvGrpSpPr/>
          <p:nvPr/>
        </p:nvGrpSpPr>
        <p:grpSpPr>
          <a:xfrm>
            <a:off x="165501" y="253250"/>
            <a:ext cx="1180818" cy="2759604"/>
            <a:chOff x="99674" y="277919"/>
            <a:chExt cx="1180818" cy="275960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E2897A-6443-4FBC-B865-26D0FD6D4ADC}"/>
                </a:ext>
              </a:extLst>
            </p:cNvPr>
            <p:cNvSpPr txBox="1"/>
            <p:nvPr/>
          </p:nvSpPr>
          <p:spPr>
            <a:xfrm rot="16200000">
              <a:off x="-851044" y="1228637"/>
              <a:ext cx="217843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Normalized IL6 mRNA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A1C8DE-D01C-47B1-A828-7CC5D714A0C4}"/>
                </a:ext>
              </a:extLst>
            </p:cNvPr>
            <p:cNvSpPr txBox="1"/>
            <p:nvPr/>
          </p:nvSpPr>
          <p:spPr>
            <a:xfrm rot="18809989">
              <a:off x="135957" y="2500914"/>
              <a:ext cx="888553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Scramble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83D71E-EEC8-4656-9C7D-77A3E57247CC}"/>
                </a:ext>
              </a:extLst>
            </p:cNvPr>
            <p:cNvSpPr txBox="1"/>
            <p:nvPr/>
          </p:nvSpPr>
          <p:spPr>
            <a:xfrm rot="18741226">
              <a:off x="828742" y="2450092"/>
              <a:ext cx="718833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FoxP1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5F0E3A0-821D-43CB-B50A-3283F4CF021A}"/>
              </a:ext>
            </a:extLst>
          </p:cNvPr>
          <p:cNvGrpSpPr/>
          <p:nvPr/>
        </p:nvGrpSpPr>
        <p:grpSpPr>
          <a:xfrm>
            <a:off x="1855773" y="327632"/>
            <a:ext cx="1355013" cy="2699108"/>
            <a:chOff x="3706394" y="315638"/>
            <a:chExt cx="1355013" cy="269910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BA28EEF-F770-4E2F-AA7B-0CCD9BE29C24}"/>
                </a:ext>
              </a:extLst>
            </p:cNvPr>
            <p:cNvSpPr txBox="1"/>
            <p:nvPr/>
          </p:nvSpPr>
          <p:spPr>
            <a:xfrm rot="16200000">
              <a:off x="2755676" y="1266356"/>
              <a:ext cx="217843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Normalized IL8 mRNA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002B4-733B-487B-BDD5-4123A399B4DC}"/>
                </a:ext>
              </a:extLst>
            </p:cNvPr>
            <p:cNvSpPr txBox="1"/>
            <p:nvPr/>
          </p:nvSpPr>
          <p:spPr>
            <a:xfrm rot="18809989">
              <a:off x="3908098" y="2478137"/>
              <a:ext cx="888553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Scramble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40DEC8-19DE-4126-AE74-1ED22EB916D1}"/>
                </a:ext>
              </a:extLst>
            </p:cNvPr>
            <p:cNvSpPr txBox="1"/>
            <p:nvPr/>
          </p:nvSpPr>
          <p:spPr>
            <a:xfrm rot="18741226">
              <a:off x="4612267" y="2427174"/>
              <a:ext cx="71361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FoxP1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F80B841-F6D2-4BC6-833B-0FCEEA7A0C43}"/>
              </a:ext>
            </a:extLst>
          </p:cNvPr>
          <p:cNvGrpSpPr/>
          <p:nvPr/>
        </p:nvGrpSpPr>
        <p:grpSpPr>
          <a:xfrm>
            <a:off x="5500447" y="281984"/>
            <a:ext cx="1328859" cy="2728524"/>
            <a:chOff x="150381" y="3021121"/>
            <a:chExt cx="1328859" cy="272852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CBB32DC-5698-4F18-85B4-68BBDAE76692}"/>
                </a:ext>
              </a:extLst>
            </p:cNvPr>
            <p:cNvSpPr txBox="1"/>
            <p:nvPr/>
          </p:nvSpPr>
          <p:spPr>
            <a:xfrm rot="16200000">
              <a:off x="-800337" y="3971839"/>
              <a:ext cx="217843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Normalized MMP2 mRNA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AB1EF7C-0059-4458-B92E-825BB0673912}"/>
                </a:ext>
              </a:extLst>
            </p:cNvPr>
            <p:cNvSpPr txBox="1"/>
            <p:nvPr/>
          </p:nvSpPr>
          <p:spPr>
            <a:xfrm rot="18809989">
              <a:off x="355899" y="5213036"/>
              <a:ext cx="888553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Scramble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633A603-AAD3-462F-BEED-9EF52C93185E}"/>
                </a:ext>
              </a:extLst>
            </p:cNvPr>
            <p:cNvSpPr txBox="1"/>
            <p:nvPr/>
          </p:nvSpPr>
          <p:spPr>
            <a:xfrm rot="18741226">
              <a:off x="1020858" y="5176157"/>
              <a:ext cx="73209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FoxP1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E220D70-2288-4092-AE37-470D17973A67}"/>
              </a:ext>
            </a:extLst>
          </p:cNvPr>
          <p:cNvGrpSpPr/>
          <p:nvPr/>
        </p:nvGrpSpPr>
        <p:grpSpPr>
          <a:xfrm>
            <a:off x="3735014" y="430613"/>
            <a:ext cx="1239619" cy="2630564"/>
            <a:chOff x="232443" y="3019809"/>
            <a:chExt cx="1239619" cy="26305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8E67B5B-DC5F-451C-A1C2-5BCC66EEB6BB}"/>
                </a:ext>
              </a:extLst>
            </p:cNvPr>
            <p:cNvSpPr txBox="1"/>
            <p:nvPr/>
          </p:nvSpPr>
          <p:spPr>
            <a:xfrm rot="16200000">
              <a:off x="-646272" y="3898524"/>
              <a:ext cx="203442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Normalized MMP1 mRNA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861D54C-539A-4CBB-AB76-1CE8573975DB}"/>
                </a:ext>
              </a:extLst>
            </p:cNvPr>
            <p:cNvSpPr txBox="1"/>
            <p:nvPr/>
          </p:nvSpPr>
          <p:spPr>
            <a:xfrm rot="18809989">
              <a:off x="337054" y="5113764"/>
              <a:ext cx="888553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Scramble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5A26404-7ED1-471C-909A-BAD242C89487}"/>
                </a:ext>
              </a:extLst>
            </p:cNvPr>
            <p:cNvSpPr txBox="1"/>
            <p:nvPr/>
          </p:nvSpPr>
          <p:spPr>
            <a:xfrm rot="18741226">
              <a:off x="1020166" y="5079327"/>
              <a:ext cx="719125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FoxP1 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508AEE6-5C17-404B-9B5D-C6019104D0B7}"/>
              </a:ext>
            </a:extLst>
          </p:cNvPr>
          <p:cNvGrpSpPr/>
          <p:nvPr/>
        </p:nvGrpSpPr>
        <p:grpSpPr>
          <a:xfrm>
            <a:off x="5650221" y="2976718"/>
            <a:ext cx="1359975" cy="2548961"/>
            <a:chOff x="3844992" y="5790821"/>
            <a:chExt cx="1359975" cy="254896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573E243-578E-429F-8FE9-BE5262D890D5}"/>
                </a:ext>
              </a:extLst>
            </p:cNvPr>
            <p:cNvSpPr txBox="1"/>
            <p:nvPr/>
          </p:nvSpPr>
          <p:spPr>
            <a:xfrm rot="16200000">
              <a:off x="2997046" y="6638767"/>
              <a:ext cx="197289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Normalized MMP3 mRNA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FF5B4D9-A983-4565-BB31-38598AB45DDD}"/>
                </a:ext>
              </a:extLst>
            </p:cNvPr>
            <p:cNvSpPr txBox="1"/>
            <p:nvPr/>
          </p:nvSpPr>
          <p:spPr>
            <a:xfrm rot="18809989">
              <a:off x="4113736" y="7803173"/>
              <a:ext cx="888553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Scramble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5C470B8-E24E-4135-BBE0-27BCEF7A2BA3}"/>
                </a:ext>
              </a:extLst>
            </p:cNvPr>
            <p:cNvSpPr txBox="1"/>
            <p:nvPr/>
          </p:nvSpPr>
          <p:spPr>
            <a:xfrm rot="18741226">
              <a:off x="4755911" y="7754067"/>
              <a:ext cx="71344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dsi FoxP1</a:t>
              </a:r>
            </a:p>
          </p:txBody>
        </p:sp>
      </p:grpSp>
      <p:sp>
        <p:nvSpPr>
          <p:cNvPr id="63" name="Text Box 2">
            <a:extLst>
              <a:ext uri="{FF2B5EF4-FFF2-40B4-BE49-F238E27FC236}">
                <a16:creationId xmlns:a16="http://schemas.microsoft.com/office/drawing/2014/main" id="{D0C517DC-B0EF-459D-91CA-C260D2175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098" y="3070427"/>
            <a:ext cx="5295711" cy="25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en-US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e1: Depletion of FoxP1 by RNA interference did not significantly alter mRNA levels of inflammatory mediators and matrix metalloproteinases in lung epithelial cells in the absence of cigarette smoke extract.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Lung epithelial cells were transfected with dsi RNA targeting FoxP1 (dsi FoxP1) or non-sense RNA (dsi Scramble). 48h later lysate was processed for RT-PCR. Cells transfected with dsi FoxP1 did not show greater mRNA levels for IL6, IL8, MMP1, MMP2, and MMP3. Non-parametric tests were used (Mann-Whitney U). *ns = not significant</a:t>
            </a:r>
          </a:p>
          <a:p>
            <a:pPr algn="just"/>
            <a:endParaRPr lang="en-US" altLang="en-US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72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04">
            <a:extLst>
              <a:ext uri="{FF2B5EF4-FFF2-40B4-BE49-F238E27FC236}">
                <a16:creationId xmlns:a16="http://schemas.microsoft.com/office/drawing/2014/main" id="{A713421A-0A96-497F-90C0-1CA094AEC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22" y="2033907"/>
            <a:ext cx="1823155" cy="1737360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FF021FE6-71D1-406C-8313-AC62B501D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604" y="2033908"/>
            <a:ext cx="1792482" cy="1708131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B876926F-6541-40BD-B473-1B3579871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0509" y="2018520"/>
            <a:ext cx="1792482" cy="1708131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19559BF2-FA23-43D0-B06A-D1410C9C5A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4385" y="4109493"/>
            <a:ext cx="1792482" cy="1708131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4E3F8AD7-E955-4AB9-9F48-5004EFD55E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7289" y="4103437"/>
            <a:ext cx="1792483" cy="170813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6C5DA5D-9806-4312-B3F0-85A5A32A05AD}"/>
              </a:ext>
            </a:extLst>
          </p:cNvPr>
          <p:cNvGrpSpPr/>
          <p:nvPr/>
        </p:nvGrpSpPr>
        <p:grpSpPr>
          <a:xfrm>
            <a:off x="944203" y="143549"/>
            <a:ext cx="5519772" cy="1697445"/>
            <a:chOff x="18299" y="-227530"/>
            <a:chExt cx="12412096" cy="4128114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1415DBE1-91EF-4DA3-A6AD-9FFEAAB24BC8}"/>
                </a:ext>
              </a:extLst>
            </p:cNvPr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28243" y="215553"/>
              <a:ext cx="3502152" cy="3685031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FAD9545-5793-4345-BFD7-D82B678CBF95}"/>
                </a:ext>
              </a:extLst>
            </p:cNvPr>
            <p:cNvGrpSpPr/>
            <p:nvPr/>
          </p:nvGrpSpPr>
          <p:grpSpPr>
            <a:xfrm>
              <a:off x="18299" y="-227530"/>
              <a:ext cx="8618157" cy="3912562"/>
              <a:chOff x="18299" y="-227530"/>
              <a:chExt cx="8618157" cy="3912562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77D0C7B-03D5-4276-96F3-B56ED26751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299" y="184665"/>
                <a:ext cx="3497786" cy="3497787"/>
              </a:xfrm>
              <a:prstGeom prst="rect">
                <a:avLst/>
              </a:prstGeom>
            </p:spPr>
          </p:pic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40BB5A0-FD74-486C-86AE-854E64457290}"/>
                  </a:ext>
                </a:extLst>
              </p:cNvPr>
              <p:cNvGrpSpPr/>
              <p:nvPr/>
            </p:nvGrpSpPr>
            <p:grpSpPr>
              <a:xfrm>
                <a:off x="4442530" y="-227530"/>
                <a:ext cx="4193926" cy="3912562"/>
                <a:chOff x="4010633" y="113950"/>
                <a:chExt cx="4188700" cy="3909822"/>
              </a:xfrm>
            </p:grpSpPr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D8129CD5-90EB-4D22-9F2B-F41B4A88DE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010633" y="525985"/>
                  <a:ext cx="3497789" cy="3497787"/>
                </a:xfrm>
                <a:prstGeom prst="rect">
                  <a:avLst/>
                </a:prstGeom>
              </p:spPr>
            </p:pic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57991D4F-CC4A-4498-8D67-1A85A1461143}"/>
                    </a:ext>
                  </a:extLst>
                </p:cNvPr>
                <p:cNvSpPr txBox="1"/>
                <p:nvPr/>
              </p:nvSpPr>
              <p:spPr>
                <a:xfrm>
                  <a:off x="4367136" y="113950"/>
                  <a:ext cx="3832197" cy="63577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0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Exclusion of Doublets</a:t>
                  </a:r>
                </a:p>
              </p:txBody>
            </p:sp>
          </p:grp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F15AB078-AD33-4600-8E67-DACDB4BACC9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84968" y="1828167"/>
                <a:ext cx="600541" cy="16063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2E2F507-021E-4A11-928A-E18379B6AFD3}"/>
                </a:ext>
              </a:extLst>
            </p:cNvPr>
            <p:cNvCxnSpPr/>
            <p:nvPr/>
          </p:nvCxnSpPr>
          <p:spPr>
            <a:xfrm>
              <a:off x="8021594" y="1750953"/>
              <a:ext cx="61685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53F2AAD-05BA-4852-A8D6-E6B2610C8E9E}"/>
              </a:ext>
            </a:extLst>
          </p:cNvPr>
          <p:cNvSpPr txBox="1"/>
          <p:nvPr/>
        </p:nvSpPr>
        <p:spPr>
          <a:xfrm>
            <a:off x="986920" y="1865056"/>
            <a:ext cx="1758327" cy="24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20" dirty="0">
                <a:latin typeface="Arial" panose="020B0604020202020204" pitchFamily="34" charset="0"/>
                <a:cs typeface="Arial" panose="020B0604020202020204" pitchFamily="34" charset="0"/>
              </a:rPr>
              <a:t>dsi Scramble #1</a:t>
            </a:r>
            <a:endParaRPr lang="en-US" sz="102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D732E3-DF2D-48B9-8294-69A8DF2C1069}"/>
              </a:ext>
            </a:extLst>
          </p:cNvPr>
          <p:cNvSpPr txBox="1"/>
          <p:nvPr/>
        </p:nvSpPr>
        <p:spPr>
          <a:xfrm>
            <a:off x="3014856" y="3887621"/>
            <a:ext cx="162958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dsi FoxP1 #2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D316A8D-5D67-42EC-8407-7CFECD5C1D5B}"/>
              </a:ext>
            </a:extLst>
          </p:cNvPr>
          <p:cNvSpPr txBox="1"/>
          <p:nvPr/>
        </p:nvSpPr>
        <p:spPr>
          <a:xfrm>
            <a:off x="4954649" y="3903494"/>
            <a:ext cx="16443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dsi FoxP1 #3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ADA052A-9F4A-4B3A-A91C-0ABAD1B0EC7B}"/>
              </a:ext>
            </a:extLst>
          </p:cNvPr>
          <p:cNvSpPr txBox="1"/>
          <p:nvPr/>
        </p:nvSpPr>
        <p:spPr>
          <a:xfrm rot="16200000">
            <a:off x="250561" y="847734"/>
            <a:ext cx="143926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Side scatter (area)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2BE1201-0C3E-4B7C-A3A4-C268B1373A2A}"/>
              </a:ext>
            </a:extLst>
          </p:cNvPr>
          <p:cNvSpPr txBox="1"/>
          <p:nvPr/>
        </p:nvSpPr>
        <p:spPr>
          <a:xfrm>
            <a:off x="1046224" y="1645645"/>
            <a:ext cx="1530054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(area)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20EC716-2E5A-424E-8A6D-8938578B41D0}"/>
              </a:ext>
            </a:extLst>
          </p:cNvPr>
          <p:cNvSpPr txBox="1"/>
          <p:nvPr/>
        </p:nvSpPr>
        <p:spPr>
          <a:xfrm>
            <a:off x="2946650" y="1637086"/>
            <a:ext cx="157289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(area)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7D4AB19-7DCC-4406-AC60-4B6B29D323FC}"/>
              </a:ext>
            </a:extLst>
          </p:cNvPr>
          <p:cNvSpPr txBox="1"/>
          <p:nvPr/>
        </p:nvSpPr>
        <p:spPr>
          <a:xfrm>
            <a:off x="5069272" y="1727776"/>
            <a:ext cx="1338684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Dead cell stain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6CB4198-BACE-40B7-AE53-7D9581352941}"/>
              </a:ext>
            </a:extLst>
          </p:cNvPr>
          <p:cNvSpPr txBox="1"/>
          <p:nvPr/>
        </p:nvSpPr>
        <p:spPr>
          <a:xfrm rot="16200000">
            <a:off x="2221629" y="893183"/>
            <a:ext cx="143926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DC02FCB-DCBE-4AF3-B96A-CDEE1155BE48}"/>
              </a:ext>
            </a:extLst>
          </p:cNvPr>
          <p:cNvSpPr txBox="1"/>
          <p:nvPr/>
        </p:nvSpPr>
        <p:spPr>
          <a:xfrm rot="16200000">
            <a:off x="4233698" y="876787"/>
            <a:ext cx="143926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32DA7D6-560E-46FA-80F5-0DE7F38C3665}"/>
              </a:ext>
            </a:extLst>
          </p:cNvPr>
          <p:cNvSpPr txBox="1"/>
          <p:nvPr/>
        </p:nvSpPr>
        <p:spPr>
          <a:xfrm rot="16200000">
            <a:off x="31558" y="2652830"/>
            <a:ext cx="143926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4E43101-3F91-433B-8A40-A2763C6F4122}"/>
              </a:ext>
            </a:extLst>
          </p:cNvPr>
          <p:cNvSpPr txBox="1"/>
          <p:nvPr/>
        </p:nvSpPr>
        <p:spPr>
          <a:xfrm rot="16200000">
            <a:off x="2015219" y="2686490"/>
            <a:ext cx="143926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9F380F3-9597-45E3-B9B7-9FB1A5B95AF9}"/>
              </a:ext>
            </a:extLst>
          </p:cNvPr>
          <p:cNvSpPr txBox="1"/>
          <p:nvPr/>
        </p:nvSpPr>
        <p:spPr>
          <a:xfrm rot="16200000">
            <a:off x="3989636" y="2712635"/>
            <a:ext cx="143926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EE62034-FA4A-4696-8E8F-F9CA8FCDE539}"/>
              </a:ext>
            </a:extLst>
          </p:cNvPr>
          <p:cNvSpPr txBox="1"/>
          <p:nvPr/>
        </p:nvSpPr>
        <p:spPr>
          <a:xfrm rot="16200000">
            <a:off x="2054757" y="4868190"/>
            <a:ext cx="143926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8FE0083-5540-465E-9F0C-43A6AE7BFFC3}"/>
              </a:ext>
            </a:extLst>
          </p:cNvPr>
          <p:cNvSpPr txBox="1"/>
          <p:nvPr/>
        </p:nvSpPr>
        <p:spPr>
          <a:xfrm rot="16200000">
            <a:off x="4028910" y="4868190"/>
            <a:ext cx="143926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A8A2300-90AB-4AFA-99EF-053D58BCD0A7}"/>
              </a:ext>
            </a:extLst>
          </p:cNvPr>
          <p:cNvSpPr txBox="1"/>
          <p:nvPr/>
        </p:nvSpPr>
        <p:spPr>
          <a:xfrm>
            <a:off x="1151424" y="3679483"/>
            <a:ext cx="1338684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Dead cell stain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C5A627A-E956-490D-9ABC-AE06BE14E45F}"/>
              </a:ext>
            </a:extLst>
          </p:cNvPr>
          <p:cNvSpPr txBox="1"/>
          <p:nvPr/>
        </p:nvSpPr>
        <p:spPr>
          <a:xfrm>
            <a:off x="3153358" y="3666783"/>
            <a:ext cx="1338684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Dead cell stain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18BAA8F-B8E2-4A23-96BB-C121636CC482}"/>
              </a:ext>
            </a:extLst>
          </p:cNvPr>
          <p:cNvSpPr txBox="1"/>
          <p:nvPr/>
        </p:nvSpPr>
        <p:spPr>
          <a:xfrm>
            <a:off x="5114307" y="3661982"/>
            <a:ext cx="1338684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Dead cell stain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9D6EC88-B142-4AF3-B99C-6D0190171482}"/>
              </a:ext>
            </a:extLst>
          </p:cNvPr>
          <p:cNvSpPr txBox="1"/>
          <p:nvPr/>
        </p:nvSpPr>
        <p:spPr>
          <a:xfrm>
            <a:off x="3157212" y="5756950"/>
            <a:ext cx="1338684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Dead cell stain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E3AB1C6-2BDE-4650-B305-3D4A41C4E2E5}"/>
              </a:ext>
            </a:extLst>
          </p:cNvPr>
          <p:cNvSpPr txBox="1"/>
          <p:nvPr/>
        </p:nvSpPr>
        <p:spPr>
          <a:xfrm>
            <a:off x="5126894" y="5746023"/>
            <a:ext cx="1338684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Dead cell stain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18AF4D2E-4219-4223-A03C-A4F6DE173E27}"/>
              </a:ext>
            </a:extLst>
          </p:cNvPr>
          <p:cNvGrpSpPr/>
          <p:nvPr/>
        </p:nvGrpSpPr>
        <p:grpSpPr>
          <a:xfrm>
            <a:off x="4647704" y="5772717"/>
            <a:ext cx="2162671" cy="2178436"/>
            <a:chOff x="5054395" y="6083512"/>
            <a:chExt cx="2162671" cy="2178436"/>
          </a:xfrm>
        </p:grpSpPr>
        <p:graphicFrame>
          <p:nvGraphicFramePr>
            <p:cNvPr id="106" name="Object 105">
              <a:extLst>
                <a:ext uri="{FF2B5EF4-FFF2-40B4-BE49-F238E27FC236}">
                  <a16:creationId xmlns:a16="http://schemas.microsoft.com/office/drawing/2014/main" id="{101FB79D-E0F9-4E15-8FFF-EBDE80DEEAB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5677120"/>
                </p:ext>
              </p:extLst>
            </p:nvPr>
          </p:nvGraphicFramePr>
          <p:xfrm>
            <a:off x="5223166" y="6211533"/>
            <a:ext cx="1993900" cy="16367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10" imgW="2794653" imgH="2242679" progId="Prism9.Document">
                    <p:embed/>
                  </p:oleObj>
                </mc:Choice>
                <mc:Fallback>
                  <p:oleObj name="Prism 9" r:id="rId10" imgW="2794653" imgH="2242679" progId="Prism9.Document">
                    <p:embed/>
                    <p:pic>
                      <p:nvPicPr>
                        <p:cNvPr id="106" name="Object 105">
                          <a:extLst>
                            <a:ext uri="{FF2B5EF4-FFF2-40B4-BE49-F238E27FC236}">
                              <a16:creationId xmlns:a16="http://schemas.microsoft.com/office/drawing/2014/main" id="{101FB79D-E0F9-4E15-8FFF-EBDE80DEEAB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5223166" y="6211533"/>
                          <a:ext cx="1993900" cy="16367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897E985-1BBF-406B-8E26-3217D196B3E1}"/>
                </a:ext>
              </a:extLst>
            </p:cNvPr>
            <p:cNvSpPr txBox="1"/>
            <p:nvPr/>
          </p:nvSpPr>
          <p:spPr>
            <a:xfrm rot="16200000">
              <a:off x="4092135" y="7045772"/>
              <a:ext cx="2178436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% Positive for dead cell stain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8190989-D73C-451F-B32A-79E00722CA6C}"/>
                </a:ext>
              </a:extLst>
            </p:cNvPr>
            <p:cNvSpPr txBox="1"/>
            <p:nvPr/>
          </p:nvSpPr>
          <p:spPr>
            <a:xfrm>
              <a:off x="5584168" y="7694165"/>
              <a:ext cx="643609" cy="3154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dsi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Scramble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2E7B1E88-BD50-419A-8802-CE1B8568F509}"/>
                </a:ext>
              </a:extLst>
            </p:cNvPr>
            <p:cNvSpPr txBox="1"/>
            <p:nvPr/>
          </p:nvSpPr>
          <p:spPr>
            <a:xfrm>
              <a:off x="6297284" y="7694165"/>
              <a:ext cx="643609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dsi </a:t>
              </a:r>
            </a:p>
            <a:p>
              <a:pPr algn="ctr"/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FoxP1 </a:t>
              </a:r>
            </a:p>
          </p:txBody>
        </p:sp>
      </p:grpSp>
      <p:sp>
        <p:nvSpPr>
          <p:cNvPr id="115" name="Text Box 2">
            <a:extLst>
              <a:ext uri="{FF2B5EF4-FFF2-40B4-BE49-F238E27FC236}">
                <a16:creationId xmlns:a16="http://schemas.microsoft.com/office/drawing/2014/main" id="{A77F8187-6472-4B20-80A8-CEDE40862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32" y="5941000"/>
            <a:ext cx="3747481" cy="25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en-US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e2: Depleting FoxP1 by RNA interference did not reduce the viability of lung epithelial cells in the absence of cigarette smoke extract.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Lung epithelial cells were transfected with dsi RNA targeting FoxP1 mRNA (dsi FoxP1) or non-sense mRNA (dsi Scramble). 48h later cells were stained with Zombie Aqua blue (stains non-viable cells). Flow cytometry was performed (gating strategy per A) on 3 biological replicates to record 10,000 events per sample. Cells transfected with dsi FoxP1 showed similar viability to cells transfected with dsi Scramble (B). Non-parametric tests were used (Mann-Whitney U). 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ABBC858-F5C2-4E0F-A3CF-A5359A205EB9}"/>
              </a:ext>
            </a:extLst>
          </p:cNvPr>
          <p:cNvSpPr txBox="1"/>
          <p:nvPr/>
        </p:nvSpPr>
        <p:spPr>
          <a:xfrm>
            <a:off x="621708" y="187241"/>
            <a:ext cx="374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08E25BCD-10B9-493C-842F-4C6D50A06215}"/>
              </a:ext>
            </a:extLst>
          </p:cNvPr>
          <p:cNvSpPr txBox="1"/>
          <p:nvPr/>
        </p:nvSpPr>
        <p:spPr>
          <a:xfrm>
            <a:off x="537611" y="1891540"/>
            <a:ext cx="374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47CF386-BFAC-4F62-ADF0-9509E1A7E107}"/>
              </a:ext>
            </a:extLst>
          </p:cNvPr>
          <p:cNvSpPr txBox="1"/>
          <p:nvPr/>
        </p:nvSpPr>
        <p:spPr>
          <a:xfrm>
            <a:off x="4521944" y="5714782"/>
            <a:ext cx="374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FF4A25A-537D-4A8D-AC9D-5EC38F4E92C6}"/>
              </a:ext>
            </a:extLst>
          </p:cNvPr>
          <p:cNvSpPr txBox="1"/>
          <p:nvPr/>
        </p:nvSpPr>
        <p:spPr>
          <a:xfrm>
            <a:off x="2854017" y="1870831"/>
            <a:ext cx="1758327" cy="24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20" dirty="0">
                <a:latin typeface="Arial" panose="020B0604020202020204" pitchFamily="34" charset="0"/>
                <a:cs typeface="Arial" panose="020B0604020202020204" pitchFamily="34" charset="0"/>
              </a:rPr>
              <a:t>dsi Scramble #2</a:t>
            </a:r>
            <a:endParaRPr lang="en-US" sz="1020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54105B1C-0284-4614-892E-8DBC469C811E}"/>
              </a:ext>
            </a:extLst>
          </p:cNvPr>
          <p:cNvSpPr txBox="1"/>
          <p:nvPr/>
        </p:nvSpPr>
        <p:spPr>
          <a:xfrm>
            <a:off x="4874328" y="1864555"/>
            <a:ext cx="1758327" cy="24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20" dirty="0">
                <a:latin typeface="Arial" panose="020B0604020202020204" pitchFamily="34" charset="0"/>
                <a:cs typeface="Arial" panose="020B0604020202020204" pitchFamily="34" charset="0"/>
              </a:rPr>
              <a:t>dsi Scramble #3</a:t>
            </a:r>
            <a:endParaRPr lang="en-US" sz="1020" dirty="0"/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E874E28C-5C4B-4699-8156-28EFF6B36B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8153" y="4097817"/>
            <a:ext cx="1839032" cy="1737360"/>
          </a:xfrm>
          <a:prstGeom prst="rect">
            <a:avLst/>
          </a:prstGeom>
        </p:spPr>
      </p:pic>
      <p:sp>
        <p:nvSpPr>
          <p:cNvPr id="124" name="TextBox 123">
            <a:extLst>
              <a:ext uri="{FF2B5EF4-FFF2-40B4-BE49-F238E27FC236}">
                <a16:creationId xmlns:a16="http://schemas.microsoft.com/office/drawing/2014/main" id="{7498BB40-094F-48F1-AEC0-2852653DFA0E}"/>
              </a:ext>
            </a:extLst>
          </p:cNvPr>
          <p:cNvSpPr txBox="1"/>
          <p:nvPr/>
        </p:nvSpPr>
        <p:spPr>
          <a:xfrm>
            <a:off x="1024291" y="3878094"/>
            <a:ext cx="167088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dsi FoxP1 #1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CFB76E7-4793-42CE-A1CF-2045ABC8CE88}"/>
              </a:ext>
            </a:extLst>
          </p:cNvPr>
          <p:cNvSpPr txBox="1"/>
          <p:nvPr/>
        </p:nvSpPr>
        <p:spPr>
          <a:xfrm rot="16200000">
            <a:off x="32597" y="4662335"/>
            <a:ext cx="1426840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Forward scatter (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ht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E06CC1A-1F0C-4732-A14E-3047E12AF8BD}"/>
              </a:ext>
            </a:extLst>
          </p:cNvPr>
          <p:cNvSpPr txBox="1"/>
          <p:nvPr/>
        </p:nvSpPr>
        <p:spPr>
          <a:xfrm>
            <a:off x="1150030" y="5750600"/>
            <a:ext cx="1338684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Dead cell stain</a:t>
            </a:r>
          </a:p>
        </p:txBody>
      </p:sp>
    </p:spTree>
    <p:extLst>
      <p:ext uri="{BB962C8B-B14F-4D97-AF65-F5344CB8AC3E}">
        <p14:creationId xmlns:p14="http://schemas.microsoft.com/office/powerpoint/2010/main" val="586297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3181</TotalTime>
  <Words>359</Words>
  <Application>Microsoft Office PowerPoint</Application>
  <PresentationFormat>Custom</PresentationFormat>
  <Paragraphs>49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Prism 9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Divay Chandra</dc:creator>
  <cp:lastModifiedBy>Divay Chandra</cp:lastModifiedBy>
  <cp:revision>120</cp:revision>
  <dcterms:created xsi:type="dcterms:W3CDTF">2021-08-29T22:11:36Z</dcterms:created>
  <dcterms:modified xsi:type="dcterms:W3CDTF">2022-04-21T21:28:16Z</dcterms:modified>
</cp:coreProperties>
</file>