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1245" r:id="rId2"/>
    <p:sldId id="1248" r:id="rId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潤 小柳" initials="潤" lastIdx="8" clrIdx="0">
    <p:extLst>
      <p:ext uri="{19B8F6BF-5375-455C-9EA6-DF929625EA0E}">
        <p15:presenceInfo xmlns:p15="http://schemas.microsoft.com/office/powerpoint/2012/main" userId="8b93a9d480cd51d8" providerId="Windows Live"/>
      </p:ext>
    </p:extLst>
  </p:cmAuthor>
  <p:cmAuthor id="2" name="佐藤 孝一" initials="佐藤" lastIdx="1" clrIdx="1">
    <p:extLst>
      <p:ext uri="{19B8F6BF-5375-455C-9EA6-DF929625EA0E}">
        <p15:presenceInfo xmlns:p15="http://schemas.microsoft.com/office/powerpoint/2012/main" userId="e73f7481de63dfcb" providerId="Windows Live"/>
      </p:ext>
    </p:extLst>
  </p:cmAuthor>
  <p:cmAuthor id="3" name="小柳 潤" initials="小柳" lastIdx="10" clrIdx="2">
    <p:extLst>
      <p:ext uri="{19B8F6BF-5375-455C-9EA6-DF929625EA0E}">
        <p15:presenceInfo xmlns:p15="http://schemas.microsoft.com/office/powerpoint/2012/main" userId="83e177ad8fca764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8" autoAdjust="0"/>
    <p:restoredTop sz="86581" autoAdjust="0"/>
  </p:normalViewPr>
  <p:slideViewPr>
    <p:cSldViewPr snapToGrid="0">
      <p:cViewPr varScale="1">
        <p:scale>
          <a:sx n="93" d="100"/>
          <a:sy n="93" d="100"/>
        </p:scale>
        <p:origin x="92" y="3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6.02</c:v>
                  </c:pt>
                  <c:pt idx="1">
                    <c:v>1.8</c:v>
                  </c:pt>
                  <c:pt idx="2">
                    <c:v>4.2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6.02</c:v>
                  </c:pt>
                  <c:pt idx="1">
                    <c:v>1.75</c:v>
                  </c:pt>
                  <c:pt idx="2">
                    <c:v>5.27</c:v>
                  </c:pt>
                  <c:pt idx="3">
                    <c:v>6.52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&lt;18.5</c:v>
                </c:pt>
                <c:pt idx="1">
                  <c:v>18.5≤BMI&lt;25</c:v>
                </c:pt>
                <c:pt idx="2">
                  <c:v>≥25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6.3490000000000002</c:v>
                </c:pt>
                <c:pt idx="1">
                  <c:v>5.3140000000000001</c:v>
                </c:pt>
                <c:pt idx="2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9-46A2-AA4F-868B4BC38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25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4.33</c:v>
                  </c:pt>
                  <c:pt idx="1">
                    <c:v>1.1000000000000001</c:v>
                  </c:pt>
                  <c:pt idx="2">
                    <c:v>2.33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3.1749999999999998</c:v>
                  </c:pt>
                  <c:pt idx="1">
                    <c:v>1.08</c:v>
                  </c:pt>
                  <c:pt idx="2">
                    <c:v>2.3199999999999998</c:v>
                  </c:pt>
                  <c:pt idx="3">
                    <c:v>2.778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&lt;18.5</c:v>
                </c:pt>
                <c:pt idx="1">
                  <c:v>18.5≤BMI&lt;25</c:v>
                </c:pt>
                <c:pt idx="2">
                  <c:v>≥25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3.1749999999999998</c:v>
                </c:pt>
                <c:pt idx="1">
                  <c:v>1.9319999999999999</c:v>
                </c:pt>
                <c:pt idx="2">
                  <c:v>2.6880000000000002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4B-4ABD-9601-741C460EC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2.71</c:v>
                  </c:pt>
                  <c:pt idx="1">
                    <c:v>3.37</c:v>
                  </c:pt>
                  <c:pt idx="2">
                    <c:v>3.75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2.74</c:v>
                  </c:pt>
                  <c:pt idx="1">
                    <c:v>3.43</c:v>
                  </c:pt>
                  <c:pt idx="2">
                    <c:v>3.73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90.3</c:v>
                </c:pt>
                <c:pt idx="1">
                  <c:v>95</c:v>
                </c:pt>
                <c:pt idx="2">
                  <c:v>89.3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6-4266-A699-99AE2F213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</a:p>
              <a:p>
                <a:pPr>
                  <a:defRPr/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2.36</c:v>
                  </c:pt>
                  <c:pt idx="1">
                    <c:v>2.71</c:v>
                  </c:pt>
                  <c:pt idx="2">
                    <c:v>3.49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2.36</c:v>
                  </c:pt>
                  <c:pt idx="1">
                    <c:v>2.71</c:v>
                  </c:pt>
                  <c:pt idx="2">
                    <c:v>3.49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7.06</c:v>
                </c:pt>
                <c:pt idx="1">
                  <c:v>3.14</c:v>
                </c:pt>
                <c:pt idx="2">
                  <c:v>9.16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4A-4E12-8126-8E2710020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5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33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  <a:endParaRPr lang="ja-JP" altLang="ja-JP" sz="133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en-US" altLang="ja-JP" sz="133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ja-JP" sz="133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1.48</c:v>
                  </c:pt>
                  <c:pt idx="1">
                    <c:v>1.94</c:v>
                  </c:pt>
                  <c:pt idx="2">
                    <c:v>4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1.48</c:v>
                  </c:pt>
                  <c:pt idx="1">
                    <c:v>1.93</c:v>
                  </c:pt>
                  <c:pt idx="2">
                    <c:v>1.53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
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2.65</c:v>
                </c:pt>
                <c:pt idx="1">
                  <c:v>1.89</c:v>
                </c:pt>
                <c:pt idx="2">
                  <c:v>1.53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8-4443-BAFE-CF15783E71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6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</a:p>
              <a:p>
                <a:pPr>
                  <a:defRPr/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6.03</c:v>
                  </c:pt>
                  <c:pt idx="1">
                    <c:v>4.33</c:v>
                  </c:pt>
                  <c:pt idx="2">
                    <c:v>2.13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6.03</c:v>
                  </c:pt>
                  <c:pt idx="1">
                    <c:v>4.33</c:v>
                  </c:pt>
                  <c:pt idx="2">
                    <c:v>2.0699999999999998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85.5</c:v>
                </c:pt>
                <c:pt idx="1">
                  <c:v>87.5</c:v>
                </c:pt>
                <c:pt idx="2">
                  <c:v>93.6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1-4846-84B7-03F849539D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5.62</c:v>
                  </c:pt>
                  <c:pt idx="1">
                    <c:v>3.94</c:v>
                  </c:pt>
                  <c:pt idx="2">
                    <c:v>1.72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5.59</c:v>
                  </c:pt>
                  <c:pt idx="1">
                    <c:v>4.01</c:v>
                  </c:pt>
                  <c:pt idx="2">
                    <c:v>1.75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12.2</c:v>
                </c:pt>
                <c:pt idx="1">
                  <c:v>10.3</c:v>
                </c:pt>
                <c:pt idx="2">
                  <c:v>4.26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9-46A2-AA4F-868B4BC38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2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2.56</c:v>
                  </c:pt>
                  <c:pt idx="1">
                    <c:v>1.94</c:v>
                  </c:pt>
                  <c:pt idx="2">
                    <c:v>1.25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2.29</c:v>
                  </c:pt>
                  <c:pt idx="1">
                    <c:v>1.93</c:v>
                  </c:pt>
                  <c:pt idx="2">
                    <c:v>2.0299999999999998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
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2.29</c:v>
                </c:pt>
                <c:pt idx="1">
                  <c:v>2.23</c:v>
                </c:pt>
                <c:pt idx="2">
                  <c:v>2.12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4B-4ABD-9601-741C460EC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(%)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Sheet1!$E$2:$E$4</c:f>
                <c:numCache>
                  <c:formatCode>General</c:formatCode>
                  <c:ptCount val="3"/>
                  <c:pt idx="0">
                    <c:v>3.85</c:v>
                  </c:pt>
                  <c:pt idx="1">
                    <c:v>4.16</c:v>
                  </c:pt>
                  <c:pt idx="2">
                    <c:v>2.3199999999999998</c:v>
                  </c:pt>
                </c:numCache>
              </c:numRef>
            </c:plus>
            <c:minus>
              <c:numRef>
                <c:f>Sheet1!$F$2:$F$4</c:f>
                <c:numCache>
                  <c:formatCode>General</c:formatCode>
                  <c:ptCount val="3"/>
                  <c:pt idx="0">
                    <c:v>3.93</c:v>
                  </c:pt>
                  <c:pt idx="1">
                    <c:v>4.16</c:v>
                  </c:pt>
                  <c:pt idx="2">
                    <c:v>2.38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87.1</c:v>
                </c:pt>
                <c:pt idx="1">
                  <c:v>90</c:v>
                </c:pt>
                <c:pt idx="2">
                  <c:v>94.1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0B-464A-853F-14DBA93196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</a:t>
                </a:r>
                <a:r>
                  <a:rPr lang="en-US" altLang="ja-JP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ja-JP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Sheet1!$E$2:$E$4</c:f>
                <c:numCache>
                  <c:formatCode>General</c:formatCode>
                  <c:ptCount val="3"/>
                  <c:pt idx="0">
                    <c:v>3.54</c:v>
                  </c:pt>
                  <c:pt idx="1">
                    <c:v>3.76</c:v>
                  </c:pt>
                  <c:pt idx="2">
                    <c:v>1.98</c:v>
                  </c:pt>
                </c:numCache>
              </c:numRef>
            </c:plus>
            <c:minus>
              <c:numRef>
                <c:f>Sheet1!$F$2:$F$4</c:f>
                <c:numCache>
                  <c:formatCode>General</c:formatCode>
                  <c:ptCount val="3"/>
                  <c:pt idx="0">
                    <c:v>3.45</c:v>
                  </c:pt>
                  <c:pt idx="1">
                    <c:v>3.76</c:v>
                  </c:pt>
                  <c:pt idx="2">
                    <c:v>1.98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10.1</c:v>
                </c:pt>
                <c:pt idx="1">
                  <c:v>8</c:v>
                </c:pt>
                <c:pt idx="2">
                  <c:v>4.12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4D-41D0-BE4D-3D9642E9A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5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Sheet1!$E$2:$E$4</c:f>
                <c:numCache>
                  <c:formatCode>General</c:formatCode>
                  <c:ptCount val="3"/>
                  <c:pt idx="0">
                    <c:v>1.91</c:v>
                  </c:pt>
                  <c:pt idx="1">
                    <c:v>1.94</c:v>
                  </c:pt>
                  <c:pt idx="2">
                    <c:v>1.33</c:v>
                  </c:pt>
                </c:numCache>
              </c:numRef>
            </c:plus>
            <c:minus>
              <c:numRef>
                <c:f>Sheet1!$F$2:$F$4</c:f>
                <c:numCache>
                  <c:formatCode>General</c:formatCode>
                  <c:ptCount val="3"/>
                  <c:pt idx="0">
                    <c:v>1.91</c:v>
                  </c:pt>
                  <c:pt idx="1">
                    <c:v>1.94</c:v>
                  </c:pt>
                  <c:pt idx="2">
                    <c:v>1.32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
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2.8</c:v>
                </c:pt>
                <c:pt idx="1">
                  <c:v>2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C9-4BFE-8164-C7B0EF0AB4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3.28</c:v>
                  </c:pt>
                  <c:pt idx="1">
                    <c:v>3.55</c:v>
                  </c:pt>
                  <c:pt idx="2">
                    <c:v>2.92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3.34</c:v>
                  </c:pt>
                  <c:pt idx="1">
                    <c:v>3.53</c:v>
                  </c:pt>
                  <c:pt idx="2">
                    <c:v>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88.7</c:v>
                </c:pt>
                <c:pt idx="1">
                  <c:v>90.9</c:v>
                </c:pt>
                <c:pt idx="2">
                  <c:v>93.6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96-4266-A699-99AE2F213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</a:p>
              <a:p>
                <a:pPr>
                  <a:defRPr/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2.95</c:v>
                  </c:pt>
                  <c:pt idx="1">
                    <c:v>3.09</c:v>
                  </c:pt>
                  <c:pt idx="2">
                    <c:v>3.43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2.95</c:v>
                  </c:pt>
                  <c:pt idx="1">
                    <c:v>3.09</c:v>
                  </c:pt>
                  <c:pt idx="2">
                    <c:v>3.43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8.7799999999999994</c:v>
                </c:pt>
                <c:pt idx="1">
                  <c:v>6.72</c:v>
                </c:pt>
                <c:pt idx="2">
                  <c:v>4.92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4A-4E12-8126-8E2710020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5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33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  <a:endParaRPr lang="ja-JP" altLang="ja-JP" sz="133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/>
                </a:pPr>
                <a:r>
                  <a:rPr lang="en-US" altLang="ja-JP" sz="1330" b="0" i="0" baseline="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ja-JP" sz="133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1.65</c:v>
                  </c:pt>
                  <c:pt idx="1">
                    <c:v>1.88</c:v>
                  </c:pt>
                  <c:pt idx="2">
                    <c:v>1.47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1.65</c:v>
                  </c:pt>
                  <c:pt idx="1">
                    <c:v>1.88</c:v>
                  </c:pt>
                  <c:pt idx="2">
                    <c:v>1.47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0-2/ week</c:v>
                </c:pt>
                <c:pt idx="1">
                  <c:v>3-4/ week</c:v>
                </c:pt>
                <c:pt idx="2">
                  <c:v>≥5/ 
week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2.5499999999999998</c:v>
                </c:pt>
                <c:pt idx="1">
                  <c:v>2.37</c:v>
                </c:pt>
                <c:pt idx="2">
                  <c:v>1.52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18-4443-BAFE-CF15783E71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5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 prevalence</a:t>
                </a:r>
              </a:p>
              <a:p>
                <a:pPr>
                  <a:defRPr/>
                </a:pP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KRAS G12D G12S G13D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Sheet1!$E$2:$E$5</c:f>
                <c:numCache>
                  <c:formatCode>General</c:formatCode>
                  <c:ptCount val="4"/>
                  <c:pt idx="0">
                    <c:v>7.22</c:v>
                  </c:pt>
                  <c:pt idx="1">
                    <c:v>1.99</c:v>
                  </c:pt>
                  <c:pt idx="2">
                    <c:v>5.19</c:v>
                  </c:pt>
                </c:numCache>
              </c:numRef>
            </c:plus>
            <c:minus>
              <c:numRef>
                <c:f>Sheet1!$F$2:$F$5</c:f>
                <c:numCache>
                  <c:formatCode>General</c:formatCode>
                  <c:ptCount val="4"/>
                  <c:pt idx="0">
                    <c:v>7.27</c:v>
                  </c:pt>
                  <c:pt idx="1">
                    <c:v>2.09</c:v>
                  </c:pt>
                  <c:pt idx="2">
                    <c:v>5.09</c:v>
                  </c:pt>
                  <c:pt idx="3">
                    <c:v>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Sheet1!$A$2:$A$4</c:f>
              <c:strCache>
                <c:ptCount val="3"/>
                <c:pt idx="0">
                  <c:v>&lt;18.5</c:v>
                </c:pt>
                <c:pt idx="1">
                  <c:v>18.5≤BMI&lt;25</c:v>
                </c:pt>
                <c:pt idx="2">
                  <c:v>≥25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90.5</c:v>
                </c:pt>
                <c:pt idx="1">
                  <c:v>92.8</c:v>
                </c:pt>
                <c:pt idx="2">
                  <c:v>84.9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1-4846-84B7-03F849539D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562640"/>
        <c:axId val="200574704"/>
      </c:barChart>
      <c:catAx>
        <c:axId val="200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74704"/>
        <c:crosses val="autoZero"/>
        <c:auto val="1"/>
        <c:lblAlgn val="ctr"/>
        <c:lblOffset val="100"/>
        <c:tickMarkSkip val="1"/>
        <c:noMultiLvlLbl val="1"/>
      </c:catAx>
      <c:valAx>
        <c:axId val="20057470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accent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Mutation</a:t>
                </a:r>
                <a:r>
                  <a:rPr lang="en-US" altLang="ja-JP" baseline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prevalence (%)</a:t>
                </a:r>
                <a:endParaRPr lang="ja-JP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0056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3DA3F7A-4D9E-4348-92BA-6A47BC149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7525DFC-C902-4F6B-8AFB-ADA6012F64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D32D9-7FCB-459A-AC59-152BC7CFE7E3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6DE8DDC3-E1FE-4F32-B4D7-F440B39299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D628C307-62F7-48CA-96F5-D28E950C7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F4A5354-B466-4A3B-8378-B0D845C100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3A4F56-18BB-4FBD-8328-40A9EA3222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C4A58-4D9C-40F1-9D13-C5DC7C59FE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C4A58-4D9C-40F1-9D13-C5DC7C59FEE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829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C4A58-4D9C-40F1-9D13-C5DC7C59FEE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883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255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5051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770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0885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666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479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2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43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56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76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6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B313C-A697-46A4-A89B-5BB780BDB389}" type="datetimeFigureOut">
              <a:rPr kumimoji="1" lang="ja-JP" altLang="en-US" smtClean="0"/>
              <a:t>2022/4/30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1016C-83C7-4233-8DE6-CFEA437A16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424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chart" Target="../charts/chart11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12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11" Type="http://schemas.openxmlformats.org/officeDocument/2006/relationships/chart" Target="../charts/chart9.xml"/><Relationship Id="rId5" Type="http://schemas.openxmlformats.org/officeDocument/2006/relationships/chart" Target="../charts/chart3.xml"/><Relationship Id="rId10" Type="http://schemas.openxmlformats.org/officeDocument/2006/relationships/chart" Target="../charts/chart8.xml"/><Relationship Id="rId4" Type="http://schemas.openxmlformats.org/officeDocument/2006/relationships/chart" Target="../charts/chart2.xml"/><Relationship Id="rId9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10" Type="http://schemas.openxmlformats.org/officeDocument/2006/relationships/chart" Target="../charts/chart19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D26DEA0F-D3CE-4DAA-A3A2-7F77FC66A0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582" y="5139776"/>
          <a:ext cx="2429951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グラフ 22">
            <a:extLst>
              <a:ext uri="{FF2B5EF4-FFF2-40B4-BE49-F238E27FC236}">
                <a16:creationId xmlns:a16="http://schemas.microsoft.com/office/drawing/2014/main" id="{EDC4E177-A08B-4223-83F4-FD7F7EBDBC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7582" y="5139776"/>
          <a:ext cx="2429951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68A5F0-6565-4338-8843-AFE67E836BB9}"/>
              </a:ext>
            </a:extLst>
          </p:cNvPr>
          <p:cNvSpPr txBox="1"/>
          <p:nvPr/>
        </p:nvSpPr>
        <p:spPr>
          <a:xfrm>
            <a:off x="67707" y="976336"/>
            <a:ext cx="1858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BMI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EB39330-4D54-4136-BAD8-81AE9AAFDE43}"/>
              </a:ext>
            </a:extLst>
          </p:cNvPr>
          <p:cNvSpPr txBox="1"/>
          <p:nvPr/>
        </p:nvSpPr>
        <p:spPr>
          <a:xfrm>
            <a:off x="-75007" y="3167234"/>
            <a:ext cx="214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fat diets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90AF910-2800-48B4-A158-32C5BF5F2DCD}"/>
              </a:ext>
            </a:extLst>
          </p:cNvPr>
          <p:cNvSpPr txBox="1"/>
          <p:nvPr/>
        </p:nvSpPr>
        <p:spPr>
          <a:xfrm>
            <a:off x="263092" y="5253286"/>
            <a:ext cx="146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Fruits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4773AD9-65BC-4487-A6C7-E8E3F1ED97A4}"/>
              </a:ext>
            </a:extLst>
          </p:cNvPr>
          <p:cNvGrpSpPr/>
          <p:nvPr/>
        </p:nvGrpSpPr>
        <p:grpSpPr>
          <a:xfrm>
            <a:off x="1855708" y="4519372"/>
            <a:ext cx="9788320" cy="2107747"/>
            <a:chOff x="1841078" y="3914711"/>
            <a:chExt cx="9788320" cy="2107747"/>
          </a:xfrm>
        </p:grpSpPr>
        <p:graphicFrame>
          <p:nvGraphicFramePr>
            <p:cNvPr id="43" name="グラフ 42">
              <a:extLst>
                <a:ext uri="{FF2B5EF4-FFF2-40B4-BE49-F238E27FC236}">
                  <a16:creationId xmlns:a16="http://schemas.microsoft.com/office/drawing/2014/main" id="{E97E3D80-2DA7-4CBC-838D-3FB1CE4174B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70930422"/>
                </p:ext>
              </p:extLst>
            </p:nvPr>
          </p:nvGraphicFramePr>
          <p:xfrm>
            <a:off x="1841078" y="4039776"/>
            <a:ext cx="2661214" cy="19826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F382EDE-885A-4C1B-9E46-19D61A0A7DC7}"/>
                </a:ext>
              </a:extLst>
            </p:cNvPr>
            <p:cNvSpPr txBox="1"/>
            <p:nvPr/>
          </p:nvSpPr>
          <p:spPr>
            <a:xfrm>
              <a:off x="2905733" y="3935200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0.96 p = 0.14</a:t>
              </a:r>
            </a:p>
          </p:txBody>
        </p:sp>
        <p:graphicFrame>
          <p:nvGraphicFramePr>
            <p:cNvPr id="46" name="グラフ 45">
              <a:extLst>
                <a:ext uri="{FF2B5EF4-FFF2-40B4-BE49-F238E27FC236}">
                  <a16:creationId xmlns:a16="http://schemas.microsoft.com/office/drawing/2014/main" id="{2A4F17D2-D51E-4DB4-BE1A-4121FA9752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4717151"/>
                </p:ext>
              </p:extLst>
            </p:nvPr>
          </p:nvGraphicFramePr>
          <p:xfrm>
            <a:off x="5391877" y="4036443"/>
            <a:ext cx="2672947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48" name="グラフ 47">
              <a:extLst>
                <a:ext uri="{FF2B5EF4-FFF2-40B4-BE49-F238E27FC236}">
                  <a16:creationId xmlns:a16="http://schemas.microsoft.com/office/drawing/2014/main" id="{B93687AD-F9D9-4C41-AFDD-3E6C588696C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5987690"/>
                </p:ext>
              </p:extLst>
            </p:nvPr>
          </p:nvGraphicFramePr>
          <p:xfrm>
            <a:off x="8956452" y="4029838"/>
            <a:ext cx="2672946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CD9775FC-8B7A-4D45-833A-8D651276FF9A}"/>
                </a:ext>
              </a:extLst>
            </p:cNvPr>
            <p:cNvSpPr txBox="1"/>
            <p:nvPr/>
          </p:nvSpPr>
          <p:spPr>
            <a:xfrm>
              <a:off x="6504787" y="3925409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0.92 p = 0.18</a:t>
              </a: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2F48F04A-9ADB-428F-BEB3-4C2F0409048A}"/>
                </a:ext>
              </a:extLst>
            </p:cNvPr>
            <p:cNvSpPr txBox="1"/>
            <p:nvPr/>
          </p:nvSpPr>
          <p:spPr>
            <a:xfrm>
              <a:off x="10070776" y="3914711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0.95 p = 0.14</a:t>
              </a: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5F7F050-D161-458A-BAB2-2A2EDF854ABB}"/>
              </a:ext>
            </a:extLst>
          </p:cNvPr>
          <p:cNvGrpSpPr/>
          <p:nvPr/>
        </p:nvGrpSpPr>
        <p:grpSpPr>
          <a:xfrm>
            <a:off x="1848501" y="2214543"/>
            <a:ext cx="9795527" cy="2124037"/>
            <a:chOff x="1833871" y="1960202"/>
            <a:chExt cx="9795527" cy="2124037"/>
          </a:xfrm>
        </p:grpSpPr>
        <p:graphicFrame>
          <p:nvGraphicFramePr>
            <p:cNvPr id="11" name="グラフ 10">
              <a:extLst>
                <a:ext uri="{FF2B5EF4-FFF2-40B4-BE49-F238E27FC236}">
                  <a16:creationId xmlns:a16="http://schemas.microsoft.com/office/drawing/2014/main" id="{77ABDB2D-F1B1-44A7-8121-2D0A2E279EF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9986414"/>
                </p:ext>
              </p:extLst>
            </p:nvPr>
          </p:nvGraphicFramePr>
          <p:xfrm>
            <a:off x="1833871" y="2097263"/>
            <a:ext cx="2668421" cy="1976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21" name="グラフ 20">
              <a:extLst>
                <a:ext uri="{FF2B5EF4-FFF2-40B4-BE49-F238E27FC236}">
                  <a16:creationId xmlns:a16="http://schemas.microsoft.com/office/drawing/2014/main" id="{8F1DB541-032E-43A1-A610-76D87BCA8F5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5488616"/>
                </p:ext>
              </p:extLst>
            </p:nvPr>
          </p:nvGraphicFramePr>
          <p:xfrm>
            <a:off x="5400842" y="2110879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30" name="グラフ 29">
              <a:extLst>
                <a:ext uri="{FF2B5EF4-FFF2-40B4-BE49-F238E27FC236}">
                  <a16:creationId xmlns:a16="http://schemas.microsoft.com/office/drawing/2014/main" id="{0A10E520-B7B8-4F86-846B-075C9169CBC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4803134"/>
                </p:ext>
              </p:extLst>
            </p:nvPr>
          </p:nvGraphicFramePr>
          <p:xfrm>
            <a:off x="8956452" y="2055136"/>
            <a:ext cx="2672946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AB27349-75D5-4C12-97CD-7A49FFD70706}"/>
                </a:ext>
              </a:extLst>
            </p:cNvPr>
            <p:cNvSpPr txBox="1"/>
            <p:nvPr/>
          </p:nvSpPr>
          <p:spPr>
            <a:xfrm>
              <a:off x="2948196" y="1967660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0.97 p = 0.11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F700B9C8-8A1A-4DAF-B177-FE360FA135EE}"/>
                </a:ext>
              </a:extLst>
            </p:cNvPr>
            <p:cNvSpPr txBox="1"/>
            <p:nvPr/>
          </p:nvSpPr>
          <p:spPr>
            <a:xfrm>
              <a:off x="6513752" y="1960202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0.99 p = 0.05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96D74CD-6C88-4CCE-BA3C-5D7864AB1998}"/>
                </a:ext>
              </a:extLst>
            </p:cNvPr>
            <p:cNvSpPr txBox="1"/>
            <p:nvPr/>
          </p:nvSpPr>
          <p:spPr>
            <a:xfrm>
              <a:off x="10070776" y="1967660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0.79 p = 0.30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0ED5F4C-9393-4380-9103-C11518F835C5}"/>
              </a:ext>
            </a:extLst>
          </p:cNvPr>
          <p:cNvGrpSpPr/>
          <p:nvPr/>
        </p:nvGrpSpPr>
        <p:grpSpPr>
          <a:xfrm>
            <a:off x="1855708" y="262519"/>
            <a:ext cx="9896545" cy="2076469"/>
            <a:chOff x="1833871" y="231164"/>
            <a:chExt cx="9896545" cy="2076469"/>
          </a:xfrm>
        </p:grpSpPr>
        <p:graphicFrame>
          <p:nvGraphicFramePr>
            <p:cNvPr id="8" name="グラフ 7">
              <a:extLst>
                <a:ext uri="{FF2B5EF4-FFF2-40B4-BE49-F238E27FC236}">
                  <a16:creationId xmlns:a16="http://schemas.microsoft.com/office/drawing/2014/main" id="{26C146F1-D409-4DF8-905B-604B0E6AE77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8426943"/>
                </p:ext>
              </p:extLst>
            </p:nvPr>
          </p:nvGraphicFramePr>
          <p:xfrm>
            <a:off x="1833871" y="330096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20" name="グラフ 19">
              <a:extLst>
                <a:ext uri="{FF2B5EF4-FFF2-40B4-BE49-F238E27FC236}">
                  <a16:creationId xmlns:a16="http://schemas.microsoft.com/office/drawing/2014/main" id="{DD1D52E9-DDE6-41E2-B8CA-FCE7D20068E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0273716"/>
                </p:ext>
              </p:extLst>
            </p:nvPr>
          </p:nvGraphicFramePr>
          <p:xfrm>
            <a:off x="5399427" y="327633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29" name="グラフ 28">
              <a:extLst>
                <a:ext uri="{FF2B5EF4-FFF2-40B4-BE49-F238E27FC236}">
                  <a16:creationId xmlns:a16="http://schemas.microsoft.com/office/drawing/2014/main" id="{70168E81-1CA4-44E0-9E16-45DF115E0D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1225763"/>
                </p:ext>
              </p:extLst>
            </p:nvPr>
          </p:nvGraphicFramePr>
          <p:xfrm>
            <a:off x="8971082" y="327633"/>
            <a:ext cx="2672946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1C443B3F-C6E6-41A9-B831-99953A0BE305}"/>
                </a:ext>
              </a:extLst>
            </p:cNvPr>
            <p:cNvSpPr txBox="1"/>
            <p:nvPr/>
          </p:nvSpPr>
          <p:spPr>
            <a:xfrm>
              <a:off x="2953861" y="231164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0.57 p = 0.45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3D4ABD7-CAE0-4B07-B147-A9572E86FA68}"/>
                </a:ext>
              </a:extLst>
            </p:cNvPr>
            <p:cNvSpPr txBox="1"/>
            <p:nvPr/>
          </p:nvSpPr>
          <p:spPr>
            <a:xfrm>
              <a:off x="6513752" y="231164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0.73 p = 0.35</a:t>
              </a: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C96F2961-E6BB-4628-967D-1C55267FA257}"/>
                </a:ext>
              </a:extLst>
            </p:cNvPr>
            <p:cNvSpPr txBox="1"/>
            <p:nvPr/>
          </p:nvSpPr>
          <p:spPr>
            <a:xfrm>
              <a:off x="10171794" y="232039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0.09 p = 0.81</a:t>
              </a:r>
            </a:p>
          </p:txBody>
        </p:sp>
      </p:grp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91A14FD-8EFE-46A3-B048-809838DEF221}"/>
              </a:ext>
            </a:extLst>
          </p:cNvPr>
          <p:cNvSpPr txBox="1"/>
          <p:nvPr/>
        </p:nvSpPr>
        <p:spPr>
          <a:xfrm>
            <a:off x="6291228" y="0"/>
            <a:ext cx="1667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A61E321-9893-40B3-9A2C-36CEC21516D8}"/>
              </a:ext>
            </a:extLst>
          </p:cNvPr>
          <p:cNvSpPr txBox="1"/>
          <p:nvPr/>
        </p:nvSpPr>
        <p:spPr>
          <a:xfrm>
            <a:off x="9804018" y="-199"/>
            <a:ext cx="150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ADA3DD0-44B0-486F-9422-8AFD7FD4E137}"/>
              </a:ext>
            </a:extLst>
          </p:cNvPr>
          <p:cNvSpPr txBox="1"/>
          <p:nvPr/>
        </p:nvSpPr>
        <p:spPr>
          <a:xfrm>
            <a:off x="2819020" y="-199"/>
            <a:ext cx="146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KRAS WT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F634BD7-1F40-47CC-A81A-A05F9BD76E6D}"/>
              </a:ext>
            </a:extLst>
          </p:cNvPr>
          <p:cNvSpPr txBox="1"/>
          <p:nvPr/>
        </p:nvSpPr>
        <p:spPr>
          <a:xfrm>
            <a:off x="87142" y="0"/>
            <a:ext cx="1858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</a:t>
            </a:r>
            <a:r>
              <a:rPr kumimoji="1"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63449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グラフ 12">
            <a:extLst>
              <a:ext uri="{FF2B5EF4-FFF2-40B4-BE49-F238E27FC236}">
                <a16:creationId xmlns:a16="http://schemas.microsoft.com/office/drawing/2014/main" id="{D26DEA0F-D3CE-4DAA-A3A2-7F77FC66A0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582" y="5139776"/>
          <a:ext cx="2429951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グラフ 22">
            <a:extLst>
              <a:ext uri="{FF2B5EF4-FFF2-40B4-BE49-F238E27FC236}">
                <a16:creationId xmlns:a16="http://schemas.microsoft.com/office/drawing/2014/main" id="{EDC4E177-A08B-4223-83F4-FD7F7EBDBC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07582" y="5139776"/>
          <a:ext cx="2429951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68A5F0-6565-4338-8843-AFE67E836BB9}"/>
              </a:ext>
            </a:extLst>
          </p:cNvPr>
          <p:cNvSpPr txBox="1"/>
          <p:nvPr/>
        </p:nvSpPr>
        <p:spPr>
          <a:xfrm>
            <a:off x="67710" y="1008278"/>
            <a:ext cx="1858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 bean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EB39330-4D54-4136-BAD8-81AE9AAFDE43}"/>
              </a:ext>
            </a:extLst>
          </p:cNvPr>
          <p:cNvSpPr txBox="1"/>
          <p:nvPr/>
        </p:nvSpPr>
        <p:spPr>
          <a:xfrm>
            <a:off x="-75004" y="3244334"/>
            <a:ext cx="214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B5F7F050-D161-458A-BAB2-2A2EDF854ABB}"/>
              </a:ext>
            </a:extLst>
          </p:cNvPr>
          <p:cNvGrpSpPr/>
          <p:nvPr/>
        </p:nvGrpSpPr>
        <p:grpSpPr>
          <a:xfrm>
            <a:off x="1833871" y="2366981"/>
            <a:ext cx="9795527" cy="2124037"/>
            <a:chOff x="1833871" y="1960202"/>
            <a:chExt cx="9795527" cy="2124037"/>
          </a:xfrm>
        </p:grpSpPr>
        <p:graphicFrame>
          <p:nvGraphicFramePr>
            <p:cNvPr id="11" name="グラフ 10">
              <a:extLst>
                <a:ext uri="{FF2B5EF4-FFF2-40B4-BE49-F238E27FC236}">
                  <a16:creationId xmlns:a16="http://schemas.microsoft.com/office/drawing/2014/main" id="{77ABDB2D-F1B1-44A7-8121-2D0A2E279EF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562281"/>
                </p:ext>
              </p:extLst>
            </p:nvPr>
          </p:nvGraphicFramePr>
          <p:xfrm>
            <a:off x="1833871" y="2097263"/>
            <a:ext cx="2668421" cy="1976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グラフ 20">
              <a:extLst>
                <a:ext uri="{FF2B5EF4-FFF2-40B4-BE49-F238E27FC236}">
                  <a16:creationId xmlns:a16="http://schemas.microsoft.com/office/drawing/2014/main" id="{8F1DB541-032E-43A1-A610-76D87BCA8F5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8451455"/>
                </p:ext>
              </p:extLst>
            </p:nvPr>
          </p:nvGraphicFramePr>
          <p:xfrm>
            <a:off x="5400842" y="2110879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30" name="グラフ 29">
              <a:extLst>
                <a:ext uri="{FF2B5EF4-FFF2-40B4-BE49-F238E27FC236}">
                  <a16:creationId xmlns:a16="http://schemas.microsoft.com/office/drawing/2014/main" id="{0A10E520-B7B8-4F86-846B-075C9169CBC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0050178"/>
                </p:ext>
              </p:extLst>
            </p:nvPr>
          </p:nvGraphicFramePr>
          <p:xfrm>
            <a:off x="8956452" y="2055136"/>
            <a:ext cx="2672946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AB27349-75D5-4C12-97CD-7A49FFD70706}"/>
                </a:ext>
              </a:extLst>
            </p:cNvPr>
            <p:cNvSpPr txBox="1"/>
            <p:nvPr/>
          </p:nvSpPr>
          <p:spPr>
            <a:xfrm>
              <a:off x="2948196" y="1967660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0.00 p = 0.97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F700B9C8-8A1A-4DAF-B177-FE360FA135EE}"/>
                </a:ext>
              </a:extLst>
            </p:cNvPr>
            <p:cNvSpPr txBox="1"/>
            <p:nvPr/>
          </p:nvSpPr>
          <p:spPr>
            <a:xfrm>
              <a:off x="6513752" y="1960202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0.05 p = 0.85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96D74CD-6C88-4CCE-BA3C-5D7864AB1998}"/>
                </a:ext>
              </a:extLst>
            </p:cNvPr>
            <p:cNvSpPr txBox="1"/>
            <p:nvPr/>
          </p:nvSpPr>
          <p:spPr>
            <a:xfrm>
              <a:off x="10070776" y="1967660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0.99 p = 0.06</a:t>
              </a: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0ED5F4C-9393-4380-9103-C11518F835C5}"/>
              </a:ext>
            </a:extLst>
          </p:cNvPr>
          <p:cNvGrpSpPr/>
          <p:nvPr/>
        </p:nvGrpSpPr>
        <p:grpSpPr>
          <a:xfrm>
            <a:off x="1833871" y="294461"/>
            <a:ext cx="9896545" cy="2076469"/>
            <a:chOff x="1833871" y="231164"/>
            <a:chExt cx="9896545" cy="2076469"/>
          </a:xfrm>
        </p:grpSpPr>
        <p:graphicFrame>
          <p:nvGraphicFramePr>
            <p:cNvPr id="8" name="グラフ 7">
              <a:extLst>
                <a:ext uri="{FF2B5EF4-FFF2-40B4-BE49-F238E27FC236}">
                  <a16:creationId xmlns:a16="http://schemas.microsoft.com/office/drawing/2014/main" id="{26C146F1-D409-4DF8-905B-604B0E6AE77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2727550"/>
                </p:ext>
              </p:extLst>
            </p:nvPr>
          </p:nvGraphicFramePr>
          <p:xfrm>
            <a:off x="1833871" y="330096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20" name="グラフ 19">
              <a:extLst>
                <a:ext uri="{FF2B5EF4-FFF2-40B4-BE49-F238E27FC236}">
                  <a16:creationId xmlns:a16="http://schemas.microsoft.com/office/drawing/2014/main" id="{DD1D52E9-DDE6-41E2-B8CA-FCE7D20068E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34225406"/>
                </p:ext>
              </p:extLst>
            </p:nvPr>
          </p:nvGraphicFramePr>
          <p:xfrm>
            <a:off x="5399427" y="327633"/>
            <a:ext cx="2663982" cy="1973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29" name="グラフ 28">
              <a:extLst>
                <a:ext uri="{FF2B5EF4-FFF2-40B4-BE49-F238E27FC236}">
                  <a16:creationId xmlns:a16="http://schemas.microsoft.com/office/drawing/2014/main" id="{70168E81-1CA4-44E0-9E16-45DF115E0D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75868093"/>
                </p:ext>
              </p:extLst>
            </p:nvPr>
          </p:nvGraphicFramePr>
          <p:xfrm>
            <a:off x="8971082" y="327633"/>
            <a:ext cx="2672946" cy="198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1C443B3F-C6E6-41A9-B831-99953A0BE305}"/>
                </a:ext>
              </a:extLst>
            </p:cNvPr>
            <p:cNvSpPr txBox="1"/>
            <p:nvPr/>
          </p:nvSpPr>
          <p:spPr>
            <a:xfrm>
              <a:off x="2953861" y="231164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0.85 p = 0.20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B3D4ABD7-CAE0-4B07-B147-A9572E86FA68}"/>
                </a:ext>
              </a:extLst>
            </p:cNvPr>
            <p:cNvSpPr txBox="1"/>
            <p:nvPr/>
          </p:nvSpPr>
          <p:spPr>
            <a:xfrm>
              <a:off x="6513752" y="231164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0.84 p = 0.26</a:t>
              </a: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C96F2961-E6BB-4628-967D-1C55267FA257}"/>
                </a:ext>
              </a:extLst>
            </p:cNvPr>
            <p:cNvSpPr txBox="1"/>
            <p:nvPr/>
          </p:nvSpPr>
          <p:spPr>
            <a:xfrm>
              <a:off x="10171794" y="232039"/>
              <a:ext cx="1558622" cy="2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3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R² = 0.92 p = 0.18</a:t>
              </a: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709A235-1327-4978-B91D-978E4BA2DB7C}"/>
              </a:ext>
            </a:extLst>
          </p:cNvPr>
          <p:cNvSpPr txBox="1"/>
          <p:nvPr/>
        </p:nvSpPr>
        <p:spPr>
          <a:xfrm>
            <a:off x="2819020" y="-199"/>
            <a:ext cx="1467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KRAS WT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3AD10EF-1C8B-458D-B9C5-8EB0FDAC8623}"/>
              </a:ext>
            </a:extLst>
          </p:cNvPr>
          <p:cNvSpPr txBox="1"/>
          <p:nvPr/>
        </p:nvSpPr>
        <p:spPr>
          <a:xfrm>
            <a:off x="6285151" y="-199"/>
            <a:ext cx="1667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35A83EF-2574-4CB2-BD2D-157DA35A4893}"/>
              </a:ext>
            </a:extLst>
          </p:cNvPr>
          <p:cNvSpPr txBox="1"/>
          <p:nvPr/>
        </p:nvSpPr>
        <p:spPr>
          <a:xfrm>
            <a:off x="9804018" y="-199"/>
            <a:ext cx="150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9140D0-414F-4ADA-BE56-0A766AB5A401}"/>
              </a:ext>
            </a:extLst>
          </p:cNvPr>
          <p:cNvSpPr txBox="1"/>
          <p:nvPr/>
        </p:nvSpPr>
        <p:spPr>
          <a:xfrm>
            <a:off x="87142" y="0"/>
            <a:ext cx="18584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</a:t>
            </a:r>
            <a:endParaRPr kumimoji="1" lang="en-US" altLang="ja-JP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2CEA59-EFAC-4ABD-99F3-F6A65999F80C}"/>
              </a:ext>
            </a:extLst>
          </p:cNvPr>
          <p:cNvSpPr txBox="1"/>
          <p:nvPr/>
        </p:nvSpPr>
        <p:spPr>
          <a:xfrm>
            <a:off x="331154" y="4839263"/>
            <a:ext cx="115296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1. Lifestyle factors assessed in a dose-dependent manner using the least-squares method 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R² = coefficient of determination. </a:t>
            </a:r>
          </a:p>
          <a:p>
            <a:r>
              <a:rPr kumimoji="1"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KRAS WT, Kirsten rat sarcoma viral oncogene homolog wild-type; Tr, transversion mutations; Ts, transition mutations; BMI, body mass index.</a:t>
            </a:r>
          </a:p>
        </p:txBody>
      </p:sp>
    </p:spTree>
    <p:extLst>
      <p:ext uri="{BB962C8B-B14F-4D97-AF65-F5344CB8AC3E}">
        <p14:creationId xmlns:p14="http://schemas.microsoft.com/office/powerpoint/2010/main" val="548871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396050</TotalTime>
  <Words>211</Words>
  <Application>Microsoft Office PowerPoint</Application>
  <PresentationFormat>ワイド画面</PresentationFormat>
  <Paragraphs>58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孝一 佐藤</dc:creator>
  <cp:lastModifiedBy>佐藤 孝一</cp:lastModifiedBy>
  <cp:revision>2142</cp:revision>
  <cp:lastPrinted>2021-04-06T10:29:00Z</cp:lastPrinted>
  <dcterms:created xsi:type="dcterms:W3CDTF">2019-09-17T13:20:06Z</dcterms:created>
  <dcterms:modified xsi:type="dcterms:W3CDTF">2022-04-30T12:47:12Z</dcterms:modified>
</cp:coreProperties>
</file>