
<file path=[Content_Types].xml><?xml version="1.0" encoding="utf-8"?>
<Types xmlns="http://schemas.openxmlformats.org/package/2006/content-types">
  <Default Extension="bin" ContentType="application/vnd.openxmlformats-officedocument.oleObject"/>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6858000" cy="9144000" type="screen4x3"/>
  <p:notesSz cx="6858000" cy="9144000"/>
  <p:embeddedFontLst>
    <p:embeddedFont>
      <p:font typeface="Helvetica Neue" panose="02000503000000020004"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30">
          <p15:clr>
            <a:srgbClr val="747775"/>
          </p15:clr>
        </p15:guide>
        <p15:guide id="2" pos="2298" userDrawn="1">
          <p15:clr>
            <a:srgbClr val="747775"/>
          </p15:clr>
        </p15:guide>
        <p15:guide id="3" orient="horz" pos="2132">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ADOeFlk1moI13PIMZp36VqXMmC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767ABC5-5099-4693-B8BF-8EF52E30A3E6}">
  <a:tblStyle styleId="{F767ABC5-5099-4693-B8BF-8EF52E30A3E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15973D1-47AD-4697-B1C5-1BAEB4367108}" styleName="Table_1">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F7CAE3B1-B3CE-43EF-834F-BFE8C001AED1}" styleName="Table_2">
    <a:wholeTbl>
      <a:tcTxStyle b="off" i="off">
        <a:font>
          <a:latin typeface="Calibri"/>
          <a:ea typeface="Calibri"/>
          <a:cs typeface="Calibri"/>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60BF889-FDC3-4BB6-A98B-17406BE05CCD}" styleName="Table_3">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40" d="100"/>
          <a:sy n="140" d="100"/>
        </p:scale>
        <p:origin x="2384" y="-2400"/>
      </p:cViewPr>
      <p:guideLst>
        <p:guide orient="horz" pos="930"/>
        <p:guide pos="2298"/>
        <p:guide orient="horz" pos="21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43439" y="685800"/>
            <a:ext cx="2571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3" name="Google Shape;23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5: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4: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20:notes"/>
          <p:cNvSpPr>
            <a:spLocks noGrp="1" noRot="1" noChangeAspect="1"/>
          </p:cNvSpPr>
          <p:nvPr>
            <p:ph type="sldImg" idx="2"/>
          </p:nvPr>
        </p:nvSpPr>
        <p:spPr>
          <a:xfrm>
            <a:off x="2143439" y="685800"/>
            <a:ext cx="25716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7: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9: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0: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1: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3" name="Google Shape;383;p19: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2: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8" name="Google Shape;38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3: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2" name="Google Shape;40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4: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7" name="Google Shape;44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15: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16: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7" name="Google Shape;51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7: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18:notes"/>
          <p:cNvSpPr>
            <a:spLocks noGrp="1" noRot="1" noChangeAspect="1"/>
          </p:cNvSpPr>
          <p:nvPr>
            <p:ph type="sldImg" idx="2"/>
          </p:nvPr>
        </p:nvSpPr>
        <p:spPr>
          <a:xfrm>
            <a:off x="2271713" y="1143000"/>
            <a:ext cx="23145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6" name="Google Shape;63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Anything that has replicates I included the average of the constants (including Chi</a:t>
            </a:r>
            <a:r>
              <a:rPr lang="en" baseline="30000"/>
              <a:t>2</a:t>
            </a:r>
            <a:r>
              <a:rPr lang="en"/>
              <a:t> and RUs) I’m not sure if this is the correct way to display this data though</a:t>
            </a:r>
            <a:endParaRPr/>
          </a:p>
        </p:txBody>
      </p:sp>
      <p:sp>
        <p:nvSpPr>
          <p:cNvPr id="637" name="Google Shape;637;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2"/>
          <p:cNvSpPr txBox="1">
            <a:spLocks noGrp="1"/>
          </p:cNvSpPr>
          <p:nvPr>
            <p:ph type="ctrTitle"/>
          </p:nvPr>
        </p:nvSpPr>
        <p:spPr>
          <a:xfrm>
            <a:off x="233781" y="1323689"/>
            <a:ext cx="6390600" cy="36492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2"/>
          <p:cNvSpPr txBox="1">
            <a:spLocks noGrp="1"/>
          </p:cNvSpPr>
          <p:nvPr>
            <p:ph type="subTitle" idx="1"/>
          </p:nvPr>
        </p:nvSpPr>
        <p:spPr>
          <a:xfrm>
            <a:off x="233775" y="5038444"/>
            <a:ext cx="6390600" cy="1409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2"/>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23"/>
          <p:cNvSpPr txBox="1">
            <a:spLocks noGrp="1"/>
          </p:cNvSpPr>
          <p:nvPr>
            <p:ph type="title"/>
          </p:nvPr>
        </p:nvSpPr>
        <p:spPr>
          <a:xfrm>
            <a:off x="233775" y="791156"/>
            <a:ext cx="6390600" cy="1018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3"/>
          <p:cNvSpPr txBox="1">
            <a:spLocks noGrp="1"/>
          </p:cNvSpPr>
          <p:nvPr>
            <p:ph type="body" idx="1"/>
          </p:nvPr>
        </p:nvSpPr>
        <p:spPr>
          <a:xfrm>
            <a:off x="233775" y="2048844"/>
            <a:ext cx="6390600" cy="60735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23"/>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233775" y="3823733"/>
            <a:ext cx="6390600" cy="1496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28"/>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9"/>
          <p:cNvSpPr txBox="1">
            <a:spLocks noGrp="1"/>
          </p:cNvSpPr>
          <p:nvPr>
            <p:ph type="title"/>
          </p:nvPr>
        </p:nvSpPr>
        <p:spPr>
          <a:xfrm>
            <a:off x="233775" y="791156"/>
            <a:ext cx="6390600" cy="1018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9"/>
          <p:cNvSpPr txBox="1">
            <a:spLocks noGrp="1"/>
          </p:cNvSpPr>
          <p:nvPr>
            <p:ph type="body" idx="1"/>
          </p:nvPr>
        </p:nvSpPr>
        <p:spPr>
          <a:xfrm>
            <a:off x="233775" y="2048844"/>
            <a:ext cx="2999700" cy="60735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9"/>
          <p:cNvSpPr txBox="1">
            <a:spLocks noGrp="1"/>
          </p:cNvSpPr>
          <p:nvPr>
            <p:ph type="body" idx="2"/>
          </p:nvPr>
        </p:nvSpPr>
        <p:spPr>
          <a:xfrm>
            <a:off x="3624300" y="2048844"/>
            <a:ext cx="2999700" cy="60735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9"/>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233775" y="791156"/>
            <a:ext cx="6390600" cy="1018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30"/>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233775" y="987733"/>
            <a:ext cx="2106000" cy="13434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31"/>
          <p:cNvSpPr txBox="1">
            <a:spLocks noGrp="1"/>
          </p:cNvSpPr>
          <p:nvPr>
            <p:ph type="body" idx="1"/>
          </p:nvPr>
        </p:nvSpPr>
        <p:spPr>
          <a:xfrm>
            <a:off x="233775" y="2470400"/>
            <a:ext cx="2106000" cy="5652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31"/>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32"/>
          <p:cNvSpPr txBox="1">
            <a:spLocks noGrp="1"/>
          </p:cNvSpPr>
          <p:nvPr>
            <p:ph type="title"/>
          </p:nvPr>
        </p:nvSpPr>
        <p:spPr>
          <a:xfrm>
            <a:off x="367688" y="800267"/>
            <a:ext cx="4775700" cy="72726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32"/>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3"/>
          <p:cNvSpPr/>
          <p:nvPr/>
        </p:nvSpPr>
        <p:spPr>
          <a:xfrm>
            <a:off x="3429000" y="-222"/>
            <a:ext cx="3429000" cy="9144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3"/>
          <p:cNvSpPr txBox="1">
            <a:spLocks noGrp="1"/>
          </p:cNvSpPr>
          <p:nvPr>
            <p:ph type="title"/>
          </p:nvPr>
        </p:nvSpPr>
        <p:spPr>
          <a:xfrm>
            <a:off x="199125" y="2192311"/>
            <a:ext cx="3033600" cy="26352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3"/>
          <p:cNvSpPr txBox="1">
            <a:spLocks noGrp="1"/>
          </p:cNvSpPr>
          <p:nvPr>
            <p:ph type="subTitle" idx="1"/>
          </p:nvPr>
        </p:nvSpPr>
        <p:spPr>
          <a:xfrm>
            <a:off x="199125" y="4983244"/>
            <a:ext cx="3033600" cy="2195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3"/>
          <p:cNvSpPr txBox="1">
            <a:spLocks noGrp="1"/>
          </p:cNvSpPr>
          <p:nvPr>
            <p:ph type="body" idx="2"/>
          </p:nvPr>
        </p:nvSpPr>
        <p:spPr>
          <a:xfrm>
            <a:off x="3704625" y="1287244"/>
            <a:ext cx="2877900" cy="6569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33"/>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4"/>
          <p:cNvSpPr txBox="1">
            <a:spLocks noGrp="1"/>
          </p:cNvSpPr>
          <p:nvPr>
            <p:ph type="body" idx="1"/>
          </p:nvPr>
        </p:nvSpPr>
        <p:spPr>
          <a:xfrm>
            <a:off x="233775" y="7521022"/>
            <a:ext cx="4499100" cy="1075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4"/>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5"/>
          <p:cNvSpPr txBox="1">
            <a:spLocks noGrp="1"/>
          </p:cNvSpPr>
          <p:nvPr>
            <p:ph type="title" hasCustomPrompt="1"/>
          </p:nvPr>
        </p:nvSpPr>
        <p:spPr>
          <a:xfrm>
            <a:off x="233775" y="1966444"/>
            <a:ext cx="6390600" cy="3490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5"/>
          <p:cNvSpPr txBox="1">
            <a:spLocks noGrp="1"/>
          </p:cNvSpPr>
          <p:nvPr>
            <p:ph type="body" idx="1"/>
          </p:nvPr>
        </p:nvSpPr>
        <p:spPr>
          <a:xfrm>
            <a:off x="233775" y="5603956"/>
            <a:ext cx="6390600" cy="2312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5"/>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6"/>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25"/>
          <p:cNvSpPr txBox="1">
            <a:spLocks noGrp="1"/>
          </p:cNvSpPr>
          <p:nvPr>
            <p:ph type="title"/>
          </p:nvPr>
        </p:nvSpPr>
        <p:spPr>
          <a:xfrm>
            <a:off x="471488" y="486835"/>
            <a:ext cx="5915100" cy="1767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58" name="Google Shape;58;p25"/>
          <p:cNvSpPr txBox="1">
            <a:spLocks noGrp="1"/>
          </p:cNvSpPr>
          <p:nvPr>
            <p:ph type="body" idx="1"/>
          </p:nvPr>
        </p:nvSpPr>
        <p:spPr>
          <a:xfrm>
            <a:off x="471488" y="2434166"/>
            <a:ext cx="5915100" cy="58017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59" name="Google Shape;59;p25"/>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0" name="Google Shape;60;p25"/>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1" name="Google Shape;61;p25"/>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38"/>
          <p:cNvSpPr txBox="1">
            <a:spLocks noGrp="1"/>
          </p:cNvSpPr>
          <p:nvPr>
            <p:ph type="title"/>
          </p:nvPr>
        </p:nvSpPr>
        <p:spPr>
          <a:xfrm>
            <a:off x="467916" y="2279653"/>
            <a:ext cx="5915100" cy="38037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0" name="Google Shape;70;p38"/>
          <p:cNvSpPr txBox="1">
            <a:spLocks noGrp="1"/>
          </p:cNvSpPr>
          <p:nvPr>
            <p:ph type="body" idx="1"/>
          </p:nvPr>
        </p:nvSpPr>
        <p:spPr>
          <a:xfrm>
            <a:off x="467916" y="6119286"/>
            <a:ext cx="5915100" cy="2000100"/>
          </a:xfrm>
          <a:prstGeom prst="rect">
            <a:avLst/>
          </a:prstGeom>
          <a:noFill/>
          <a:ln>
            <a:noFill/>
          </a:ln>
        </p:spPr>
        <p:txBody>
          <a:bodyPr spcFirstLastPara="1" wrap="square" lIns="51425" tIns="25700" rIns="51425" bIns="25700" anchor="t" anchorCtr="0">
            <a:normAutofit/>
          </a:bodyPr>
          <a:lstStyle>
            <a:lvl1pPr marL="457200" lvl="0" indent="-228600" algn="l">
              <a:lnSpc>
                <a:spcPct val="90000"/>
              </a:lnSpc>
              <a:spcBef>
                <a:spcPts val="700"/>
              </a:spcBef>
              <a:spcAft>
                <a:spcPts val="0"/>
              </a:spcAft>
              <a:buClr>
                <a:schemeClr val="dk1"/>
              </a:buClr>
              <a:buSzPts val="1800"/>
              <a:buNone/>
              <a:defRPr sz="1800">
                <a:solidFill>
                  <a:schemeClr val="dk1"/>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38"/>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2" name="Google Shape;72;p38"/>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3" name="Google Shape;73;p38"/>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39"/>
          <p:cNvSpPr txBox="1">
            <a:spLocks noGrp="1"/>
          </p:cNvSpPr>
          <p:nvPr>
            <p:ph type="title"/>
          </p:nvPr>
        </p:nvSpPr>
        <p:spPr>
          <a:xfrm>
            <a:off x="471488" y="486835"/>
            <a:ext cx="5915100" cy="1767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6" name="Google Shape;76;p39"/>
          <p:cNvSpPr txBox="1">
            <a:spLocks noGrp="1"/>
          </p:cNvSpPr>
          <p:nvPr>
            <p:ph type="body" idx="1"/>
          </p:nvPr>
        </p:nvSpPr>
        <p:spPr>
          <a:xfrm>
            <a:off x="471488" y="2434166"/>
            <a:ext cx="2914800" cy="58017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77" name="Google Shape;77;p39"/>
          <p:cNvSpPr txBox="1">
            <a:spLocks noGrp="1"/>
          </p:cNvSpPr>
          <p:nvPr>
            <p:ph type="body" idx="2"/>
          </p:nvPr>
        </p:nvSpPr>
        <p:spPr>
          <a:xfrm>
            <a:off x="3471863" y="2434166"/>
            <a:ext cx="2914800" cy="58017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78" name="Google Shape;78;p39"/>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9" name="Google Shape;79;p39"/>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0" name="Google Shape;80;p39"/>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40"/>
          <p:cNvSpPr txBox="1">
            <a:spLocks noGrp="1"/>
          </p:cNvSpPr>
          <p:nvPr>
            <p:ph type="title"/>
          </p:nvPr>
        </p:nvSpPr>
        <p:spPr>
          <a:xfrm>
            <a:off x="472381" y="486835"/>
            <a:ext cx="5915100" cy="1767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3" name="Google Shape;83;p40"/>
          <p:cNvSpPr txBox="1">
            <a:spLocks noGrp="1"/>
          </p:cNvSpPr>
          <p:nvPr>
            <p:ph type="body" idx="1"/>
          </p:nvPr>
        </p:nvSpPr>
        <p:spPr>
          <a:xfrm>
            <a:off x="472381" y="2241551"/>
            <a:ext cx="2901300" cy="1098600"/>
          </a:xfrm>
          <a:prstGeom prst="rect">
            <a:avLst/>
          </a:prstGeom>
          <a:noFill/>
          <a:ln>
            <a:noFill/>
          </a:ln>
        </p:spPr>
        <p:txBody>
          <a:bodyPr spcFirstLastPara="1" wrap="square" lIns="51425" tIns="25700" rIns="51425" bIns="25700" anchor="b" anchorCtr="0">
            <a:normAutofit/>
          </a:bodyPr>
          <a:lstStyle>
            <a:lvl1pPr marL="457200" lvl="0" indent="-228600" algn="l">
              <a:lnSpc>
                <a:spcPct val="90000"/>
              </a:lnSpc>
              <a:spcBef>
                <a:spcPts val="7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40"/>
          <p:cNvSpPr txBox="1">
            <a:spLocks noGrp="1"/>
          </p:cNvSpPr>
          <p:nvPr>
            <p:ph type="body" idx="2"/>
          </p:nvPr>
        </p:nvSpPr>
        <p:spPr>
          <a:xfrm>
            <a:off x="472381" y="3340100"/>
            <a:ext cx="2901300" cy="49128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85" name="Google Shape;85;p40"/>
          <p:cNvSpPr txBox="1">
            <a:spLocks noGrp="1"/>
          </p:cNvSpPr>
          <p:nvPr>
            <p:ph type="body" idx="3"/>
          </p:nvPr>
        </p:nvSpPr>
        <p:spPr>
          <a:xfrm>
            <a:off x="3471863" y="2241551"/>
            <a:ext cx="2915400" cy="1098600"/>
          </a:xfrm>
          <a:prstGeom prst="rect">
            <a:avLst/>
          </a:prstGeom>
          <a:noFill/>
          <a:ln>
            <a:noFill/>
          </a:ln>
        </p:spPr>
        <p:txBody>
          <a:bodyPr spcFirstLastPara="1" wrap="square" lIns="51425" tIns="25700" rIns="51425" bIns="25700" anchor="b" anchorCtr="0">
            <a:normAutofit/>
          </a:bodyPr>
          <a:lstStyle>
            <a:lvl1pPr marL="457200" lvl="0" indent="-228600" algn="l">
              <a:lnSpc>
                <a:spcPct val="90000"/>
              </a:lnSpc>
              <a:spcBef>
                <a:spcPts val="7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40"/>
          <p:cNvSpPr txBox="1">
            <a:spLocks noGrp="1"/>
          </p:cNvSpPr>
          <p:nvPr>
            <p:ph type="body" idx="4"/>
          </p:nvPr>
        </p:nvSpPr>
        <p:spPr>
          <a:xfrm>
            <a:off x="3471863" y="3340100"/>
            <a:ext cx="2915400" cy="49128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87" name="Google Shape;87;p40"/>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8" name="Google Shape;88;p40"/>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9" name="Google Shape;89;p40"/>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41"/>
          <p:cNvSpPr txBox="1">
            <a:spLocks noGrp="1"/>
          </p:cNvSpPr>
          <p:nvPr>
            <p:ph type="title"/>
          </p:nvPr>
        </p:nvSpPr>
        <p:spPr>
          <a:xfrm>
            <a:off x="471488" y="486835"/>
            <a:ext cx="5915100" cy="1767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2" name="Google Shape;92;p41"/>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3" name="Google Shape;93;p41"/>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4" name="Google Shape;94;p41"/>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42"/>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7" name="Google Shape;97;p42"/>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8" name="Google Shape;98;p42"/>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43"/>
          <p:cNvSpPr txBox="1">
            <a:spLocks noGrp="1"/>
          </p:cNvSpPr>
          <p:nvPr>
            <p:ph type="title"/>
          </p:nvPr>
        </p:nvSpPr>
        <p:spPr>
          <a:xfrm>
            <a:off x="472381" y="609600"/>
            <a:ext cx="2211900" cy="21336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1" name="Google Shape;101;p43"/>
          <p:cNvSpPr txBox="1">
            <a:spLocks noGrp="1"/>
          </p:cNvSpPr>
          <p:nvPr>
            <p:ph type="body" idx="1"/>
          </p:nvPr>
        </p:nvSpPr>
        <p:spPr>
          <a:xfrm>
            <a:off x="2915543" y="1316569"/>
            <a:ext cx="3471900" cy="6498300"/>
          </a:xfrm>
          <a:prstGeom prst="rect">
            <a:avLst/>
          </a:prstGeom>
          <a:noFill/>
          <a:ln>
            <a:noFill/>
          </a:ln>
        </p:spPr>
        <p:txBody>
          <a:bodyPr spcFirstLastPara="1" wrap="square" lIns="51425" tIns="25700" rIns="51425" bIns="25700" anchor="t" anchorCtr="0">
            <a:normAutofit/>
          </a:bodyPr>
          <a:lstStyle>
            <a:lvl1pPr marL="457200" lvl="0" indent="-381000" algn="l">
              <a:lnSpc>
                <a:spcPct val="90000"/>
              </a:lnSpc>
              <a:spcBef>
                <a:spcPts val="7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43"/>
          <p:cNvSpPr txBox="1">
            <a:spLocks noGrp="1"/>
          </p:cNvSpPr>
          <p:nvPr>
            <p:ph type="body" idx="2"/>
          </p:nvPr>
        </p:nvSpPr>
        <p:spPr>
          <a:xfrm>
            <a:off x="472381" y="2743200"/>
            <a:ext cx="2211900" cy="5082000"/>
          </a:xfrm>
          <a:prstGeom prst="rect">
            <a:avLst/>
          </a:prstGeom>
          <a:noFill/>
          <a:ln>
            <a:noFill/>
          </a:ln>
        </p:spPr>
        <p:txBody>
          <a:bodyPr spcFirstLastPara="1" wrap="square" lIns="51425" tIns="25700" rIns="51425" bIns="25700" anchor="t" anchorCtr="0">
            <a:normAutofit/>
          </a:bodyPr>
          <a:lstStyle>
            <a:lvl1pPr marL="457200" lvl="0" indent="-228600" algn="l">
              <a:lnSpc>
                <a:spcPct val="90000"/>
              </a:lnSpc>
              <a:spcBef>
                <a:spcPts val="7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700"/>
              <a:buNone/>
              <a:defRPr sz="700"/>
            </a:lvl4pPr>
            <a:lvl5pPr marL="2286000" lvl="4" indent="-228600" algn="l">
              <a:lnSpc>
                <a:spcPct val="90000"/>
              </a:lnSpc>
              <a:spcBef>
                <a:spcPts val="400"/>
              </a:spcBef>
              <a:spcAft>
                <a:spcPts val="0"/>
              </a:spcAft>
              <a:buClr>
                <a:schemeClr val="dk1"/>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103" name="Google Shape;103;p43"/>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4" name="Google Shape;104;p43"/>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5" name="Google Shape;105;p43"/>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44"/>
          <p:cNvSpPr txBox="1">
            <a:spLocks noGrp="1"/>
          </p:cNvSpPr>
          <p:nvPr>
            <p:ph type="title"/>
          </p:nvPr>
        </p:nvSpPr>
        <p:spPr>
          <a:xfrm>
            <a:off x="472381" y="609600"/>
            <a:ext cx="2211900" cy="21336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8" name="Google Shape;108;p44"/>
          <p:cNvSpPr>
            <a:spLocks noGrp="1"/>
          </p:cNvSpPr>
          <p:nvPr>
            <p:ph type="pic" idx="2"/>
          </p:nvPr>
        </p:nvSpPr>
        <p:spPr>
          <a:xfrm>
            <a:off x="2915543" y="1316569"/>
            <a:ext cx="3471900" cy="6498300"/>
          </a:xfrm>
          <a:prstGeom prst="rect">
            <a:avLst/>
          </a:prstGeom>
          <a:noFill/>
          <a:ln>
            <a:noFill/>
          </a:ln>
        </p:spPr>
      </p:sp>
      <p:sp>
        <p:nvSpPr>
          <p:cNvPr id="109" name="Google Shape;109;p44"/>
          <p:cNvSpPr txBox="1">
            <a:spLocks noGrp="1"/>
          </p:cNvSpPr>
          <p:nvPr>
            <p:ph type="body" idx="1"/>
          </p:nvPr>
        </p:nvSpPr>
        <p:spPr>
          <a:xfrm>
            <a:off x="472381" y="2743200"/>
            <a:ext cx="2211900" cy="5082000"/>
          </a:xfrm>
          <a:prstGeom prst="rect">
            <a:avLst/>
          </a:prstGeom>
          <a:noFill/>
          <a:ln>
            <a:noFill/>
          </a:ln>
        </p:spPr>
        <p:txBody>
          <a:bodyPr spcFirstLastPara="1" wrap="square" lIns="51425" tIns="25700" rIns="51425" bIns="25700" anchor="t" anchorCtr="0">
            <a:normAutofit/>
          </a:bodyPr>
          <a:lstStyle>
            <a:lvl1pPr marL="457200" lvl="0" indent="-228600" algn="l">
              <a:lnSpc>
                <a:spcPct val="90000"/>
              </a:lnSpc>
              <a:spcBef>
                <a:spcPts val="7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700"/>
              <a:buNone/>
              <a:defRPr sz="700"/>
            </a:lvl4pPr>
            <a:lvl5pPr marL="2286000" lvl="4" indent="-228600" algn="l">
              <a:lnSpc>
                <a:spcPct val="90000"/>
              </a:lnSpc>
              <a:spcBef>
                <a:spcPts val="400"/>
              </a:spcBef>
              <a:spcAft>
                <a:spcPts val="0"/>
              </a:spcAft>
              <a:buClr>
                <a:schemeClr val="dk1"/>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110" name="Google Shape;110;p44"/>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1" name="Google Shape;111;p44"/>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2" name="Google Shape;112;p44"/>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45"/>
          <p:cNvSpPr txBox="1">
            <a:spLocks noGrp="1"/>
          </p:cNvSpPr>
          <p:nvPr>
            <p:ph type="title"/>
          </p:nvPr>
        </p:nvSpPr>
        <p:spPr>
          <a:xfrm>
            <a:off x="471488" y="486835"/>
            <a:ext cx="5915100" cy="1767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5" name="Google Shape;115;p45"/>
          <p:cNvSpPr txBox="1">
            <a:spLocks noGrp="1"/>
          </p:cNvSpPr>
          <p:nvPr>
            <p:ph type="body" idx="1"/>
          </p:nvPr>
        </p:nvSpPr>
        <p:spPr>
          <a:xfrm rot="5400000">
            <a:off x="528113" y="2377466"/>
            <a:ext cx="5801700" cy="59151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116" name="Google Shape;116;p45"/>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7" name="Google Shape;117;p45"/>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8" name="Google Shape;118;p45"/>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46"/>
          <p:cNvSpPr txBox="1">
            <a:spLocks noGrp="1"/>
          </p:cNvSpPr>
          <p:nvPr>
            <p:ph type="title"/>
          </p:nvPr>
        </p:nvSpPr>
        <p:spPr>
          <a:xfrm rot="5400000">
            <a:off x="1772513" y="3622133"/>
            <a:ext cx="7749300" cy="14787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0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1" name="Google Shape;121;p46"/>
          <p:cNvSpPr txBox="1">
            <a:spLocks noGrp="1"/>
          </p:cNvSpPr>
          <p:nvPr>
            <p:ph type="body" idx="1"/>
          </p:nvPr>
        </p:nvSpPr>
        <p:spPr>
          <a:xfrm rot="5400000">
            <a:off x="-1227918" y="2186183"/>
            <a:ext cx="7749300" cy="4350600"/>
          </a:xfrm>
          <a:prstGeom prst="rect">
            <a:avLst/>
          </a:prstGeom>
          <a:noFill/>
          <a:ln>
            <a:noFill/>
          </a:ln>
        </p:spPr>
        <p:txBody>
          <a:bodyPr spcFirstLastPara="1" wrap="square" lIns="51425" tIns="25700" rIns="51425" bIns="25700" anchor="t" anchorCtr="0">
            <a:normAutofit/>
          </a:bodyPr>
          <a:lstStyle>
            <a:lvl1pPr marL="457200" lvl="0" indent="-292100" algn="l">
              <a:lnSpc>
                <a:spcPct val="90000"/>
              </a:lnSpc>
              <a:spcBef>
                <a:spcPts val="700"/>
              </a:spcBef>
              <a:spcAft>
                <a:spcPts val="0"/>
              </a:spcAft>
              <a:buClr>
                <a:schemeClr val="dk1"/>
              </a:buClr>
              <a:buSzPts val="1000"/>
              <a:buChar char="•"/>
              <a:defRPr/>
            </a:lvl1pPr>
            <a:lvl2pPr marL="914400" lvl="1" indent="-292100" algn="l">
              <a:lnSpc>
                <a:spcPct val="90000"/>
              </a:lnSpc>
              <a:spcBef>
                <a:spcPts val="400"/>
              </a:spcBef>
              <a:spcAft>
                <a:spcPts val="0"/>
              </a:spcAft>
              <a:buClr>
                <a:schemeClr val="dk1"/>
              </a:buClr>
              <a:buSzPts val="1000"/>
              <a:buChar char="•"/>
              <a:defRPr/>
            </a:lvl2pPr>
            <a:lvl3pPr marL="1371600" lvl="2" indent="-292100" algn="l">
              <a:lnSpc>
                <a:spcPct val="90000"/>
              </a:lnSpc>
              <a:spcBef>
                <a:spcPts val="400"/>
              </a:spcBef>
              <a:spcAft>
                <a:spcPts val="0"/>
              </a:spcAft>
              <a:buClr>
                <a:schemeClr val="dk1"/>
              </a:buClr>
              <a:buSzPts val="1000"/>
              <a:buChar char="•"/>
              <a:defRPr/>
            </a:lvl3pPr>
            <a:lvl4pPr marL="1828800" lvl="3" indent="-292100" algn="l">
              <a:lnSpc>
                <a:spcPct val="90000"/>
              </a:lnSpc>
              <a:spcBef>
                <a:spcPts val="400"/>
              </a:spcBef>
              <a:spcAft>
                <a:spcPts val="0"/>
              </a:spcAft>
              <a:buClr>
                <a:schemeClr val="dk1"/>
              </a:buClr>
              <a:buSzPts val="1000"/>
              <a:buChar char="•"/>
              <a:defRPr/>
            </a:lvl4pPr>
            <a:lvl5pPr marL="2286000" lvl="4" indent="-292100" algn="l">
              <a:lnSpc>
                <a:spcPct val="90000"/>
              </a:lnSpc>
              <a:spcBef>
                <a:spcPts val="400"/>
              </a:spcBef>
              <a:spcAft>
                <a:spcPts val="0"/>
              </a:spcAft>
              <a:buClr>
                <a:schemeClr val="dk1"/>
              </a:buClr>
              <a:buSzPts val="1000"/>
              <a:buChar char="•"/>
              <a:defRPr/>
            </a:lvl5pPr>
            <a:lvl6pPr marL="2743200" lvl="5" indent="-292100" algn="l">
              <a:lnSpc>
                <a:spcPct val="90000"/>
              </a:lnSpc>
              <a:spcBef>
                <a:spcPts val="400"/>
              </a:spcBef>
              <a:spcAft>
                <a:spcPts val="0"/>
              </a:spcAft>
              <a:buClr>
                <a:schemeClr val="dk1"/>
              </a:buClr>
              <a:buSzPts val="1000"/>
              <a:buChar char="•"/>
              <a:defRPr/>
            </a:lvl6pPr>
            <a:lvl7pPr marL="3200400" lvl="6" indent="-292100" algn="l">
              <a:lnSpc>
                <a:spcPct val="90000"/>
              </a:lnSpc>
              <a:spcBef>
                <a:spcPts val="400"/>
              </a:spcBef>
              <a:spcAft>
                <a:spcPts val="0"/>
              </a:spcAft>
              <a:buClr>
                <a:schemeClr val="dk1"/>
              </a:buClr>
              <a:buSzPts val="1000"/>
              <a:buChar char="•"/>
              <a:defRPr/>
            </a:lvl7pPr>
            <a:lvl8pPr marL="3657600" lvl="7" indent="-292100" algn="l">
              <a:lnSpc>
                <a:spcPct val="90000"/>
              </a:lnSpc>
              <a:spcBef>
                <a:spcPts val="400"/>
              </a:spcBef>
              <a:spcAft>
                <a:spcPts val="0"/>
              </a:spcAft>
              <a:buClr>
                <a:schemeClr val="dk1"/>
              </a:buClr>
              <a:buSzPts val="1000"/>
              <a:buChar char="•"/>
              <a:defRPr/>
            </a:lvl8pPr>
            <a:lvl9pPr marL="4114800" lvl="8" indent="-292100" algn="l">
              <a:lnSpc>
                <a:spcPct val="90000"/>
              </a:lnSpc>
              <a:spcBef>
                <a:spcPts val="400"/>
              </a:spcBef>
              <a:spcAft>
                <a:spcPts val="0"/>
              </a:spcAft>
              <a:buClr>
                <a:schemeClr val="dk1"/>
              </a:buClr>
              <a:buSzPts val="1000"/>
              <a:buChar char="•"/>
              <a:defRPr/>
            </a:lvl9pPr>
          </a:lstStyle>
          <a:p>
            <a:endParaRPr/>
          </a:p>
        </p:txBody>
      </p:sp>
      <p:sp>
        <p:nvSpPr>
          <p:cNvPr id="122" name="Google Shape;122;p46"/>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3" name="Google Shape;123;p46"/>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4" name="Google Shape;124;p46"/>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33775" y="791156"/>
            <a:ext cx="6390600" cy="10182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1"/>
          <p:cNvSpPr txBox="1">
            <a:spLocks noGrp="1"/>
          </p:cNvSpPr>
          <p:nvPr>
            <p:ph type="body" idx="1"/>
          </p:nvPr>
        </p:nvSpPr>
        <p:spPr>
          <a:xfrm>
            <a:off x="233775" y="2048844"/>
            <a:ext cx="6390600" cy="60735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1"/>
          <p:cNvSpPr txBox="1">
            <a:spLocks noGrp="1"/>
          </p:cNvSpPr>
          <p:nvPr>
            <p:ph type="sldNum" idx="12"/>
          </p:nvPr>
        </p:nvSpPr>
        <p:spPr>
          <a:xfrm>
            <a:off x="6354343" y="8290163"/>
            <a:ext cx="411600" cy="699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24"/>
          <p:cNvSpPr txBox="1">
            <a:spLocks noGrp="1"/>
          </p:cNvSpPr>
          <p:nvPr>
            <p:ph type="title"/>
          </p:nvPr>
        </p:nvSpPr>
        <p:spPr>
          <a:xfrm>
            <a:off x="471488" y="486835"/>
            <a:ext cx="5915100" cy="1767600"/>
          </a:xfrm>
          <a:prstGeom prst="rect">
            <a:avLst/>
          </a:prstGeom>
          <a:noFill/>
          <a:ln>
            <a:noFill/>
          </a:ln>
        </p:spPr>
        <p:txBody>
          <a:bodyPr spcFirstLastPara="1" wrap="square" lIns="51425" tIns="25700" rIns="51425" bIns="2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000" b="0" i="0" u="none" strike="noStrike" cap="none">
                <a:solidFill>
                  <a:srgbClr val="000000"/>
                </a:solidFill>
                <a:latin typeface="Arial"/>
                <a:ea typeface="Arial"/>
                <a:cs typeface="Arial"/>
                <a:sym typeface="Arial"/>
              </a:defRPr>
            </a:lvl9pPr>
          </a:lstStyle>
          <a:p>
            <a:endParaRPr/>
          </a:p>
        </p:txBody>
      </p:sp>
      <p:sp>
        <p:nvSpPr>
          <p:cNvPr id="52" name="Google Shape;52;p24"/>
          <p:cNvSpPr txBox="1">
            <a:spLocks noGrp="1"/>
          </p:cNvSpPr>
          <p:nvPr>
            <p:ph type="body" idx="1"/>
          </p:nvPr>
        </p:nvSpPr>
        <p:spPr>
          <a:xfrm>
            <a:off x="471488" y="2434166"/>
            <a:ext cx="5915100" cy="5801700"/>
          </a:xfrm>
          <a:prstGeom prst="rect">
            <a:avLst/>
          </a:prstGeom>
          <a:noFill/>
          <a:ln>
            <a:noFill/>
          </a:ln>
        </p:spPr>
        <p:txBody>
          <a:bodyPr spcFirstLastPara="1" wrap="square" lIns="51425" tIns="25700" rIns="51425" bIns="25700" anchor="t" anchorCtr="0">
            <a:normAutofit/>
          </a:bodyPr>
          <a:lstStyle>
            <a:lvl1pPr marL="457200" marR="0" lvl="0" indent="-361950" algn="l" rtl="0">
              <a:lnSpc>
                <a:spcPct val="90000"/>
              </a:lnSpc>
              <a:spcBef>
                <a:spcPts val="7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24"/>
          <p:cNvSpPr txBox="1">
            <a:spLocks noGrp="1"/>
          </p:cNvSpPr>
          <p:nvPr>
            <p:ph type="dt" idx="10"/>
          </p:nvPr>
        </p:nvSpPr>
        <p:spPr>
          <a:xfrm>
            <a:off x="471488" y="8475136"/>
            <a:ext cx="1543200" cy="486900"/>
          </a:xfrm>
          <a:prstGeom prst="rect">
            <a:avLst/>
          </a:prstGeom>
          <a:noFill/>
          <a:ln>
            <a:noFill/>
          </a:ln>
        </p:spPr>
        <p:txBody>
          <a:bodyPr spcFirstLastPara="1" wrap="square" lIns="51425" tIns="25700" rIns="51425" bIns="25700" anchor="ctr" anchorCtr="0">
            <a:noAutofit/>
          </a:bodyPr>
          <a:lstStyle>
            <a:lvl1pPr marR="0" lvl="0" algn="l" rtl="0">
              <a:lnSpc>
                <a:spcPct val="100000"/>
              </a:lnSpc>
              <a:spcBef>
                <a:spcPts val="0"/>
              </a:spcBef>
              <a:spcAft>
                <a:spcPts val="0"/>
              </a:spcAft>
              <a:buClr>
                <a:srgbClr val="000000"/>
              </a:buClr>
              <a:buSzPts val="8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4" name="Google Shape;54;p24"/>
          <p:cNvSpPr txBox="1">
            <a:spLocks noGrp="1"/>
          </p:cNvSpPr>
          <p:nvPr>
            <p:ph type="ftr" idx="11"/>
          </p:nvPr>
        </p:nvSpPr>
        <p:spPr>
          <a:xfrm>
            <a:off x="2271713" y="8475136"/>
            <a:ext cx="2314500" cy="4869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0"/>
              </a:spcBef>
              <a:spcAft>
                <a:spcPts val="0"/>
              </a:spcAft>
              <a:buClr>
                <a:srgbClr val="000000"/>
              </a:buClr>
              <a:buSzPts val="8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5" name="Google Shape;55;p24"/>
          <p:cNvSpPr txBox="1">
            <a:spLocks noGrp="1"/>
          </p:cNvSpPr>
          <p:nvPr>
            <p:ph type="sldNum" idx="12"/>
          </p:nvPr>
        </p:nvSpPr>
        <p:spPr>
          <a:xfrm>
            <a:off x="4843463" y="8475136"/>
            <a:ext cx="1543200" cy="486900"/>
          </a:xfrm>
          <a:prstGeom prst="rect">
            <a:avLst/>
          </a:prstGeom>
          <a:noFill/>
          <a:ln>
            <a:noFill/>
          </a:ln>
        </p:spPr>
        <p:txBody>
          <a:bodyPr spcFirstLastPara="1" wrap="square" lIns="51425" tIns="25700" rIns="51425" bIns="2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oleObject" Target="../embeddings/oleObject2.bin"/><Relationship Id="rId12"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
          <p:cNvSpPr txBox="1"/>
          <p:nvPr/>
        </p:nvSpPr>
        <p:spPr>
          <a:xfrm>
            <a:off x="211550" y="186325"/>
            <a:ext cx="1228500" cy="48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 sz="1700" b="1" i="0" u="none" strike="noStrike" cap="none">
                <a:solidFill>
                  <a:srgbClr val="000000"/>
                </a:solidFill>
                <a:latin typeface="Arial"/>
                <a:ea typeface="Arial"/>
                <a:cs typeface="Arial"/>
                <a:sym typeface="Arial"/>
              </a:rPr>
              <a:t>Figure 1</a:t>
            </a:r>
            <a:endParaRPr sz="1700" b="1" i="0" u="none" strike="noStrike" cap="none">
              <a:solidFill>
                <a:srgbClr val="000000"/>
              </a:solidFill>
              <a:latin typeface="Arial"/>
              <a:ea typeface="Arial"/>
              <a:cs typeface="Arial"/>
              <a:sym typeface="Arial"/>
            </a:endParaRPr>
          </a:p>
        </p:txBody>
      </p:sp>
      <p:grpSp>
        <p:nvGrpSpPr>
          <p:cNvPr id="130" name="Google Shape;130;p1"/>
          <p:cNvGrpSpPr/>
          <p:nvPr/>
        </p:nvGrpSpPr>
        <p:grpSpPr>
          <a:xfrm>
            <a:off x="418100" y="581971"/>
            <a:ext cx="2534992" cy="2348156"/>
            <a:chOff x="512840" y="1127371"/>
            <a:chExt cx="2534992" cy="2348156"/>
          </a:xfrm>
        </p:grpSpPr>
        <p:pic>
          <p:nvPicPr>
            <p:cNvPr id="131" name="Google Shape;131;p1"/>
            <p:cNvPicPr preferRelativeResize="0"/>
            <p:nvPr/>
          </p:nvPicPr>
          <p:blipFill rotWithShape="1">
            <a:blip r:embed="rId3">
              <a:alphaModFix/>
            </a:blip>
            <a:srcRect/>
            <a:stretch/>
          </p:blipFill>
          <p:spPr>
            <a:xfrm>
              <a:off x="1400044" y="1702006"/>
              <a:ext cx="1496632" cy="1317008"/>
            </a:xfrm>
            <a:prstGeom prst="rect">
              <a:avLst/>
            </a:prstGeom>
            <a:noFill/>
            <a:ln>
              <a:noFill/>
            </a:ln>
          </p:spPr>
        </p:pic>
        <p:sp>
          <p:nvSpPr>
            <p:cNvPr id="132" name="Google Shape;132;p1"/>
            <p:cNvSpPr txBox="1"/>
            <p:nvPr/>
          </p:nvSpPr>
          <p:spPr>
            <a:xfrm>
              <a:off x="512840" y="1127371"/>
              <a:ext cx="320400" cy="369300"/>
            </a:xfrm>
            <a:prstGeom prst="rect">
              <a:avLst/>
            </a:prstGeom>
            <a:solidFill>
              <a:srgbClr val="FFFF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a</a:t>
              </a:r>
              <a:endParaRPr sz="1800" b="0" i="0" u="none" strike="noStrike" cap="none">
                <a:solidFill>
                  <a:srgbClr val="000000"/>
                </a:solidFill>
                <a:latin typeface="Arial"/>
                <a:ea typeface="Arial"/>
                <a:cs typeface="Arial"/>
                <a:sym typeface="Arial"/>
              </a:endParaRPr>
            </a:p>
          </p:txBody>
        </p:sp>
        <p:sp>
          <p:nvSpPr>
            <p:cNvPr id="133" name="Google Shape;133;p1"/>
            <p:cNvSpPr txBox="1"/>
            <p:nvPr/>
          </p:nvSpPr>
          <p:spPr>
            <a:xfrm>
              <a:off x="1070822" y="2820677"/>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34" name="Google Shape;134;p1"/>
            <p:cNvSpPr txBox="1"/>
            <p:nvPr/>
          </p:nvSpPr>
          <p:spPr>
            <a:xfrm>
              <a:off x="1070822" y="2561915"/>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35" name="Google Shape;135;p1"/>
            <p:cNvSpPr txBox="1"/>
            <p:nvPr/>
          </p:nvSpPr>
          <p:spPr>
            <a:xfrm>
              <a:off x="1070822" y="2312251"/>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36" name="Google Shape;136;p1"/>
            <p:cNvSpPr txBox="1"/>
            <p:nvPr/>
          </p:nvSpPr>
          <p:spPr>
            <a:xfrm>
              <a:off x="1070822" y="2055670"/>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137" name="Google Shape;137;p1"/>
            <p:cNvSpPr txBox="1"/>
            <p:nvPr/>
          </p:nvSpPr>
          <p:spPr>
            <a:xfrm>
              <a:off x="1070822" y="1797436"/>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8</a:t>
              </a:r>
              <a:endParaRPr sz="1400" b="0" i="0" u="none" strike="noStrike" cap="none">
                <a:solidFill>
                  <a:srgbClr val="000000"/>
                </a:solidFill>
                <a:latin typeface="Arial"/>
                <a:ea typeface="Arial"/>
                <a:cs typeface="Arial"/>
                <a:sym typeface="Arial"/>
              </a:endParaRPr>
            </a:p>
          </p:txBody>
        </p:sp>
        <p:sp>
          <p:nvSpPr>
            <p:cNvPr id="138" name="Google Shape;138;p1"/>
            <p:cNvSpPr txBox="1"/>
            <p:nvPr/>
          </p:nvSpPr>
          <p:spPr>
            <a:xfrm>
              <a:off x="1377413" y="2964166"/>
              <a:ext cx="268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39" name="Google Shape;139;p1"/>
            <p:cNvSpPr txBox="1"/>
            <p:nvPr/>
          </p:nvSpPr>
          <p:spPr>
            <a:xfrm>
              <a:off x="1961639" y="2952297"/>
              <a:ext cx="3735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140" name="Google Shape;140;p1"/>
            <p:cNvSpPr txBox="1"/>
            <p:nvPr/>
          </p:nvSpPr>
          <p:spPr>
            <a:xfrm>
              <a:off x="1495776" y="3198627"/>
              <a:ext cx="13785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Passage number</a:t>
              </a:r>
              <a:endParaRPr sz="1400" b="0" i="0" u="none" strike="noStrike" cap="none">
                <a:solidFill>
                  <a:srgbClr val="000000"/>
                </a:solidFill>
                <a:latin typeface="Arial"/>
                <a:ea typeface="Arial"/>
                <a:cs typeface="Arial"/>
                <a:sym typeface="Arial"/>
              </a:endParaRPr>
            </a:p>
          </p:txBody>
        </p:sp>
        <p:sp>
          <p:nvSpPr>
            <p:cNvPr id="141" name="Google Shape;141;p1"/>
            <p:cNvSpPr txBox="1"/>
            <p:nvPr/>
          </p:nvSpPr>
          <p:spPr>
            <a:xfrm>
              <a:off x="1724303" y="2271826"/>
              <a:ext cx="507000" cy="246300"/>
            </a:xfrm>
            <a:prstGeom prst="rect">
              <a:avLst/>
            </a:prstGeom>
            <a:solidFill>
              <a:srgbClr val="FFFFFF"/>
            </a:solidFill>
            <a:ln w="12700"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Arial"/>
                  <a:ea typeface="Arial"/>
                  <a:cs typeface="Arial"/>
                  <a:sym typeface="Arial"/>
                </a:rPr>
                <a:t>L305I</a:t>
              </a:r>
              <a:endParaRPr sz="1400" b="0" i="0" u="none" strike="noStrike" cap="none">
                <a:solidFill>
                  <a:srgbClr val="000000"/>
                </a:solidFill>
                <a:latin typeface="Arial"/>
                <a:ea typeface="Arial"/>
                <a:cs typeface="Arial"/>
                <a:sym typeface="Arial"/>
              </a:endParaRPr>
            </a:p>
          </p:txBody>
        </p:sp>
        <p:cxnSp>
          <p:nvCxnSpPr>
            <p:cNvPr id="142" name="Google Shape;142;p1"/>
            <p:cNvCxnSpPr/>
            <p:nvPr/>
          </p:nvCxnSpPr>
          <p:spPr>
            <a:xfrm rot="10800000">
              <a:off x="1763321" y="2494273"/>
              <a:ext cx="0" cy="144600"/>
            </a:xfrm>
            <a:prstGeom prst="straightConnector1">
              <a:avLst/>
            </a:prstGeom>
            <a:noFill/>
            <a:ln w="12700" cap="flat" cmpd="sng">
              <a:solidFill>
                <a:srgbClr val="000000"/>
              </a:solidFill>
              <a:prstDash val="dash"/>
              <a:round/>
              <a:headEnd type="triangle" w="med" len="med"/>
              <a:tailEnd type="none" w="sm" len="sm"/>
            </a:ln>
          </p:spPr>
        </p:cxnSp>
        <p:sp>
          <p:nvSpPr>
            <p:cNvPr id="143" name="Google Shape;143;p1"/>
            <p:cNvSpPr txBox="1"/>
            <p:nvPr/>
          </p:nvSpPr>
          <p:spPr>
            <a:xfrm>
              <a:off x="2613506" y="2964164"/>
              <a:ext cx="375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144" name="Google Shape;144;p1"/>
            <p:cNvSpPr txBox="1"/>
            <p:nvPr/>
          </p:nvSpPr>
          <p:spPr>
            <a:xfrm rot="-5400000">
              <a:off x="182706" y="2261853"/>
              <a:ext cx="16809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RT- qPCR Transcripts </a:t>
              </a:r>
              <a:endParaRPr sz="1400" b="0" i="0" u="none" strike="noStrike" cap="none">
                <a:solidFill>
                  <a:srgbClr val="000000"/>
                </a:solidFill>
                <a:latin typeface="Arial"/>
                <a:ea typeface="Arial"/>
                <a:cs typeface="Arial"/>
                <a:sym typeface="Arial"/>
              </a:endParaRPr>
            </a:p>
          </p:txBody>
        </p:sp>
        <p:sp>
          <p:nvSpPr>
            <p:cNvPr id="145" name="Google Shape;145;p1"/>
            <p:cNvSpPr txBox="1"/>
            <p:nvPr/>
          </p:nvSpPr>
          <p:spPr>
            <a:xfrm>
              <a:off x="1498353" y="1265851"/>
              <a:ext cx="1260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Control</a:t>
              </a:r>
              <a:endParaRPr sz="1200" b="0" i="0" u="none" strike="noStrike" cap="none">
                <a:solidFill>
                  <a:srgbClr val="000000"/>
                </a:solidFill>
                <a:latin typeface="Arial"/>
                <a:ea typeface="Arial"/>
                <a:cs typeface="Arial"/>
                <a:sym typeface="Arial"/>
              </a:endParaRPr>
            </a:p>
          </p:txBody>
        </p:sp>
        <p:sp>
          <p:nvSpPr>
            <p:cNvPr id="146" name="Google Shape;146;p1"/>
            <p:cNvSpPr txBox="1"/>
            <p:nvPr/>
          </p:nvSpPr>
          <p:spPr>
            <a:xfrm>
              <a:off x="1498352" y="1465876"/>
              <a:ext cx="154948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Anti-RSV Antibody</a:t>
              </a:r>
              <a:endParaRPr sz="1200" b="0" i="0" u="none" strike="noStrike" cap="none">
                <a:solidFill>
                  <a:srgbClr val="000000"/>
                </a:solidFill>
                <a:latin typeface="Arial"/>
                <a:ea typeface="Arial"/>
                <a:cs typeface="Arial"/>
                <a:sym typeface="Arial"/>
              </a:endParaRPr>
            </a:p>
          </p:txBody>
        </p:sp>
        <p:sp>
          <p:nvSpPr>
            <p:cNvPr id="147" name="Google Shape;147;p1"/>
            <p:cNvSpPr/>
            <p:nvPr/>
          </p:nvSpPr>
          <p:spPr>
            <a:xfrm>
              <a:off x="1380740" y="1344330"/>
              <a:ext cx="118800" cy="1200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8" name="Google Shape;148;p1"/>
            <p:cNvSpPr/>
            <p:nvPr/>
          </p:nvSpPr>
          <p:spPr>
            <a:xfrm>
              <a:off x="1379618" y="1548918"/>
              <a:ext cx="118800" cy="120000"/>
            </a:xfrm>
            <a:prstGeom prst="ellipse">
              <a:avLst/>
            </a:pr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149" name="Google Shape;149;p1"/>
          <p:cNvGrpSpPr/>
          <p:nvPr/>
        </p:nvGrpSpPr>
        <p:grpSpPr>
          <a:xfrm>
            <a:off x="3551935" y="576824"/>
            <a:ext cx="3049900" cy="2348012"/>
            <a:chOff x="588758" y="3989876"/>
            <a:chExt cx="3049900" cy="2348012"/>
          </a:xfrm>
        </p:grpSpPr>
        <p:sp>
          <p:nvSpPr>
            <p:cNvPr id="150" name="Google Shape;150;p1"/>
            <p:cNvSpPr txBox="1"/>
            <p:nvPr/>
          </p:nvSpPr>
          <p:spPr>
            <a:xfrm>
              <a:off x="588758" y="3989876"/>
              <a:ext cx="320400" cy="369300"/>
            </a:xfrm>
            <a:prstGeom prst="rect">
              <a:avLst/>
            </a:prstGeom>
            <a:solidFill>
              <a:srgbClr val="FFFF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b</a:t>
              </a:r>
              <a:endParaRPr sz="1800" b="0" i="0" u="none" strike="noStrike" cap="none">
                <a:solidFill>
                  <a:srgbClr val="000000"/>
                </a:solidFill>
                <a:latin typeface="Arial"/>
                <a:ea typeface="Arial"/>
                <a:cs typeface="Arial"/>
                <a:sym typeface="Arial"/>
              </a:endParaRPr>
            </a:p>
          </p:txBody>
        </p:sp>
        <p:grpSp>
          <p:nvGrpSpPr>
            <p:cNvPr id="151" name="Google Shape;151;p1"/>
            <p:cNvGrpSpPr/>
            <p:nvPr/>
          </p:nvGrpSpPr>
          <p:grpSpPr>
            <a:xfrm>
              <a:off x="935111" y="4292372"/>
              <a:ext cx="2703547" cy="2045516"/>
              <a:chOff x="4100814" y="6442095"/>
              <a:chExt cx="2703547" cy="2045516"/>
            </a:xfrm>
          </p:grpSpPr>
          <p:sp>
            <p:nvSpPr>
              <p:cNvPr id="152" name="Google Shape;152;p1"/>
              <p:cNvSpPr txBox="1"/>
              <p:nvPr/>
            </p:nvSpPr>
            <p:spPr>
              <a:xfrm>
                <a:off x="4387746" y="7856473"/>
                <a:ext cx="3006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53" name="Google Shape;153;p1"/>
              <p:cNvSpPr txBox="1"/>
              <p:nvPr/>
            </p:nvSpPr>
            <p:spPr>
              <a:xfrm>
                <a:off x="4301707" y="7276677"/>
                <a:ext cx="386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154" name="Google Shape;154;p1"/>
              <p:cNvSpPr txBox="1"/>
              <p:nvPr/>
            </p:nvSpPr>
            <p:spPr>
              <a:xfrm>
                <a:off x="4684014" y="8009043"/>
                <a:ext cx="386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55" name="Google Shape;155;p1"/>
              <p:cNvSpPr txBox="1"/>
              <p:nvPr/>
            </p:nvSpPr>
            <p:spPr>
              <a:xfrm>
                <a:off x="4264572" y="6442095"/>
                <a:ext cx="1260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Leucine</a:t>
                </a:r>
                <a:endParaRPr sz="1200" b="0" i="0" u="none" strike="noStrike" cap="none">
                  <a:solidFill>
                    <a:srgbClr val="000000"/>
                  </a:solidFill>
                  <a:latin typeface="Arial"/>
                  <a:ea typeface="Arial"/>
                  <a:cs typeface="Arial"/>
                  <a:sym typeface="Arial"/>
                </a:endParaRPr>
              </a:p>
            </p:txBody>
          </p:sp>
          <p:sp>
            <p:nvSpPr>
              <p:cNvPr id="156" name="Google Shape;156;p1"/>
              <p:cNvSpPr txBox="1"/>
              <p:nvPr/>
            </p:nvSpPr>
            <p:spPr>
              <a:xfrm>
                <a:off x="5011922" y="6442845"/>
                <a:ext cx="1117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Isoleucine</a:t>
                </a:r>
                <a:endParaRPr sz="1200" b="0" i="0" u="none" strike="noStrike" cap="none">
                  <a:solidFill>
                    <a:srgbClr val="000000"/>
                  </a:solidFill>
                  <a:latin typeface="Arial"/>
                  <a:ea typeface="Arial"/>
                  <a:cs typeface="Arial"/>
                  <a:sym typeface="Arial"/>
                </a:endParaRPr>
              </a:p>
            </p:txBody>
          </p:sp>
          <p:sp>
            <p:nvSpPr>
              <p:cNvPr id="157" name="Google Shape;157;p1"/>
              <p:cNvSpPr txBox="1"/>
              <p:nvPr/>
            </p:nvSpPr>
            <p:spPr>
              <a:xfrm>
                <a:off x="6017372" y="7714568"/>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58" name="Google Shape;158;p1"/>
              <p:cNvSpPr txBox="1"/>
              <p:nvPr/>
            </p:nvSpPr>
            <p:spPr>
              <a:xfrm>
                <a:off x="6015767" y="7436521"/>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59" name="Google Shape;159;p1"/>
              <p:cNvSpPr txBox="1"/>
              <p:nvPr/>
            </p:nvSpPr>
            <p:spPr>
              <a:xfrm>
                <a:off x="6014162" y="7142339"/>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60" name="Google Shape;160;p1"/>
              <p:cNvSpPr txBox="1"/>
              <p:nvPr/>
            </p:nvSpPr>
            <p:spPr>
              <a:xfrm>
                <a:off x="6014162" y="6839029"/>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161" name="Google Shape;161;p1"/>
              <p:cNvSpPr txBox="1"/>
              <p:nvPr/>
            </p:nvSpPr>
            <p:spPr>
              <a:xfrm>
                <a:off x="6015767" y="7857342"/>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62" name="Google Shape;162;p1"/>
              <p:cNvSpPr txBox="1"/>
              <p:nvPr/>
            </p:nvSpPr>
            <p:spPr>
              <a:xfrm>
                <a:off x="6014162" y="7575000"/>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63" name="Google Shape;163;p1"/>
              <p:cNvSpPr txBox="1"/>
              <p:nvPr/>
            </p:nvSpPr>
            <p:spPr>
              <a:xfrm>
                <a:off x="6014162" y="7286201"/>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64" name="Google Shape;164;p1"/>
              <p:cNvSpPr txBox="1"/>
              <p:nvPr/>
            </p:nvSpPr>
            <p:spPr>
              <a:xfrm>
                <a:off x="6012321" y="6990129"/>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165" name="Google Shape;165;p1"/>
              <p:cNvSpPr txBox="1"/>
              <p:nvPr/>
            </p:nvSpPr>
            <p:spPr>
              <a:xfrm>
                <a:off x="6010480" y="6704967"/>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7</a:t>
                </a:r>
                <a:endParaRPr sz="1400" b="0" i="0" u="none" strike="noStrike" cap="none">
                  <a:solidFill>
                    <a:srgbClr val="000000"/>
                  </a:solidFill>
                  <a:latin typeface="Arial"/>
                  <a:ea typeface="Arial"/>
                  <a:cs typeface="Arial"/>
                  <a:sym typeface="Arial"/>
                </a:endParaRPr>
              </a:p>
            </p:txBody>
          </p:sp>
          <p:sp>
            <p:nvSpPr>
              <p:cNvPr id="166" name="Google Shape;166;p1"/>
              <p:cNvSpPr txBox="1"/>
              <p:nvPr/>
            </p:nvSpPr>
            <p:spPr>
              <a:xfrm>
                <a:off x="4217383" y="6704967"/>
                <a:ext cx="4791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167" name="Google Shape;167;p1"/>
              <p:cNvSpPr txBox="1"/>
              <p:nvPr/>
            </p:nvSpPr>
            <p:spPr>
              <a:xfrm>
                <a:off x="4850537" y="8009043"/>
                <a:ext cx="3867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68" name="Google Shape;168;p1"/>
              <p:cNvSpPr txBox="1"/>
              <p:nvPr/>
            </p:nvSpPr>
            <p:spPr>
              <a:xfrm>
                <a:off x="5017060" y="8009043"/>
                <a:ext cx="3867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69" name="Google Shape;169;p1"/>
              <p:cNvSpPr txBox="1"/>
              <p:nvPr/>
            </p:nvSpPr>
            <p:spPr>
              <a:xfrm>
                <a:off x="5345821" y="8009043"/>
                <a:ext cx="3867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70" name="Google Shape;170;p1"/>
              <p:cNvSpPr txBox="1"/>
              <p:nvPr/>
            </p:nvSpPr>
            <p:spPr>
              <a:xfrm>
                <a:off x="5657815" y="8009043"/>
                <a:ext cx="3867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171" name="Google Shape;171;p1"/>
              <p:cNvSpPr txBox="1"/>
              <p:nvPr/>
            </p:nvSpPr>
            <p:spPr>
              <a:xfrm>
                <a:off x="4664874" y="8210711"/>
                <a:ext cx="1653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Passage number</a:t>
                </a:r>
                <a:endParaRPr sz="1200" b="0" i="0" u="none" strike="noStrike" cap="none">
                  <a:solidFill>
                    <a:srgbClr val="000000"/>
                  </a:solidFill>
                  <a:latin typeface="Arial"/>
                  <a:ea typeface="Arial"/>
                  <a:cs typeface="Arial"/>
                  <a:sym typeface="Arial"/>
                </a:endParaRPr>
              </a:p>
            </p:txBody>
          </p:sp>
          <p:sp>
            <p:nvSpPr>
              <p:cNvPr id="172" name="Google Shape;172;p1"/>
              <p:cNvSpPr txBox="1"/>
              <p:nvPr/>
            </p:nvSpPr>
            <p:spPr>
              <a:xfrm>
                <a:off x="5938561" y="6443579"/>
                <a:ext cx="8658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RSV titer</a:t>
                </a:r>
                <a:endParaRPr sz="1200" b="0" i="0" u="none" strike="noStrike" cap="none">
                  <a:solidFill>
                    <a:srgbClr val="000000"/>
                  </a:solidFill>
                  <a:latin typeface="Arial"/>
                  <a:ea typeface="Arial"/>
                  <a:cs typeface="Arial"/>
                  <a:sym typeface="Arial"/>
                </a:endParaRPr>
              </a:p>
            </p:txBody>
          </p:sp>
          <p:grpSp>
            <p:nvGrpSpPr>
              <p:cNvPr id="173" name="Google Shape;173;p1"/>
              <p:cNvGrpSpPr/>
              <p:nvPr/>
            </p:nvGrpSpPr>
            <p:grpSpPr>
              <a:xfrm rot="5400000">
                <a:off x="5879728" y="6487245"/>
                <a:ext cx="90000" cy="180000"/>
                <a:chOff x="5039196" y="4235707"/>
                <a:chExt cx="90000" cy="180000"/>
              </a:xfrm>
            </p:grpSpPr>
            <p:cxnSp>
              <p:nvCxnSpPr>
                <p:cNvPr id="174" name="Google Shape;174;p1"/>
                <p:cNvCxnSpPr/>
                <p:nvPr/>
              </p:nvCxnSpPr>
              <p:spPr>
                <a:xfrm rot="-5400000">
                  <a:off x="5036042" y="4325707"/>
                  <a:ext cx="180000" cy="0"/>
                </a:xfrm>
                <a:prstGeom prst="straightConnector1">
                  <a:avLst/>
                </a:prstGeom>
                <a:noFill/>
                <a:ln w="12700" cap="flat" cmpd="sng">
                  <a:solidFill>
                    <a:srgbClr val="000000"/>
                  </a:solidFill>
                  <a:prstDash val="solid"/>
                  <a:round/>
                  <a:headEnd type="none" w="sm" len="sm"/>
                  <a:tailEnd type="none" w="sm" len="sm"/>
                </a:ln>
              </p:spPr>
            </p:cxnSp>
            <p:sp>
              <p:nvSpPr>
                <p:cNvPr id="175" name="Google Shape;175;p1"/>
                <p:cNvSpPr/>
                <p:nvPr/>
              </p:nvSpPr>
              <p:spPr>
                <a:xfrm rot="-5400000">
                  <a:off x="5039196" y="4279196"/>
                  <a:ext cx="90000" cy="900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176" name="Google Shape;176;p1"/>
              <p:cNvSpPr txBox="1"/>
              <p:nvPr/>
            </p:nvSpPr>
            <p:spPr>
              <a:xfrm rot="-5400000">
                <a:off x="3345414" y="7322820"/>
                <a:ext cx="1787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 L and I AA 305</a:t>
                </a:r>
                <a:endParaRPr sz="1200" b="0" i="0" u="none" strike="noStrike" cap="none">
                  <a:solidFill>
                    <a:srgbClr val="000000"/>
                  </a:solidFill>
                  <a:latin typeface="Arial"/>
                  <a:ea typeface="Arial"/>
                  <a:cs typeface="Arial"/>
                  <a:sym typeface="Arial"/>
                </a:endParaRPr>
              </a:p>
            </p:txBody>
          </p:sp>
          <p:sp>
            <p:nvSpPr>
              <p:cNvPr id="177" name="Google Shape;177;p1"/>
              <p:cNvSpPr/>
              <p:nvPr/>
            </p:nvSpPr>
            <p:spPr>
              <a:xfrm>
                <a:off x="4947536" y="6511215"/>
                <a:ext cx="128700" cy="138900"/>
              </a:xfrm>
              <a:prstGeom prst="rect">
                <a:avLst/>
              </a:prstGeom>
              <a:solidFill>
                <a:srgbClr val="FF0000"/>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78" name="Google Shape;178;p1"/>
              <p:cNvSpPr/>
              <p:nvPr/>
            </p:nvSpPr>
            <p:spPr>
              <a:xfrm>
                <a:off x="4185241" y="6514292"/>
                <a:ext cx="128700" cy="138900"/>
              </a:xfrm>
              <a:prstGeom prst="rect">
                <a:avLst/>
              </a:prstGeom>
              <a:solidFill>
                <a:srgbClr val="FFFFFF"/>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79" name="Google Shape;179;p1"/>
              <p:cNvSpPr txBox="1"/>
              <p:nvPr/>
            </p:nvSpPr>
            <p:spPr>
              <a:xfrm rot="5400000">
                <a:off x="5717184" y="7288865"/>
                <a:ext cx="16596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RT-qPCR Transcripts </a:t>
                </a:r>
                <a:endParaRPr sz="1200" b="0" i="0" u="none" strike="noStrike" cap="none">
                  <a:solidFill>
                    <a:srgbClr val="000000"/>
                  </a:solidFill>
                  <a:latin typeface="Arial"/>
                  <a:ea typeface="Arial"/>
                  <a:cs typeface="Arial"/>
                  <a:sym typeface="Arial"/>
                </a:endParaRPr>
              </a:p>
            </p:txBody>
          </p:sp>
        </p:grpSp>
      </p:grpSp>
      <p:sp>
        <p:nvSpPr>
          <p:cNvPr id="180" name="Google Shape;180;p1"/>
          <p:cNvSpPr txBox="1"/>
          <p:nvPr/>
        </p:nvSpPr>
        <p:spPr>
          <a:xfrm>
            <a:off x="414075" y="3147869"/>
            <a:ext cx="320400" cy="369300"/>
          </a:xfrm>
          <a:prstGeom prst="rect">
            <a:avLst/>
          </a:prstGeom>
          <a:solidFill>
            <a:srgbClr val="FFFF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c</a:t>
            </a:r>
            <a:endParaRPr sz="1800" b="0" i="0" u="none" strike="noStrike" cap="none">
              <a:solidFill>
                <a:srgbClr val="000000"/>
              </a:solidFill>
              <a:latin typeface="Arial"/>
              <a:ea typeface="Arial"/>
              <a:cs typeface="Arial"/>
              <a:sym typeface="Arial"/>
            </a:endParaRPr>
          </a:p>
        </p:txBody>
      </p:sp>
      <p:grpSp>
        <p:nvGrpSpPr>
          <p:cNvPr id="181" name="Google Shape;181;p1"/>
          <p:cNvGrpSpPr/>
          <p:nvPr/>
        </p:nvGrpSpPr>
        <p:grpSpPr>
          <a:xfrm>
            <a:off x="838021" y="3292466"/>
            <a:ext cx="2078400" cy="2226412"/>
            <a:chOff x="842126" y="3292466"/>
            <a:chExt cx="2078400" cy="2226412"/>
          </a:xfrm>
        </p:grpSpPr>
        <p:pic>
          <p:nvPicPr>
            <p:cNvPr id="182" name="Google Shape;182;p1"/>
            <p:cNvPicPr preferRelativeResize="0"/>
            <p:nvPr/>
          </p:nvPicPr>
          <p:blipFill rotWithShape="1">
            <a:blip r:embed="rId4">
              <a:alphaModFix/>
            </a:blip>
            <a:srcRect/>
            <a:stretch/>
          </p:blipFill>
          <p:spPr>
            <a:xfrm>
              <a:off x="1312114" y="3783316"/>
              <a:ext cx="1511103" cy="1307059"/>
            </a:xfrm>
            <a:prstGeom prst="rect">
              <a:avLst/>
            </a:prstGeom>
            <a:noFill/>
            <a:ln>
              <a:noFill/>
            </a:ln>
          </p:spPr>
        </p:pic>
        <p:cxnSp>
          <p:nvCxnSpPr>
            <p:cNvPr id="183" name="Google Shape;183;p1"/>
            <p:cNvCxnSpPr/>
            <p:nvPr/>
          </p:nvCxnSpPr>
          <p:spPr>
            <a:xfrm rot="10800000" flipH="1">
              <a:off x="1658144" y="3937618"/>
              <a:ext cx="2100" cy="747300"/>
            </a:xfrm>
            <a:prstGeom prst="straightConnector1">
              <a:avLst/>
            </a:prstGeom>
            <a:noFill/>
            <a:ln w="12700" cap="flat" cmpd="sng">
              <a:solidFill>
                <a:srgbClr val="000000"/>
              </a:solidFill>
              <a:prstDash val="dash"/>
              <a:round/>
              <a:headEnd type="triangle" w="med" len="med"/>
              <a:tailEnd type="none" w="sm" len="sm"/>
            </a:ln>
          </p:spPr>
        </p:cxnSp>
        <p:sp>
          <p:nvSpPr>
            <p:cNvPr id="184" name="Google Shape;184;p1"/>
            <p:cNvSpPr txBox="1"/>
            <p:nvPr/>
          </p:nvSpPr>
          <p:spPr>
            <a:xfrm>
              <a:off x="1444414" y="3791268"/>
              <a:ext cx="507000" cy="246300"/>
            </a:xfrm>
            <a:prstGeom prst="rect">
              <a:avLst/>
            </a:prstGeom>
            <a:solidFill>
              <a:srgbClr val="FFFFFF"/>
            </a:solidFill>
            <a:ln w="12700"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Arial"/>
                  <a:ea typeface="Arial"/>
                  <a:cs typeface="Arial"/>
                  <a:sym typeface="Arial"/>
                </a:rPr>
                <a:t>L305I</a:t>
              </a:r>
              <a:endParaRPr sz="1400" b="0" i="0" u="none" strike="noStrike" cap="none">
                <a:solidFill>
                  <a:srgbClr val="000000"/>
                </a:solidFill>
                <a:latin typeface="Arial"/>
                <a:ea typeface="Arial"/>
                <a:cs typeface="Arial"/>
                <a:sym typeface="Arial"/>
              </a:endParaRPr>
            </a:p>
          </p:txBody>
        </p:sp>
        <p:sp>
          <p:nvSpPr>
            <p:cNvPr id="185" name="Google Shape;185;p1"/>
            <p:cNvSpPr txBox="1"/>
            <p:nvPr/>
          </p:nvSpPr>
          <p:spPr>
            <a:xfrm>
              <a:off x="987066" y="4873324"/>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86" name="Google Shape;186;p1"/>
            <p:cNvSpPr txBox="1"/>
            <p:nvPr/>
          </p:nvSpPr>
          <p:spPr>
            <a:xfrm>
              <a:off x="987066" y="4596365"/>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87" name="Google Shape;187;p1"/>
            <p:cNvSpPr txBox="1"/>
            <p:nvPr/>
          </p:nvSpPr>
          <p:spPr>
            <a:xfrm>
              <a:off x="987066" y="4303504"/>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88" name="Google Shape;188;p1"/>
            <p:cNvSpPr txBox="1"/>
            <p:nvPr/>
          </p:nvSpPr>
          <p:spPr>
            <a:xfrm>
              <a:off x="987066" y="3999132"/>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189" name="Google Shape;189;p1"/>
            <p:cNvSpPr txBox="1"/>
            <p:nvPr/>
          </p:nvSpPr>
          <p:spPr>
            <a:xfrm>
              <a:off x="987066" y="3723849"/>
              <a:ext cx="53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8</a:t>
              </a:r>
              <a:endParaRPr sz="1400" b="0" i="0" u="none" strike="noStrike" cap="none">
                <a:solidFill>
                  <a:srgbClr val="000000"/>
                </a:solidFill>
                <a:latin typeface="Arial"/>
                <a:ea typeface="Arial"/>
                <a:cs typeface="Arial"/>
                <a:sym typeface="Arial"/>
              </a:endParaRPr>
            </a:p>
          </p:txBody>
        </p:sp>
        <p:sp>
          <p:nvSpPr>
            <p:cNvPr id="190" name="Google Shape;190;p1"/>
            <p:cNvSpPr txBox="1"/>
            <p:nvPr/>
          </p:nvSpPr>
          <p:spPr>
            <a:xfrm>
              <a:off x="1289232" y="5016454"/>
              <a:ext cx="268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191" name="Google Shape;191;p1"/>
            <p:cNvSpPr txBox="1"/>
            <p:nvPr/>
          </p:nvSpPr>
          <p:spPr>
            <a:xfrm>
              <a:off x="1891557" y="5021769"/>
              <a:ext cx="3735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192" name="Google Shape;192;p1"/>
            <p:cNvSpPr txBox="1"/>
            <p:nvPr/>
          </p:nvSpPr>
          <p:spPr>
            <a:xfrm>
              <a:off x="1298726" y="5241978"/>
              <a:ext cx="16218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Passage number</a:t>
              </a:r>
              <a:endParaRPr sz="1400" b="0" i="0" u="none" strike="noStrike" cap="none">
                <a:solidFill>
                  <a:srgbClr val="000000"/>
                </a:solidFill>
                <a:latin typeface="Arial"/>
                <a:ea typeface="Arial"/>
                <a:cs typeface="Arial"/>
                <a:sym typeface="Arial"/>
              </a:endParaRPr>
            </a:p>
          </p:txBody>
        </p:sp>
        <p:cxnSp>
          <p:nvCxnSpPr>
            <p:cNvPr id="193" name="Google Shape;193;p1"/>
            <p:cNvCxnSpPr/>
            <p:nvPr/>
          </p:nvCxnSpPr>
          <p:spPr>
            <a:xfrm rot="10800000">
              <a:off x="1751367" y="4522608"/>
              <a:ext cx="0" cy="144600"/>
            </a:xfrm>
            <a:prstGeom prst="straightConnector1">
              <a:avLst/>
            </a:prstGeom>
            <a:noFill/>
            <a:ln w="12700" cap="flat" cmpd="sng">
              <a:solidFill>
                <a:srgbClr val="000000"/>
              </a:solidFill>
              <a:prstDash val="solid"/>
              <a:round/>
              <a:headEnd type="triangle" w="med" len="med"/>
              <a:tailEnd type="none" w="sm" len="sm"/>
            </a:ln>
          </p:spPr>
        </p:cxnSp>
        <p:sp>
          <p:nvSpPr>
            <p:cNvPr id="194" name="Google Shape;194;p1"/>
            <p:cNvSpPr txBox="1"/>
            <p:nvPr/>
          </p:nvSpPr>
          <p:spPr>
            <a:xfrm>
              <a:off x="2537810" y="5021768"/>
              <a:ext cx="375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195" name="Google Shape;195;p1"/>
            <p:cNvSpPr txBox="1"/>
            <p:nvPr/>
          </p:nvSpPr>
          <p:spPr>
            <a:xfrm rot="-5400000">
              <a:off x="133226" y="4311909"/>
              <a:ext cx="1694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RT-qPCR Transcripts</a:t>
              </a:r>
              <a:endParaRPr sz="1400" b="0" i="0" u="none" strike="noStrike" cap="none">
                <a:solidFill>
                  <a:srgbClr val="000000"/>
                </a:solidFill>
                <a:latin typeface="Arial"/>
                <a:ea typeface="Arial"/>
                <a:cs typeface="Arial"/>
                <a:sym typeface="Arial"/>
              </a:endParaRPr>
            </a:p>
          </p:txBody>
        </p:sp>
        <p:sp>
          <p:nvSpPr>
            <p:cNvPr id="196" name="Google Shape;196;p1"/>
            <p:cNvSpPr/>
            <p:nvPr/>
          </p:nvSpPr>
          <p:spPr>
            <a:xfrm rot="10800000">
              <a:off x="1282289" y="3366671"/>
              <a:ext cx="118800" cy="118800"/>
            </a:xfrm>
            <a:prstGeom prst="triangle">
              <a:avLst>
                <a:gd name="adj" fmla="val 50000"/>
              </a:avLst>
            </a:prstGeom>
            <a:solidFill>
              <a:srgbClr val="FFFFFF"/>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97" name="Google Shape;197;p1"/>
            <p:cNvSpPr/>
            <p:nvPr/>
          </p:nvSpPr>
          <p:spPr>
            <a:xfrm rot="10800000" flipH="1">
              <a:off x="1283879" y="3525608"/>
              <a:ext cx="118800" cy="139200"/>
            </a:xfrm>
            <a:prstGeom prst="triangle">
              <a:avLst>
                <a:gd name="adj" fmla="val 50000"/>
              </a:avLst>
            </a:prstGeom>
            <a:solidFill>
              <a:srgbClr val="000000"/>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98" name="Google Shape;198;p1"/>
            <p:cNvSpPr txBox="1"/>
            <p:nvPr/>
          </p:nvSpPr>
          <p:spPr>
            <a:xfrm>
              <a:off x="1406318" y="3292466"/>
              <a:ext cx="722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dirty="0">
                  <a:solidFill>
                    <a:srgbClr val="000000"/>
                  </a:solidFill>
                  <a:latin typeface="Arial"/>
                  <a:ea typeface="Arial"/>
                  <a:cs typeface="Arial"/>
                  <a:sym typeface="Arial"/>
                </a:rPr>
                <a:t>10 </a:t>
              </a:r>
              <a:r>
                <a:rPr lang="en" sz="1200" b="0" i="0" u="none" strike="noStrike" cap="none" dirty="0" err="1">
                  <a:solidFill>
                    <a:srgbClr val="000000"/>
                  </a:solidFill>
                  <a:latin typeface="Arial"/>
                  <a:ea typeface="Arial"/>
                  <a:cs typeface="Arial"/>
                  <a:sym typeface="Arial"/>
                </a:rPr>
                <a:t>μM</a:t>
              </a:r>
              <a:endParaRPr sz="1400" b="0" i="0" u="none" strike="noStrike" cap="none" dirty="0">
                <a:solidFill>
                  <a:srgbClr val="000000"/>
                </a:solidFill>
                <a:latin typeface="Arial"/>
                <a:ea typeface="Arial"/>
                <a:cs typeface="Arial"/>
                <a:sym typeface="Arial"/>
              </a:endParaRPr>
            </a:p>
          </p:txBody>
        </p:sp>
        <p:sp>
          <p:nvSpPr>
            <p:cNvPr id="199" name="Google Shape;199;p1"/>
            <p:cNvSpPr txBox="1"/>
            <p:nvPr/>
          </p:nvSpPr>
          <p:spPr>
            <a:xfrm>
              <a:off x="1416252" y="3459141"/>
              <a:ext cx="722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25 μM</a:t>
              </a:r>
              <a:endParaRPr sz="1400" b="0" i="0" u="none" strike="noStrike" cap="none">
                <a:solidFill>
                  <a:srgbClr val="000000"/>
                </a:solidFill>
                <a:latin typeface="Arial"/>
                <a:ea typeface="Arial"/>
                <a:cs typeface="Arial"/>
                <a:sym typeface="Arial"/>
              </a:endParaRPr>
            </a:p>
          </p:txBody>
        </p:sp>
      </p:grpSp>
      <p:grpSp>
        <p:nvGrpSpPr>
          <p:cNvPr id="200" name="Google Shape;200;p1"/>
          <p:cNvGrpSpPr/>
          <p:nvPr/>
        </p:nvGrpSpPr>
        <p:grpSpPr>
          <a:xfrm>
            <a:off x="3556304" y="3145911"/>
            <a:ext cx="2701406" cy="2397600"/>
            <a:chOff x="488719" y="438163"/>
            <a:chExt cx="2701406" cy="2394354"/>
          </a:xfrm>
        </p:grpSpPr>
        <p:sp>
          <p:nvSpPr>
            <p:cNvPr id="201" name="Google Shape;201;p1"/>
            <p:cNvSpPr txBox="1"/>
            <p:nvPr/>
          </p:nvSpPr>
          <p:spPr>
            <a:xfrm>
              <a:off x="488719" y="438163"/>
              <a:ext cx="52440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dirty="0">
                  <a:solidFill>
                    <a:srgbClr val="000000"/>
                  </a:solidFill>
                  <a:latin typeface="Arial"/>
                  <a:ea typeface="Arial"/>
                  <a:cs typeface="Arial"/>
                  <a:sym typeface="Arial"/>
                </a:rPr>
                <a:t>d</a:t>
              </a:r>
              <a:endParaRPr sz="1400" b="0" i="0" u="none" strike="noStrike" cap="none" dirty="0">
                <a:solidFill>
                  <a:srgbClr val="000000"/>
                </a:solidFill>
                <a:latin typeface="Arial"/>
                <a:ea typeface="Arial"/>
                <a:cs typeface="Arial"/>
                <a:sym typeface="Arial"/>
              </a:endParaRPr>
            </a:p>
          </p:txBody>
        </p:sp>
        <p:pic>
          <p:nvPicPr>
            <p:cNvPr id="202" name="Google Shape;202;p1"/>
            <p:cNvPicPr preferRelativeResize="0"/>
            <p:nvPr/>
          </p:nvPicPr>
          <p:blipFill rotWithShape="1">
            <a:blip r:embed="rId5">
              <a:alphaModFix/>
            </a:blip>
            <a:srcRect/>
            <a:stretch/>
          </p:blipFill>
          <p:spPr>
            <a:xfrm>
              <a:off x="1192050" y="867647"/>
              <a:ext cx="1998075" cy="1505401"/>
            </a:xfrm>
            <a:prstGeom prst="rect">
              <a:avLst/>
            </a:prstGeom>
            <a:noFill/>
            <a:ln>
              <a:noFill/>
            </a:ln>
          </p:spPr>
        </p:pic>
        <p:sp>
          <p:nvSpPr>
            <p:cNvPr id="203" name="Google Shape;203;p1"/>
            <p:cNvSpPr txBox="1"/>
            <p:nvPr/>
          </p:nvSpPr>
          <p:spPr>
            <a:xfrm rot="-2531008">
              <a:off x="854434" y="2402101"/>
              <a:ext cx="820245" cy="2769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Genome</a:t>
              </a:r>
              <a:endParaRPr sz="1200" b="0" i="0" u="none" strike="noStrike" cap="none">
                <a:solidFill>
                  <a:srgbClr val="000000"/>
                </a:solidFill>
                <a:latin typeface="Arial"/>
                <a:ea typeface="Arial"/>
                <a:cs typeface="Arial"/>
                <a:sym typeface="Arial"/>
              </a:endParaRPr>
            </a:p>
          </p:txBody>
        </p:sp>
        <p:sp>
          <p:nvSpPr>
            <p:cNvPr id="204" name="Google Shape;204;p1"/>
            <p:cNvSpPr txBox="1"/>
            <p:nvPr/>
          </p:nvSpPr>
          <p:spPr>
            <a:xfrm rot="-2713335">
              <a:off x="1218362" y="2235266"/>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NS1</a:t>
              </a:r>
              <a:endParaRPr sz="1200" b="0" i="0" u="none" strike="noStrike" cap="none">
                <a:solidFill>
                  <a:srgbClr val="000000"/>
                </a:solidFill>
                <a:latin typeface="Arial"/>
                <a:ea typeface="Arial"/>
                <a:cs typeface="Arial"/>
                <a:sym typeface="Arial"/>
              </a:endParaRPr>
            </a:p>
          </p:txBody>
        </p:sp>
        <p:sp>
          <p:nvSpPr>
            <p:cNvPr id="205" name="Google Shape;205;p1"/>
            <p:cNvSpPr txBox="1"/>
            <p:nvPr/>
          </p:nvSpPr>
          <p:spPr>
            <a:xfrm rot="-2713335">
              <a:off x="1372206" y="2245704"/>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NS2</a:t>
              </a:r>
              <a:endParaRPr sz="1200" b="0" i="0" u="none" strike="noStrike" cap="none">
                <a:solidFill>
                  <a:srgbClr val="000000"/>
                </a:solidFill>
                <a:latin typeface="Arial"/>
                <a:ea typeface="Arial"/>
                <a:cs typeface="Arial"/>
                <a:sym typeface="Arial"/>
              </a:endParaRPr>
            </a:p>
          </p:txBody>
        </p:sp>
        <p:sp>
          <p:nvSpPr>
            <p:cNvPr id="206" name="Google Shape;206;p1"/>
            <p:cNvSpPr txBox="1"/>
            <p:nvPr/>
          </p:nvSpPr>
          <p:spPr>
            <a:xfrm rot="-2713138">
              <a:off x="1724636" y="2291593"/>
              <a:ext cx="333050"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N</a:t>
              </a:r>
              <a:endParaRPr sz="1200" b="0" i="0" u="none" strike="noStrike" cap="none">
                <a:solidFill>
                  <a:srgbClr val="000000"/>
                </a:solidFill>
                <a:latin typeface="Arial"/>
                <a:ea typeface="Arial"/>
                <a:cs typeface="Arial"/>
                <a:sym typeface="Arial"/>
              </a:endParaRPr>
            </a:p>
          </p:txBody>
        </p:sp>
        <p:sp>
          <p:nvSpPr>
            <p:cNvPr id="207" name="Google Shape;207;p1"/>
            <p:cNvSpPr txBox="1"/>
            <p:nvPr/>
          </p:nvSpPr>
          <p:spPr>
            <a:xfrm rot="-2713335">
              <a:off x="1810006" y="2109244"/>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t>
              </a:r>
              <a:endParaRPr sz="1200" b="0" i="0" u="none" strike="noStrike" cap="none">
                <a:solidFill>
                  <a:srgbClr val="000000"/>
                </a:solidFill>
                <a:latin typeface="Arial"/>
                <a:ea typeface="Arial"/>
                <a:cs typeface="Arial"/>
                <a:sym typeface="Arial"/>
              </a:endParaRPr>
            </a:p>
          </p:txBody>
        </p:sp>
        <p:sp>
          <p:nvSpPr>
            <p:cNvPr id="208" name="Google Shape;208;p1"/>
            <p:cNvSpPr txBox="1"/>
            <p:nvPr/>
          </p:nvSpPr>
          <p:spPr>
            <a:xfrm rot="-2712411">
              <a:off x="2006464" y="2298279"/>
              <a:ext cx="352566"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M</a:t>
              </a:r>
              <a:endParaRPr sz="1200" b="0" i="0" u="none" strike="noStrike" cap="none">
                <a:solidFill>
                  <a:srgbClr val="000000"/>
                </a:solidFill>
                <a:latin typeface="Arial"/>
                <a:ea typeface="Arial"/>
                <a:cs typeface="Arial"/>
                <a:sym typeface="Arial"/>
              </a:endParaRPr>
            </a:p>
          </p:txBody>
        </p:sp>
        <p:sp>
          <p:nvSpPr>
            <p:cNvPr id="209" name="Google Shape;209;p1"/>
            <p:cNvSpPr txBox="1"/>
            <p:nvPr/>
          </p:nvSpPr>
          <p:spPr>
            <a:xfrm rot="-2713943">
              <a:off x="2098507" y="2321061"/>
              <a:ext cx="470725"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SH</a:t>
              </a:r>
              <a:endParaRPr sz="1200" b="0" i="0" u="none" strike="noStrike" cap="none">
                <a:solidFill>
                  <a:srgbClr val="000000"/>
                </a:solidFill>
                <a:latin typeface="Arial"/>
                <a:ea typeface="Arial"/>
                <a:cs typeface="Arial"/>
                <a:sym typeface="Arial"/>
              </a:endParaRPr>
            </a:p>
          </p:txBody>
        </p:sp>
        <p:sp>
          <p:nvSpPr>
            <p:cNvPr id="210" name="Google Shape;210;p1"/>
            <p:cNvSpPr txBox="1"/>
            <p:nvPr/>
          </p:nvSpPr>
          <p:spPr>
            <a:xfrm rot="-2713335">
              <a:off x="2243104" y="2141206"/>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G</a:t>
              </a:r>
              <a:endParaRPr sz="1200" b="0" i="0" u="none" strike="noStrike" cap="none">
                <a:solidFill>
                  <a:srgbClr val="000000"/>
                </a:solidFill>
                <a:latin typeface="Arial"/>
                <a:ea typeface="Arial"/>
                <a:cs typeface="Arial"/>
                <a:sym typeface="Arial"/>
              </a:endParaRPr>
            </a:p>
          </p:txBody>
        </p:sp>
        <p:sp>
          <p:nvSpPr>
            <p:cNvPr id="211" name="Google Shape;211;p1"/>
            <p:cNvSpPr txBox="1"/>
            <p:nvPr/>
          </p:nvSpPr>
          <p:spPr>
            <a:xfrm rot="-2713335">
              <a:off x="2385880" y="2135320"/>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F</a:t>
              </a:r>
              <a:endParaRPr sz="1200" b="0" i="0" u="none" strike="noStrike" cap="none">
                <a:solidFill>
                  <a:srgbClr val="000000"/>
                </a:solidFill>
                <a:latin typeface="Arial"/>
                <a:ea typeface="Arial"/>
                <a:cs typeface="Arial"/>
                <a:sym typeface="Arial"/>
              </a:endParaRPr>
            </a:p>
          </p:txBody>
        </p:sp>
        <p:sp>
          <p:nvSpPr>
            <p:cNvPr id="212" name="Google Shape;212;p1"/>
            <p:cNvSpPr txBox="1"/>
            <p:nvPr/>
          </p:nvSpPr>
          <p:spPr>
            <a:xfrm rot="-2713335">
              <a:off x="2355137" y="2281051"/>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M2-1</a:t>
              </a:r>
              <a:endParaRPr sz="1200" b="0" i="0" u="none" strike="noStrike" cap="none">
                <a:solidFill>
                  <a:srgbClr val="000000"/>
                </a:solidFill>
                <a:latin typeface="Arial"/>
                <a:ea typeface="Arial"/>
                <a:cs typeface="Arial"/>
                <a:sym typeface="Arial"/>
              </a:endParaRPr>
            </a:p>
          </p:txBody>
        </p:sp>
        <p:sp>
          <p:nvSpPr>
            <p:cNvPr id="213" name="Google Shape;213;p1"/>
            <p:cNvSpPr txBox="1"/>
            <p:nvPr/>
          </p:nvSpPr>
          <p:spPr>
            <a:xfrm rot="-2713335">
              <a:off x="2517979" y="2283940"/>
              <a:ext cx="820321"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M2-2</a:t>
              </a:r>
              <a:endParaRPr sz="1200" b="0" i="0" u="none" strike="noStrike" cap="none">
                <a:solidFill>
                  <a:srgbClr val="000000"/>
                </a:solidFill>
                <a:latin typeface="Arial"/>
                <a:ea typeface="Arial"/>
                <a:cs typeface="Arial"/>
                <a:sym typeface="Arial"/>
              </a:endParaRPr>
            </a:p>
          </p:txBody>
        </p:sp>
        <p:sp>
          <p:nvSpPr>
            <p:cNvPr id="214" name="Google Shape;214;p1"/>
            <p:cNvSpPr txBox="1"/>
            <p:nvPr/>
          </p:nvSpPr>
          <p:spPr>
            <a:xfrm rot="-2712837">
              <a:off x="2899574" y="2279928"/>
              <a:ext cx="284047" cy="276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L</a:t>
              </a:r>
              <a:endParaRPr sz="1200" b="0" i="0" u="none" strike="noStrike" cap="none">
                <a:solidFill>
                  <a:srgbClr val="000000"/>
                </a:solidFill>
                <a:latin typeface="Arial"/>
                <a:ea typeface="Arial"/>
                <a:cs typeface="Arial"/>
                <a:sym typeface="Arial"/>
              </a:endParaRPr>
            </a:p>
          </p:txBody>
        </p:sp>
        <p:grpSp>
          <p:nvGrpSpPr>
            <p:cNvPr id="215" name="Google Shape;215;p1"/>
            <p:cNvGrpSpPr/>
            <p:nvPr/>
          </p:nvGrpSpPr>
          <p:grpSpPr>
            <a:xfrm>
              <a:off x="1386396" y="1413204"/>
              <a:ext cx="1630664" cy="671351"/>
              <a:chOff x="155181" y="2021994"/>
              <a:chExt cx="1630664" cy="671351"/>
            </a:xfrm>
          </p:grpSpPr>
          <p:pic>
            <p:nvPicPr>
              <p:cNvPr id="216" name="Google Shape;216;p1"/>
              <p:cNvPicPr preferRelativeResize="0"/>
              <p:nvPr/>
            </p:nvPicPr>
            <p:blipFill rotWithShape="1">
              <a:blip r:embed="rId6">
                <a:alphaModFix/>
              </a:blip>
              <a:srcRect l="73476" r="17726" b="78285"/>
              <a:stretch/>
            </p:blipFill>
            <p:spPr>
              <a:xfrm rot="10800000">
                <a:off x="255715" y="2078599"/>
                <a:ext cx="346495" cy="472551"/>
              </a:xfrm>
              <a:prstGeom prst="rect">
                <a:avLst/>
              </a:prstGeom>
              <a:noFill/>
              <a:ln>
                <a:noFill/>
              </a:ln>
            </p:spPr>
          </p:pic>
          <p:sp>
            <p:nvSpPr>
              <p:cNvPr id="217" name="Google Shape;217;p1"/>
              <p:cNvSpPr txBox="1"/>
              <p:nvPr/>
            </p:nvSpPr>
            <p:spPr>
              <a:xfrm>
                <a:off x="437946" y="2021994"/>
                <a:ext cx="820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RSVA</a:t>
                </a:r>
                <a:endParaRPr sz="1200" b="0" i="0" u="none" strike="noStrike" cap="none">
                  <a:solidFill>
                    <a:srgbClr val="000000"/>
                  </a:solidFill>
                  <a:latin typeface="Arial"/>
                  <a:ea typeface="Arial"/>
                  <a:cs typeface="Arial"/>
                  <a:sym typeface="Arial"/>
                </a:endParaRPr>
              </a:p>
            </p:txBody>
          </p:sp>
          <p:sp>
            <p:nvSpPr>
              <p:cNvPr id="218" name="Google Shape;218;p1"/>
              <p:cNvSpPr txBox="1"/>
              <p:nvPr/>
            </p:nvSpPr>
            <p:spPr>
              <a:xfrm>
                <a:off x="437946" y="2227157"/>
                <a:ext cx="820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RSVB</a:t>
                </a:r>
                <a:endParaRPr sz="1200" b="0" i="0" u="none" strike="noStrike" cap="none">
                  <a:solidFill>
                    <a:srgbClr val="000000"/>
                  </a:solidFill>
                  <a:latin typeface="Arial"/>
                  <a:ea typeface="Arial"/>
                  <a:cs typeface="Arial"/>
                  <a:sym typeface="Arial"/>
                </a:endParaRPr>
              </a:p>
            </p:txBody>
          </p:sp>
          <p:sp>
            <p:nvSpPr>
              <p:cNvPr id="219" name="Google Shape;219;p1"/>
              <p:cNvSpPr txBox="1"/>
              <p:nvPr/>
            </p:nvSpPr>
            <p:spPr>
              <a:xfrm>
                <a:off x="437945" y="2416445"/>
                <a:ext cx="1347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RSVA vs RSVB</a:t>
                </a:r>
                <a:endParaRPr sz="1200" b="0" i="0" u="none" strike="noStrike" cap="none">
                  <a:solidFill>
                    <a:srgbClr val="000000"/>
                  </a:solidFill>
                  <a:latin typeface="Arial"/>
                  <a:ea typeface="Arial"/>
                  <a:cs typeface="Arial"/>
                  <a:sym typeface="Arial"/>
                </a:endParaRPr>
              </a:p>
            </p:txBody>
          </p:sp>
          <p:pic>
            <p:nvPicPr>
              <p:cNvPr id="220" name="Google Shape;220;p1"/>
              <p:cNvPicPr preferRelativeResize="0"/>
              <p:nvPr/>
            </p:nvPicPr>
            <p:blipFill rotWithShape="1">
              <a:blip r:embed="rId6">
                <a:alphaModFix/>
              </a:blip>
              <a:srcRect l="73476" t="22231" r="17726" b="68064"/>
              <a:stretch/>
            </p:blipFill>
            <p:spPr>
              <a:xfrm>
                <a:off x="155181" y="2469882"/>
                <a:ext cx="346495" cy="210400"/>
              </a:xfrm>
              <a:prstGeom prst="rect">
                <a:avLst/>
              </a:prstGeom>
              <a:noFill/>
              <a:ln>
                <a:noFill/>
              </a:ln>
            </p:spPr>
          </p:pic>
        </p:grpSp>
        <p:sp>
          <p:nvSpPr>
            <p:cNvPr id="221" name="Google Shape;221;p1"/>
            <p:cNvSpPr txBox="1"/>
            <p:nvPr/>
          </p:nvSpPr>
          <p:spPr>
            <a:xfrm>
              <a:off x="1122097" y="2142274"/>
              <a:ext cx="393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200" b="0" i="0" u="none" strike="noStrike" cap="none">
                <a:solidFill>
                  <a:srgbClr val="000000"/>
                </a:solidFill>
                <a:latin typeface="Arial"/>
                <a:ea typeface="Arial"/>
                <a:cs typeface="Arial"/>
                <a:sym typeface="Arial"/>
              </a:endParaRPr>
            </a:p>
          </p:txBody>
        </p:sp>
        <p:sp>
          <p:nvSpPr>
            <p:cNvPr id="222" name="Google Shape;222;p1"/>
            <p:cNvSpPr txBox="1"/>
            <p:nvPr/>
          </p:nvSpPr>
          <p:spPr>
            <a:xfrm>
              <a:off x="1036823" y="1495399"/>
              <a:ext cx="393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200" b="0" i="0" u="none" strike="noStrike" cap="none">
                <a:solidFill>
                  <a:srgbClr val="000000"/>
                </a:solidFill>
                <a:latin typeface="Arial"/>
                <a:ea typeface="Arial"/>
                <a:cs typeface="Arial"/>
                <a:sym typeface="Arial"/>
              </a:endParaRPr>
            </a:p>
          </p:txBody>
        </p:sp>
        <p:sp>
          <p:nvSpPr>
            <p:cNvPr id="223" name="Google Shape;223;p1"/>
            <p:cNvSpPr txBox="1"/>
            <p:nvPr/>
          </p:nvSpPr>
          <p:spPr>
            <a:xfrm>
              <a:off x="951273" y="840628"/>
              <a:ext cx="477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200" b="0" i="0" u="none" strike="noStrike" cap="none">
                <a:solidFill>
                  <a:srgbClr val="000000"/>
                </a:solidFill>
                <a:latin typeface="Arial"/>
                <a:ea typeface="Arial"/>
                <a:cs typeface="Arial"/>
                <a:sym typeface="Arial"/>
              </a:endParaRPr>
            </a:p>
          </p:txBody>
        </p:sp>
        <p:sp>
          <p:nvSpPr>
            <p:cNvPr id="224" name="Google Shape;224;p1"/>
            <p:cNvSpPr txBox="1"/>
            <p:nvPr/>
          </p:nvSpPr>
          <p:spPr>
            <a:xfrm rot="-5400000">
              <a:off x="441425" y="1327306"/>
              <a:ext cx="111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 identity</a:t>
              </a:r>
              <a:endParaRPr sz="1200" b="0" i="0" u="none" strike="noStrike" cap="none">
                <a:solidFill>
                  <a:srgbClr val="000000"/>
                </a:solidFill>
                <a:latin typeface="Arial"/>
                <a:ea typeface="Arial"/>
                <a:cs typeface="Arial"/>
                <a:sym typeface="Arial"/>
              </a:endParaRPr>
            </a:p>
          </p:txBody>
        </p:sp>
      </p:grpSp>
      <p:sp>
        <p:nvSpPr>
          <p:cNvPr id="225" name="Google Shape;225;p1"/>
          <p:cNvSpPr txBox="1"/>
          <p:nvPr/>
        </p:nvSpPr>
        <p:spPr>
          <a:xfrm>
            <a:off x="631783" y="5643787"/>
            <a:ext cx="4048800" cy="219900"/>
          </a:xfrm>
          <a:prstGeom prst="rect">
            <a:avLst/>
          </a:prstGeom>
          <a:noFill/>
          <a:ln>
            <a:noFill/>
          </a:ln>
        </p:spPr>
        <p:txBody>
          <a:bodyPr spcFirstLastPara="1" wrap="square" lIns="51425" tIns="25700" rIns="51425" bIns="25700" anchor="b" anchorCtr="0">
            <a:normAutofit fontScale="70000" lnSpcReduction="20000"/>
          </a:bodyPr>
          <a:lstStyle/>
          <a:p>
            <a:pPr marL="0" marR="0" lvl="0" indent="0" algn="l" rtl="0">
              <a:lnSpc>
                <a:spcPct val="90000"/>
              </a:lnSpc>
              <a:spcBef>
                <a:spcPts val="0"/>
              </a:spcBef>
              <a:spcAft>
                <a:spcPts val="0"/>
              </a:spcAft>
              <a:buClr>
                <a:srgbClr val="000000"/>
              </a:buClr>
              <a:buSzPct val="100000"/>
              <a:buFont typeface="Arial"/>
              <a:buNone/>
            </a:pPr>
            <a:r>
              <a:rPr lang="en" sz="2025" b="0" i="0" u="none" strike="noStrike" cap="none">
                <a:solidFill>
                  <a:srgbClr val="000000"/>
                </a:solidFill>
                <a:latin typeface="Arial"/>
                <a:ea typeface="Arial"/>
                <a:cs typeface="Arial"/>
                <a:sym typeface="Arial"/>
              </a:rPr>
              <a:t>RSV-F A and B typic amino acids</a:t>
            </a:r>
            <a:endParaRPr sz="1400" b="0" i="0" u="none" strike="noStrike" cap="none">
              <a:solidFill>
                <a:srgbClr val="000000"/>
              </a:solidFill>
              <a:latin typeface="Arial"/>
              <a:ea typeface="Arial"/>
              <a:cs typeface="Arial"/>
              <a:sym typeface="Arial"/>
            </a:endParaRPr>
          </a:p>
        </p:txBody>
      </p:sp>
      <p:sp>
        <p:nvSpPr>
          <p:cNvPr id="226" name="Google Shape;226;p1"/>
          <p:cNvSpPr txBox="1"/>
          <p:nvPr/>
        </p:nvSpPr>
        <p:spPr>
          <a:xfrm>
            <a:off x="541018" y="5582530"/>
            <a:ext cx="53100" cy="5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1"/>
          <p:cNvSpPr txBox="1"/>
          <p:nvPr/>
        </p:nvSpPr>
        <p:spPr>
          <a:xfrm>
            <a:off x="400656" y="5489848"/>
            <a:ext cx="297300" cy="36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Arial"/>
                <a:ea typeface="Arial"/>
                <a:cs typeface="Arial"/>
                <a:sym typeface="Arial"/>
              </a:rPr>
              <a:t>e</a:t>
            </a:r>
            <a:endParaRPr sz="1800" b="1" i="0" u="none" strike="noStrike" cap="none">
              <a:solidFill>
                <a:srgbClr val="000000"/>
              </a:solidFill>
              <a:latin typeface="Arial"/>
              <a:ea typeface="Arial"/>
              <a:cs typeface="Arial"/>
              <a:sym typeface="Arial"/>
            </a:endParaRPr>
          </a:p>
        </p:txBody>
      </p:sp>
      <p:pic>
        <p:nvPicPr>
          <p:cNvPr id="228" name="Google Shape;228;p1"/>
          <p:cNvPicPr preferRelativeResize="0"/>
          <p:nvPr/>
        </p:nvPicPr>
        <p:blipFill rotWithShape="1">
          <a:blip r:embed="rId7">
            <a:alphaModFix/>
          </a:blip>
          <a:srcRect/>
          <a:stretch/>
        </p:blipFill>
        <p:spPr>
          <a:xfrm>
            <a:off x="4403124" y="1066621"/>
            <a:ext cx="1457574" cy="1435160"/>
          </a:xfrm>
          <a:prstGeom prst="rect">
            <a:avLst/>
          </a:prstGeom>
          <a:noFill/>
          <a:ln>
            <a:noFill/>
          </a:ln>
        </p:spPr>
      </p:pic>
      <p:pic>
        <p:nvPicPr>
          <p:cNvPr id="229" name="Google Shape;229;p1" descr="A screenshot of a computer&#10;&#10;Description automatically generated"/>
          <p:cNvPicPr preferRelativeResize="0"/>
          <p:nvPr/>
        </p:nvPicPr>
        <p:blipFill rotWithShape="1">
          <a:blip r:embed="rId8">
            <a:alphaModFix/>
          </a:blip>
          <a:srcRect/>
          <a:stretch/>
        </p:blipFill>
        <p:spPr>
          <a:xfrm>
            <a:off x="192379" y="5924479"/>
            <a:ext cx="6473242" cy="2876366"/>
          </a:xfrm>
          <a:prstGeom prst="rect">
            <a:avLst/>
          </a:prstGeom>
          <a:noFill/>
          <a:ln>
            <a:noFill/>
          </a:ln>
        </p:spPr>
      </p:pic>
      <p:graphicFrame>
        <p:nvGraphicFramePr>
          <p:cNvPr id="230" name="Google Shape;230;p1"/>
          <p:cNvGraphicFramePr/>
          <p:nvPr>
            <p:extLst>
              <p:ext uri="{D42A27DB-BD31-4B8C-83A1-F6EECF244321}">
                <p14:modId xmlns:p14="http://schemas.microsoft.com/office/powerpoint/2010/main" val="2738725352"/>
              </p:ext>
            </p:extLst>
          </p:nvPr>
        </p:nvGraphicFramePr>
        <p:xfrm>
          <a:off x="2408592" y="4300133"/>
          <a:ext cx="1034826" cy="653885"/>
        </p:xfrm>
        <a:graphic>
          <a:graphicData uri="http://schemas.openxmlformats.org/presentationml/2006/ole">
            <mc:AlternateContent xmlns:mc="http://schemas.openxmlformats.org/markup-compatibility/2006">
              <mc:Choice xmlns:v="urn:schemas-microsoft-com:vml" Requires="v">
                <p:oleObj r:id="rId9" imgW="1212850" imgH="854075" progId="ChemDraw.Document.6.0">
                  <p:embed/>
                </p:oleObj>
              </mc:Choice>
              <mc:Fallback>
                <p:oleObj r:id="rId9" imgW="1212850" imgH="854075" progId="ChemDraw.Document.6.0">
                  <p:embed/>
                  <p:pic>
                    <p:nvPicPr>
                      <p:cNvPr id="230" name="Google Shape;230;p1"/>
                      <p:cNvPicPr preferRelativeResize="0"/>
                      <p:nvPr/>
                    </p:nvPicPr>
                    <p:blipFill rotWithShape="1">
                      <a:blip r:embed="rId10">
                        <a:alphaModFix/>
                      </a:blip>
                      <a:srcRect/>
                      <a:stretch/>
                    </p:blipFill>
                    <p:spPr>
                      <a:xfrm>
                        <a:off x="2408592" y="4300133"/>
                        <a:ext cx="1034826" cy="653885"/>
                      </a:xfrm>
                      <a:prstGeom prst="rect">
                        <a:avLst/>
                      </a:prstGeom>
                      <a:noFill/>
                      <a:ln>
                        <a:noFill/>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
          <p:cNvSpPr txBox="1"/>
          <p:nvPr/>
        </p:nvSpPr>
        <p:spPr>
          <a:xfrm>
            <a:off x="279475" y="330772"/>
            <a:ext cx="6299100" cy="26776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Figure 1. Mutations in the RSV fusion protein occur at evolutionary bottlenecks under various selection pressures. a, </a:t>
            </a:r>
            <a:r>
              <a:rPr lang="en" sz="1200" b="0" i="0" u="none" strike="noStrike" cap="none">
                <a:solidFill>
                  <a:srgbClr val="000000"/>
                </a:solidFill>
                <a:latin typeface="Times New Roman"/>
                <a:ea typeface="Times New Roman"/>
                <a:cs typeface="Times New Roman"/>
                <a:sym typeface="Times New Roman"/>
              </a:rPr>
              <a:t>RSV-A2 was passaged 20 times in the presence of anti-RSV antibody or 0.25% DMSO (control). Viral titer at each passage was determined via qRT-PCR and whole viral genomes were sequenced by NGS. Mutations are indicated at the passage numbers at which they first arose. </a:t>
            </a:r>
            <a:r>
              <a:rPr lang="en" sz="1200" b="1" i="0" u="none" strike="noStrike" cap="none">
                <a:solidFill>
                  <a:srgbClr val="000000"/>
                </a:solidFill>
                <a:latin typeface="Times New Roman"/>
                <a:ea typeface="Times New Roman"/>
                <a:cs typeface="Times New Roman"/>
                <a:sym typeface="Times New Roman"/>
              </a:rPr>
              <a:t>b,</a:t>
            </a:r>
            <a:r>
              <a:rPr lang="en" sz="1200" b="0" i="0" u="none" strike="noStrike" cap="none">
                <a:solidFill>
                  <a:srgbClr val="000000"/>
                </a:solidFill>
                <a:latin typeface="Times New Roman"/>
                <a:ea typeface="Times New Roman"/>
                <a:cs typeface="Times New Roman"/>
                <a:sym typeface="Times New Roman"/>
              </a:rPr>
              <a:t> The proportion of RSV-A reads with amino acids Leucine and Isoleucine at position 305 are plotted alongside viral titer at each corresponding passage. </a:t>
            </a:r>
            <a:r>
              <a:rPr lang="en" sz="1200" b="1" i="0" u="none" strike="noStrike" cap="none">
                <a:solidFill>
                  <a:srgbClr val="000000"/>
                </a:solidFill>
                <a:latin typeface="Times New Roman"/>
                <a:ea typeface="Times New Roman"/>
                <a:cs typeface="Times New Roman"/>
                <a:sym typeface="Times New Roman"/>
              </a:rPr>
              <a:t>c, </a:t>
            </a:r>
            <a:r>
              <a:rPr lang="en" sz="1200" b="0" i="0" u="none" strike="noStrike" cap="none">
                <a:solidFill>
                  <a:srgbClr val="000000"/>
                </a:solidFill>
                <a:latin typeface="Times New Roman"/>
                <a:ea typeface="Times New Roman"/>
                <a:cs typeface="Times New Roman"/>
                <a:sym typeface="Times New Roman"/>
              </a:rPr>
              <a:t>The same evolution experiment as described in Figure 1a was conducted in the presence of an RSV polymerase inhibitor (compound </a:t>
            </a:r>
            <a:r>
              <a:rPr lang="en" sz="1200" b="1" i="0" u="none" strike="noStrike" cap="none">
                <a:solidFill>
                  <a:srgbClr val="000000"/>
                </a:solidFill>
                <a:latin typeface="Times New Roman"/>
                <a:ea typeface="Times New Roman"/>
                <a:cs typeface="Times New Roman"/>
                <a:sym typeface="Times New Roman"/>
              </a:rPr>
              <a:t>5f</a:t>
            </a:r>
            <a:r>
              <a:rPr lang="en" sz="1200" b="0" i="0" u="none" strike="noStrike" cap="none">
                <a:solidFill>
                  <a:srgbClr val="000000"/>
                </a:solidFill>
                <a:latin typeface="Times New Roman"/>
                <a:ea typeface="Times New Roman"/>
                <a:cs typeface="Times New Roman"/>
                <a:sym typeface="Times New Roman"/>
              </a:rPr>
              <a:t>, left) at a concentration of 10µM and 25µM </a:t>
            </a:r>
            <a:r>
              <a:rPr lang="en" sz="1200" b="1" i="0" u="none" strike="noStrike" cap="none">
                <a:solidFill>
                  <a:srgbClr val="000000"/>
                </a:solidFill>
                <a:latin typeface="Times New Roman"/>
                <a:ea typeface="Times New Roman"/>
                <a:cs typeface="Times New Roman"/>
                <a:sym typeface="Times New Roman"/>
              </a:rPr>
              <a:t>d,</a:t>
            </a:r>
            <a:r>
              <a:rPr lang="en" sz="1200" b="0" i="0" u="none" strike="noStrike" cap="none">
                <a:solidFill>
                  <a:srgbClr val="000000"/>
                </a:solidFill>
                <a:latin typeface="Times New Roman"/>
                <a:ea typeface="Times New Roman"/>
                <a:cs typeface="Times New Roman"/>
                <a:sym typeface="Times New Roman"/>
              </a:rPr>
              <a:t> Comparison of sequenced clinical isolates from Alberta, Texas, and Ohio. The percent identity is shown within and between each RSV subtype at the whole genome level and at each gene. </a:t>
            </a:r>
            <a:r>
              <a:rPr lang="en" sz="1200" b="1" i="0" u="none" strike="noStrike" cap="none">
                <a:solidFill>
                  <a:srgbClr val="000000"/>
                </a:solidFill>
                <a:latin typeface="Times New Roman"/>
                <a:ea typeface="Times New Roman"/>
                <a:cs typeface="Times New Roman"/>
                <a:sym typeface="Times New Roman"/>
              </a:rPr>
              <a:t>e, </a:t>
            </a:r>
            <a:r>
              <a:rPr lang="en" sz="1200" b="0" i="0" u="none" strike="noStrike" cap="none">
                <a:solidFill>
                  <a:srgbClr val="000000"/>
                </a:solidFill>
                <a:latin typeface="Times New Roman"/>
                <a:ea typeface="Times New Roman"/>
                <a:cs typeface="Times New Roman"/>
                <a:sym typeface="Times New Roman"/>
              </a:rPr>
              <a:t>Graphical representation of RSV-F amino acid differences in RSV-A (blue) and RSV-B (red). 3747 RSV-F amino acid sequences were obtained from NCIB and aligned. Consensus sequences of subtypes A and B were compared and positions with less than 65% sequence identity are shown. The RSV-F domains are displayed and bindings sites Ø (orange), II (green), and IV (purple) are highlighted. </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
          <p:cNvSpPr txBox="1"/>
          <p:nvPr/>
        </p:nvSpPr>
        <p:spPr>
          <a:xfrm>
            <a:off x="403625" y="181798"/>
            <a:ext cx="2872800" cy="27695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Table 1</a:t>
            </a:r>
            <a:endParaRPr sz="1400" b="0" i="0" u="none" strike="noStrike" cap="none">
              <a:solidFill>
                <a:srgbClr val="000000"/>
              </a:solidFill>
              <a:latin typeface="Arial"/>
              <a:ea typeface="Arial"/>
              <a:cs typeface="Arial"/>
              <a:sym typeface="Arial"/>
            </a:endParaRPr>
          </a:p>
        </p:txBody>
      </p:sp>
      <p:sp>
        <p:nvSpPr>
          <p:cNvPr id="241" name="Google Shape;241;p3"/>
          <p:cNvSpPr txBox="1"/>
          <p:nvPr/>
        </p:nvSpPr>
        <p:spPr>
          <a:xfrm>
            <a:off x="403625" y="671590"/>
            <a:ext cx="6050700" cy="2769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Supplemental Table 1. RSV-A2 mutations under polyclonal anti-RSV selective pressure. </a:t>
            </a:r>
            <a:endParaRPr sz="1400" b="0" i="0" u="none" strike="noStrike" cap="none">
              <a:solidFill>
                <a:srgbClr val="000000"/>
              </a:solidFill>
              <a:latin typeface="Times New Roman"/>
              <a:ea typeface="Times New Roman"/>
              <a:cs typeface="Times New Roman"/>
              <a:sym typeface="Times New Roman"/>
            </a:endParaRPr>
          </a:p>
        </p:txBody>
      </p:sp>
      <p:graphicFrame>
        <p:nvGraphicFramePr>
          <p:cNvPr id="242" name="Google Shape;242;p3"/>
          <p:cNvGraphicFramePr/>
          <p:nvPr/>
        </p:nvGraphicFramePr>
        <p:xfrm>
          <a:off x="466490" y="990782"/>
          <a:ext cx="3000000" cy="3000000"/>
        </p:xfrm>
        <a:graphic>
          <a:graphicData uri="http://schemas.openxmlformats.org/drawingml/2006/table">
            <a:tbl>
              <a:tblPr firstRow="1" bandRow="1">
                <a:noFill/>
                <a:tableStyleId>{F767ABC5-5099-4693-B8BF-8EF52E30A3E6}</a:tableStyleId>
              </a:tblPr>
              <a:tblGrid>
                <a:gridCol w="665325">
                  <a:extLst>
                    <a:ext uri="{9D8B030D-6E8A-4147-A177-3AD203B41FA5}">
                      <a16:colId xmlns:a16="http://schemas.microsoft.com/office/drawing/2014/main" val="20000"/>
                    </a:ext>
                  </a:extLst>
                </a:gridCol>
                <a:gridCol w="665325">
                  <a:extLst>
                    <a:ext uri="{9D8B030D-6E8A-4147-A177-3AD203B41FA5}">
                      <a16:colId xmlns:a16="http://schemas.microsoft.com/office/drawing/2014/main" val="20001"/>
                    </a:ext>
                  </a:extLst>
                </a:gridCol>
                <a:gridCol w="665325">
                  <a:extLst>
                    <a:ext uri="{9D8B030D-6E8A-4147-A177-3AD203B41FA5}">
                      <a16:colId xmlns:a16="http://schemas.microsoft.com/office/drawing/2014/main" val="20002"/>
                    </a:ext>
                  </a:extLst>
                </a:gridCol>
                <a:gridCol w="665325">
                  <a:extLst>
                    <a:ext uri="{9D8B030D-6E8A-4147-A177-3AD203B41FA5}">
                      <a16:colId xmlns:a16="http://schemas.microsoft.com/office/drawing/2014/main" val="20003"/>
                    </a:ext>
                  </a:extLst>
                </a:gridCol>
                <a:gridCol w="665325">
                  <a:extLst>
                    <a:ext uri="{9D8B030D-6E8A-4147-A177-3AD203B41FA5}">
                      <a16:colId xmlns:a16="http://schemas.microsoft.com/office/drawing/2014/main" val="20004"/>
                    </a:ext>
                  </a:extLst>
                </a:gridCol>
                <a:gridCol w="665325">
                  <a:extLst>
                    <a:ext uri="{9D8B030D-6E8A-4147-A177-3AD203B41FA5}">
                      <a16:colId xmlns:a16="http://schemas.microsoft.com/office/drawing/2014/main" val="20005"/>
                    </a:ext>
                  </a:extLst>
                </a:gridCol>
                <a:gridCol w="665325">
                  <a:extLst>
                    <a:ext uri="{9D8B030D-6E8A-4147-A177-3AD203B41FA5}">
                      <a16:colId xmlns:a16="http://schemas.microsoft.com/office/drawing/2014/main" val="20006"/>
                    </a:ext>
                  </a:extLst>
                </a:gridCol>
                <a:gridCol w="665325">
                  <a:extLst>
                    <a:ext uri="{9D8B030D-6E8A-4147-A177-3AD203B41FA5}">
                      <a16:colId xmlns:a16="http://schemas.microsoft.com/office/drawing/2014/main" val="20007"/>
                    </a:ext>
                  </a:extLst>
                </a:gridCol>
                <a:gridCol w="665325">
                  <a:extLst>
                    <a:ext uri="{9D8B030D-6E8A-4147-A177-3AD203B41FA5}">
                      <a16:colId xmlns:a16="http://schemas.microsoft.com/office/drawing/2014/main" val="20008"/>
                    </a:ext>
                  </a:extLst>
                </a:gridCol>
              </a:tblGrid>
              <a:tr h="318225">
                <a:tc rowSpan="2" gridSpan="2">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rowSpan="2" hMerge="1">
                  <a:txBody>
                    <a:bodyPr/>
                    <a:lstStyle/>
                    <a:p>
                      <a:endParaRPr lang="en-US"/>
                    </a:p>
                  </a:txBody>
                  <a:tcPr/>
                </a:tc>
                <a:tc gridSpan="6">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passage number </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18225">
                <a:tc gridSpan="2" vMerge="1">
                  <a:txBody>
                    <a:bodyPr/>
                    <a:lstStyle/>
                    <a:p>
                      <a:endParaRPr lang="en-US"/>
                    </a:p>
                  </a:txBody>
                  <a:tcPr/>
                </a:tc>
                <a:tc hMerge="1"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0a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0b</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1a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1b</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3a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5b</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vMerge="1">
                  <a:txBody>
                    <a:bodyPr/>
                    <a:lstStyle/>
                    <a:p>
                      <a:endParaRPr lang="en-US"/>
                    </a:p>
                  </a:txBody>
                  <a:tcPr/>
                </a:tc>
                <a:extLst>
                  <a:ext uri="{0D108BD9-81ED-4DB2-BD59-A6C34878D82A}">
                    <a16:rowId xmlns:a16="http://schemas.microsoft.com/office/drawing/2014/main" val="10001"/>
                  </a:ext>
                </a:extLst>
              </a:tr>
              <a:tr h="380800">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position No. </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wt AA (codon)</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gridSpan="6">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alternate codon expressed (% of reads)</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DEDE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0" u="none" strike="noStrike" cap="none"/>
                        <a:t>alt AA (codon)</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2"/>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66</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K (aaa)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27.27%</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18.00%</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22.73%</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E (gaa) </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3"/>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144</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V (gtt)</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38.65%</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26.63%</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30.30%</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22.12%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10.01%</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13.59%</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A (gca)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4"/>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152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V (gtt)</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10.23%</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31.82%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I (att)</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5"/>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276</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N (aac)</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13.18%</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15.19%</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36.92%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S (agc) </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6"/>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305</a:t>
                      </a:r>
                      <a:r>
                        <a:rPr lang="en" sz="1000" u="none" strike="noStrike" cap="none" baseline="30000"/>
                        <a:t>+</a:t>
                      </a: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L (cta)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13.45%</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8.55%</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57.97%</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I (ata)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7"/>
                  </a:ext>
                </a:extLst>
              </a:tr>
              <a:tr h="318225">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559</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L (cta)</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E2F3"/>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5.34%</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1.50%</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60.32%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u="none" strike="noStrike" cap="none"/>
                        <a:t>L (ttg)</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E4D4"/>
                    </a:solidFill>
                  </a:tcPr>
                </a:tc>
                <a:extLst>
                  <a:ext uri="{0D108BD9-81ED-4DB2-BD59-A6C34878D82A}">
                    <a16:rowId xmlns:a16="http://schemas.microsoft.com/office/drawing/2014/main" val="10008"/>
                  </a:ext>
                </a:extLst>
              </a:tr>
            </a:tbl>
          </a:graphicData>
        </a:graphic>
      </p:graphicFrame>
      <p:sp>
        <p:nvSpPr>
          <p:cNvPr id="243" name="Google Shape;243;p3"/>
          <p:cNvSpPr txBox="1"/>
          <p:nvPr/>
        </p:nvSpPr>
        <p:spPr>
          <a:xfrm>
            <a:off x="403625" y="3934298"/>
            <a:ext cx="6050699" cy="15696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Mutations that arise at a &gt;25% frequency in the evolution experiment described in Figure 1a are shown. The wildtype (wt) codon at each position is indicated on the left and was determined by sequencing of the original RW30 plasmid. Alternate (alt) codons are indicated on the right. Percentages indicate the proportion of reads expressing the alt codon. Each biological replicate of the experiment is denoted by ‘a’ or ‘b’ beside the passage number. Spaces have been left blank if alt codons were undetectable or if insufficient sequencing reads were obtained in the indicated passage number. + indicates positions that differe between RSV subtypes A and B.</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5"/>
          <p:cNvSpPr txBox="1"/>
          <p:nvPr/>
        </p:nvSpPr>
        <p:spPr>
          <a:xfrm>
            <a:off x="403625" y="181798"/>
            <a:ext cx="2872800" cy="81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Table 2</a:t>
            </a:r>
            <a:endParaRPr sz="1400" b="0" i="0" u="none" strike="noStrike" cap="none">
              <a:solidFill>
                <a:srgbClr val="000000"/>
              </a:solidFill>
              <a:latin typeface="Arial"/>
              <a:ea typeface="Arial"/>
              <a:cs typeface="Arial"/>
              <a:sym typeface="Arial"/>
            </a:endParaRPr>
          </a:p>
        </p:txBody>
      </p:sp>
      <p:graphicFrame>
        <p:nvGraphicFramePr>
          <p:cNvPr id="249" name="Google Shape;249;p5"/>
          <p:cNvGraphicFramePr/>
          <p:nvPr/>
        </p:nvGraphicFramePr>
        <p:xfrm>
          <a:off x="435055" y="1214079"/>
          <a:ext cx="3000000" cy="3000000"/>
        </p:xfrm>
        <a:graphic>
          <a:graphicData uri="http://schemas.openxmlformats.org/drawingml/2006/table">
            <a:tbl>
              <a:tblPr>
                <a:noFill/>
                <a:tableStyleId>{015973D1-47AD-4697-B1C5-1BAEB4367108}</a:tableStyleId>
              </a:tblPr>
              <a:tblGrid>
                <a:gridCol w="997975">
                  <a:extLst>
                    <a:ext uri="{9D8B030D-6E8A-4147-A177-3AD203B41FA5}">
                      <a16:colId xmlns:a16="http://schemas.microsoft.com/office/drawing/2014/main" val="20000"/>
                    </a:ext>
                  </a:extLst>
                </a:gridCol>
                <a:gridCol w="997975">
                  <a:extLst>
                    <a:ext uri="{9D8B030D-6E8A-4147-A177-3AD203B41FA5}">
                      <a16:colId xmlns:a16="http://schemas.microsoft.com/office/drawing/2014/main" val="20001"/>
                    </a:ext>
                  </a:extLst>
                </a:gridCol>
                <a:gridCol w="997975">
                  <a:extLst>
                    <a:ext uri="{9D8B030D-6E8A-4147-A177-3AD203B41FA5}">
                      <a16:colId xmlns:a16="http://schemas.microsoft.com/office/drawing/2014/main" val="20002"/>
                    </a:ext>
                  </a:extLst>
                </a:gridCol>
                <a:gridCol w="997975">
                  <a:extLst>
                    <a:ext uri="{9D8B030D-6E8A-4147-A177-3AD203B41FA5}">
                      <a16:colId xmlns:a16="http://schemas.microsoft.com/office/drawing/2014/main" val="20003"/>
                    </a:ext>
                  </a:extLst>
                </a:gridCol>
                <a:gridCol w="997975">
                  <a:extLst>
                    <a:ext uri="{9D8B030D-6E8A-4147-A177-3AD203B41FA5}">
                      <a16:colId xmlns:a16="http://schemas.microsoft.com/office/drawing/2014/main" val="20004"/>
                    </a:ext>
                  </a:extLst>
                </a:gridCol>
                <a:gridCol w="997975">
                  <a:extLst>
                    <a:ext uri="{9D8B030D-6E8A-4147-A177-3AD203B41FA5}">
                      <a16:colId xmlns:a16="http://schemas.microsoft.com/office/drawing/2014/main" val="20005"/>
                    </a:ext>
                  </a:extLst>
                </a:gridCol>
              </a:tblGrid>
              <a:tr h="398275">
                <a:tc>
                  <a:txBody>
                    <a:bodyPr/>
                    <a:lstStyle/>
                    <a:p>
                      <a:pPr marL="0" marR="0" lvl="0" indent="0" algn="ctr" rtl="0">
                        <a:lnSpc>
                          <a:spcPct val="100000"/>
                        </a:lnSpc>
                        <a:spcBef>
                          <a:spcPts val="0"/>
                        </a:spcBef>
                        <a:spcAft>
                          <a:spcPts val="0"/>
                        </a:spcAft>
                        <a:buClr>
                          <a:srgbClr val="000000"/>
                        </a:buClr>
                        <a:buSzPts val="1300"/>
                        <a:buFont typeface="Arial"/>
                        <a:buNone/>
                      </a:pPr>
                      <a:r>
                        <a:rPr lang="en" sz="1100" b="1" u="none" strike="noStrike" cap="none">
                          <a:latin typeface="Arial"/>
                          <a:ea typeface="Arial"/>
                          <a:cs typeface="Arial"/>
                          <a:sym typeface="Arial"/>
                        </a:rPr>
                        <a:t>Position No. </a:t>
                      </a:r>
                      <a:endParaRPr sz="1100" b="1"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100" b="1" u="none" strike="noStrike" cap="none">
                          <a:latin typeface="Arial"/>
                          <a:ea typeface="Arial"/>
                          <a:cs typeface="Arial"/>
                          <a:sym typeface="Arial"/>
                        </a:rPr>
                        <a:t>Amino Acid</a:t>
                      </a:r>
                      <a:endParaRPr sz="1100" b="1"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rgbClr val="000000"/>
                        </a:buClr>
                        <a:buSzPts val="1300"/>
                        <a:buFont typeface="Arial"/>
                        <a:buNone/>
                      </a:pPr>
                      <a:r>
                        <a:rPr lang="en" sz="1100" b="1" u="none" strike="noStrike" cap="none">
                          <a:latin typeface="Arial"/>
                          <a:ea typeface="Arial"/>
                          <a:cs typeface="Arial"/>
                          <a:sym typeface="Arial"/>
                        </a:rPr>
                        <a:t>RSVA </a:t>
                      </a:r>
                      <a:endParaRPr sz="1400" u="none" strike="noStrike" cap="none"/>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300"/>
                        <a:buFont typeface="Arial"/>
                        <a:buNone/>
                      </a:pPr>
                      <a:r>
                        <a:rPr lang="en" sz="1100" b="1" u="none" strike="noStrike" cap="none">
                          <a:latin typeface="Arial"/>
                          <a:ea typeface="Arial"/>
                          <a:cs typeface="Arial"/>
                          <a:sym typeface="Arial"/>
                        </a:rPr>
                        <a:t>RSVB </a:t>
                      </a:r>
                      <a:endParaRPr sz="1100" b="1"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81125">
                <a:tc rowSpan="2">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solidFill>
                            <a:srgbClr val="000000"/>
                          </a:solidFill>
                          <a:latin typeface="Arial"/>
                          <a:ea typeface="Arial"/>
                          <a:cs typeface="Arial"/>
                          <a:sym typeface="Arial"/>
                        </a:rPr>
                        <a:t>276</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solidFill>
                            <a:srgbClr val="000000"/>
                          </a:solidFill>
                          <a:latin typeface="Arial"/>
                          <a:ea typeface="Arial"/>
                          <a:cs typeface="Arial"/>
                          <a:sym typeface="Arial"/>
                        </a:rPr>
                        <a:t>N</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697</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30.13%</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44</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3.07%</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1"/>
                  </a:ext>
                </a:extLst>
              </a:tr>
              <a:tr h="281125">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solidFill>
                            <a:srgbClr val="000000"/>
                          </a:solidFill>
                          <a:latin typeface="Arial"/>
                          <a:ea typeface="Arial"/>
                          <a:cs typeface="Arial"/>
                          <a:sym typeface="Arial"/>
                        </a:rPr>
                        <a:t>S</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1602</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69.26%</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1386</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96.65%</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1125">
                <a:tc rowSpan="2">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305</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L</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2295</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99.22%</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9</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0.63%</a:t>
                      </a:r>
                      <a:endParaRPr sz="1100" u="none" strike="noStrike" cap="none">
                        <a:latin typeface="Arial"/>
                        <a:ea typeface="Arial"/>
                        <a:cs typeface="Arial"/>
                        <a:sym typeface="Arial"/>
                      </a:endParaRPr>
                    </a:p>
                  </a:txBody>
                  <a:tcPr marL="91425" marR="91425" marT="91425" marB="91425"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3"/>
                  </a:ext>
                </a:extLst>
              </a:tr>
              <a:tr h="281125">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I</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8</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0.35%</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1416</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100" u="none" strike="noStrike" cap="none">
                          <a:latin typeface="Arial"/>
                          <a:ea typeface="Arial"/>
                          <a:cs typeface="Arial"/>
                          <a:sym typeface="Arial"/>
                        </a:rPr>
                        <a:t>98.74%</a:t>
                      </a:r>
                      <a:endParaRPr sz="1100" u="none" strike="noStrike" cap="none">
                        <a:latin typeface="Arial"/>
                        <a:ea typeface="Arial"/>
                        <a:cs typeface="Arial"/>
                        <a:sym typeface="Arial"/>
                      </a:endParaRPr>
                    </a:p>
                  </a:txBody>
                  <a:tcPr marL="91425" marR="91425" marT="91425" marB="91425"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50" name="Google Shape;250;p5"/>
          <p:cNvSpPr txBox="1"/>
          <p:nvPr/>
        </p:nvSpPr>
        <p:spPr>
          <a:xfrm>
            <a:off x="403625" y="735677"/>
            <a:ext cx="60507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Supplemental Table 2. Proportion of NCBI published RSV-F sequences containing differences in amino acid consensus sequences between RSVA and RSVB subtypes. </a:t>
            </a:r>
            <a:endParaRPr sz="1400" b="1" i="0" u="none" strike="noStrike" cap="none">
              <a:solidFill>
                <a:srgbClr val="000000"/>
              </a:solidFill>
              <a:latin typeface="Arial"/>
              <a:ea typeface="Arial"/>
              <a:cs typeface="Arial"/>
              <a:sym typeface="Arial"/>
            </a:endParaRPr>
          </a:p>
        </p:txBody>
      </p:sp>
      <p:sp>
        <p:nvSpPr>
          <p:cNvPr id="251" name="Google Shape;251;p5"/>
          <p:cNvSpPr txBox="1"/>
          <p:nvPr/>
        </p:nvSpPr>
        <p:spPr>
          <a:xfrm>
            <a:off x="403625" y="3016934"/>
            <a:ext cx="605069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3747 complete RSV-F sequences were downloaded from The Virus Pathogen Resource (ViPR). Only sequences already sub typed into RSVA (2313) and RSVB (1434) were included in the analysis. Amino acid counts at the indicated positions were determined using Geneious Prime software. Total counts of sequence and percentage of total sequences containing a given amino acid are indicated for each RSV subtype.</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
          <p:cNvSpPr txBox="1"/>
          <p:nvPr/>
        </p:nvSpPr>
        <p:spPr>
          <a:xfrm>
            <a:off x="289550" y="251450"/>
            <a:ext cx="2606100" cy="43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Table 3</a:t>
            </a:r>
            <a:endParaRPr sz="1400" b="0" i="0" u="none" strike="noStrike" cap="none">
              <a:solidFill>
                <a:srgbClr val="000000"/>
              </a:solidFill>
              <a:latin typeface="Arial"/>
              <a:ea typeface="Arial"/>
              <a:cs typeface="Arial"/>
              <a:sym typeface="Arial"/>
            </a:endParaRPr>
          </a:p>
        </p:txBody>
      </p:sp>
      <p:graphicFrame>
        <p:nvGraphicFramePr>
          <p:cNvPr id="257" name="Google Shape;257;p4"/>
          <p:cNvGraphicFramePr/>
          <p:nvPr/>
        </p:nvGraphicFramePr>
        <p:xfrm>
          <a:off x="403623" y="1179342"/>
          <a:ext cx="3000000" cy="3000000"/>
        </p:xfrm>
        <a:graphic>
          <a:graphicData uri="http://schemas.openxmlformats.org/drawingml/2006/table">
            <a:tbl>
              <a:tblPr firstRow="1" bandRow="1">
                <a:noFill/>
                <a:tableStyleId>{F7CAE3B1-B3CE-43EF-834F-BFE8C001AED1}</a:tableStyleId>
              </a:tblPr>
              <a:tblGrid>
                <a:gridCol w="1507075">
                  <a:extLst>
                    <a:ext uri="{9D8B030D-6E8A-4147-A177-3AD203B41FA5}">
                      <a16:colId xmlns:a16="http://schemas.microsoft.com/office/drawing/2014/main" val="20000"/>
                    </a:ext>
                  </a:extLst>
                </a:gridCol>
                <a:gridCol w="2481450">
                  <a:extLst>
                    <a:ext uri="{9D8B030D-6E8A-4147-A177-3AD203B41FA5}">
                      <a16:colId xmlns:a16="http://schemas.microsoft.com/office/drawing/2014/main" val="20001"/>
                    </a:ext>
                  </a:extLst>
                </a:gridCol>
                <a:gridCol w="2062175">
                  <a:extLst>
                    <a:ext uri="{9D8B030D-6E8A-4147-A177-3AD203B41FA5}">
                      <a16:colId xmlns:a16="http://schemas.microsoft.com/office/drawing/2014/main" val="20002"/>
                    </a:ext>
                  </a:extLst>
                </a:gridCol>
              </a:tblGrid>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Passage No.</a:t>
                      </a:r>
                      <a:endParaRPr sz="1200" b="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Leucine 305 </a:t>
                      </a:r>
                      <a:endParaRPr sz="1200" b="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Isoleucine 305</a:t>
                      </a:r>
                      <a:endParaRPr sz="1200" b="0" u="none" strike="noStrike" cap="none"/>
                    </a:p>
                  </a:txBody>
                  <a:tcPr marL="91450" marR="91450" marT="45725" marB="45725" anchor="ctr"/>
                </a:tc>
                <a:extLst>
                  <a:ext uri="{0D108BD9-81ED-4DB2-BD59-A6C34878D82A}">
                    <a16:rowId xmlns:a16="http://schemas.microsoft.com/office/drawing/2014/main" val="10000"/>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0a</a:t>
                      </a:r>
                      <a:endParaRPr sz="12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100.00%</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0.00%</a:t>
                      </a:r>
                      <a:endParaRPr sz="1200" u="none" strike="noStrike" cap="none"/>
                    </a:p>
                  </a:txBody>
                  <a:tcPr marL="28575" marR="28575" marT="19050" marB="19050" anchor="ctr"/>
                </a:tc>
                <a:extLst>
                  <a:ext uri="{0D108BD9-81ED-4DB2-BD59-A6C34878D82A}">
                    <a16:rowId xmlns:a16="http://schemas.microsoft.com/office/drawing/2014/main" val="10001"/>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0b</a:t>
                      </a:r>
                      <a:endParaRPr sz="12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100.00%</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0.00%</a:t>
                      </a:r>
                      <a:endParaRPr sz="1200" u="none" strike="noStrike" cap="none"/>
                    </a:p>
                  </a:txBody>
                  <a:tcPr marL="28575" marR="28575" marT="19050" marB="19050" anchor="ctr"/>
                </a:tc>
                <a:extLst>
                  <a:ext uri="{0D108BD9-81ED-4DB2-BD59-A6C34878D82A}">
                    <a16:rowId xmlns:a16="http://schemas.microsoft.com/office/drawing/2014/main" val="10002"/>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1a</a:t>
                      </a:r>
                      <a:endParaRPr sz="12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100.00%</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0.00%</a:t>
                      </a:r>
                      <a:endParaRPr sz="1200" u="none" strike="noStrike" cap="none"/>
                    </a:p>
                  </a:txBody>
                  <a:tcPr marL="28575" marR="28575" marT="19050" marB="19050" anchor="ctr"/>
                </a:tc>
                <a:extLst>
                  <a:ext uri="{0D108BD9-81ED-4DB2-BD59-A6C34878D82A}">
                    <a16:rowId xmlns:a16="http://schemas.microsoft.com/office/drawing/2014/main" val="10003"/>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1b</a:t>
                      </a:r>
                      <a:endParaRPr sz="12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86.55% (663/766)</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13.45% (103/766)</a:t>
                      </a:r>
                      <a:endParaRPr sz="1200" u="none" strike="noStrike" cap="none"/>
                    </a:p>
                  </a:txBody>
                  <a:tcPr marL="28575" marR="28575" marT="19050" marB="19050" anchor="ctr"/>
                </a:tc>
                <a:extLst>
                  <a:ext uri="{0D108BD9-81ED-4DB2-BD59-A6C34878D82A}">
                    <a16:rowId xmlns:a16="http://schemas.microsoft.com/office/drawing/2014/main" val="10004"/>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3a</a:t>
                      </a:r>
                      <a:endParaRPr sz="12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91.45% (3371/3686)</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8.55% (315/3686)</a:t>
                      </a:r>
                      <a:endParaRPr sz="1200" u="none" strike="noStrike" cap="none"/>
                    </a:p>
                  </a:txBody>
                  <a:tcPr marL="28575" marR="28575" marT="19050" marB="19050" anchor="ctr"/>
                </a:tc>
                <a:extLst>
                  <a:ext uri="{0D108BD9-81ED-4DB2-BD59-A6C34878D82A}">
                    <a16:rowId xmlns:a16="http://schemas.microsoft.com/office/drawing/2014/main" val="10005"/>
                  </a:ext>
                </a:extLst>
              </a:tr>
              <a:tr h="34137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5b</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42.03% (153/364)</a:t>
                      </a:r>
                      <a:endParaRPr sz="1200" u="none" strike="noStrike" cap="none"/>
                    </a:p>
                  </a:txBody>
                  <a:tcPr marL="28575" marR="28575" marT="19050" marB="1905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57.97% (211/364)</a:t>
                      </a:r>
                      <a:endParaRPr sz="1200" u="none" strike="noStrike" cap="none"/>
                    </a:p>
                  </a:txBody>
                  <a:tcPr marL="28575" marR="28575" marT="19050" marB="19050" anchor="ctr"/>
                </a:tc>
                <a:extLst>
                  <a:ext uri="{0D108BD9-81ED-4DB2-BD59-A6C34878D82A}">
                    <a16:rowId xmlns:a16="http://schemas.microsoft.com/office/drawing/2014/main" val="10006"/>
                  </a:ext>
                </a:extLst>
              </a:tr>
            </a:tbl>
          </a:graphicData>
        </a:graphic>
      </p:graphicFrame>
      <p:sp>
        <p:nvSpPr>
          <p:cNvPr id="258" name="Google Shape;258;p4"/>
          <p:cNvSpPr txBox="1"/>
          <p:nvPr/>
        </p:nvSpPr>
        <p:spPr>
          <a:xfrm>
            <a:off x="403624" y="701784"/>
            <a:ext cx="6050699"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Supplementary Table 3. Proportion of sequencing reads containing a Leucine or Isoleucine at amino acid position 305. </a:t>
            </a:r>
            <a:endParaRPr sz="1400" b="0" i="0" u="none" strike="noStrike" cap="none">
              <a:solidFill>
                <a:srgbClr val="000000"/>
              </a:solidFill>
              <a:latin typeface="Arial"/>
              <a:ea typeface="Arial"/>
              <a:cs typeface="Arial"/>
              <a:sym typeface="Arial"/>
            </a:endParaRPr>
          </a:p>
        </p:txBody>
      </p:sp>
      <p:sp>
        <p:nvSpPr>
          <p:cNvPr id="259" name="Google Shape;259;p4"/>
          <p:cNvSpPr txBox="1"/>
          <p:nvPr/>
        </p:nvSpPr>
        <p:spPr>
          <a:xfrm>
            <a:off x="333092" y="3577356"/>
            <a:ext cx="6164771"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Sequencing reads obtained from the experiment described in Figure 1a with RSV-A2 under polyclonal anti-RSV selective pressure. Biological replicates are denoted ‘a’ and ‘b’ beside the passage number. The proportion of sequencing reads representing each amino acid are in parentheses where an alternate amino acid was observed. </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grpSp>
        <p:nvGrpSpPr>
          <p:cNvPr id="264" name="Google Shape;264;p20"/>
          <p:cNvGrpSpPr/>
          <p:nvPr/>
        </p:nvGrpSpPr>
        <p:grpSpPr>
          <a:xfrm>
            <a:off x="245879" y="1098484"/>
            <a:ext cx="6251941" cy="3716343"/>
            <a:chOff x="245879" y="1098484"/>
            <a:chExt cx="6251941" cy="3716343"/>
          </a:xfrm>
        </p:grpSpPr>
        <p:grpSp>
          <p:nvGrpSpPr>
            <p:cNvPr id="265" name="Google Shape;265;p20"/>
            <p:cNvGrpSpPr/>
            <p:nvPr/>
          </p:nvGrpSpPr>
          <p:grpSpPr>
            <a:xfrm>
              <a:off x="360179" y="1317940"/>
              <a:ext cx="6137641" cy="3496887"/>
              <a:chOff x="360179" y="1511996"/>
              <a:chExt cx="6137641" cy="3496887"/>
            </a:xfrm>
          </p:grpSpPr>
          <p:pic>
            <p:nvPicPr>
              <p:cNvPr id="266" name="Google Shape;266;p20" descr="A red and white text on a black background&#10;&#10;Description automatically generated"/>
              <p:cNvPicPr preferRelativeResize="0"/>
              <p:nvPr/>
            </p:nvPicPr>
            <p:blipFill rotWithShape="1">
              <a:blip r:embed="rId3">
                <a:alphaModFix/>
              </a:blip>
              <a:srcRect/>
              <a:stretch/>
            </p:blipFill>
            <p:spPr>
              <a:xfrm>
                <a:off x="360179" y="1511996"/>
                <a:ext cx="6137641" cy="3496887"/>
              </a:xfrm>
              <a:prstGeom prst="rect">
                <a:avLst/>
              </a:prstGeom>
              <a:noFill/>
              <a:ln>
                <a:noFill/>
              </a:ln>
            </p:spPr>
          </p:pic>
          <p:sp>
            <p:nvSpPr>
              <p:cNvPr id="267" name="Google Shape;267;p20"/>
              <p:cNvSpPr/>
              <p:nvPr/>
            </p:nvSpPr>
            <p:spPr>
              <a:xfrm>
                <a:off x="1469231" y="3528060"/>
                <a:ext cx="102394" cy="10439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68" name="Google Shape;268;p20"/>
              <p:cNvSpPr txBox="1"/>
              <p:nvPr/>
            </p:nvSpPr>
            <p:spPr>
              <a:xfrm>
                <a:off x="1346203" y="3138677"/>
                <a:ext cx="3770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900" b="1" i="0" u="none" strike="noStrike" cap="none">
                    <a:solidFill>
                      <a:srgbClr val="000000"/>
                    </a:solidFill>
                    <a:latin typeface="Arial"/>
                    <a:ea typeface="Arial"/>
                    <a:cs typeface="Arial"/>
                    <a:sym typeface="Arial"/>
                  </a:rPr>
                  <a:t>305</a:t>
                </a:r>
                <a:endParaRPr sz="900" b="1" i="0" u="none" strike="noStrike" cap="none">
                  <a:solidFill>
                    <a:srgbClr val="000000"/>
                  </a:solidFill>
                  <a:latin typeface="Arial"/>
                  <a:ea typeface="Arial"/>
                  <a:cs typeface="Arial"/>
                  <a:sym typeface="Arial"/>
                </a:endParaRPr>
              </a:p>
            </p:txBody>
          </p:sp>
          <p:cxnSp>
            <p:nvCxnSpPr>
              <p:cNvPr id="269" name="Google Shape;269;p20"/>
              <p:cNvCxnSpPr/>
              <p:nvPr/>
            </p:nvCxnSpPr>
            <p:spPr>
              <a:xfrm>
                <a:off x="1520428" y="3329689"/>
                <a:ext cx="0" cy="198371"/>
              </a:xfrm>
              <a:prstGeom prst="straightConnector1">
                <a:avLst/>
              </a:prstGeom>
              <a:noFill/>
              <a:ln w="9525" cap="flat" cmpd="sng">
                <a:solidFill>
                  <a:schemeClr val="dk1"/>
                </a:solidFill>
                <a:prstDash val="solid"/>
                <a:round/>
                <a:headEnd type="none" w="sm" len="sm"/>
                <a:tailEnd type="triangle" w="med" len="med"/>
              </a:ln>
            </p:spPr>
          </p:cxnSp>
        </p:grpSp>
        <p:sp>
          <p:nvSpPr>
            <p:cNvPr id="270" name="Google Shape;270;p20"/>
            <p:cNvSpPr txBox="1"/>
            <p:nvPr/>
          </p:nvSpPr>
          <p:spPr>
            <a:xfrm>
              <a:off x="245879" y="1098484"/>
              <a:ext cx="72487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400" b="1" i="0" u="none" strike="noStrike" cap="none">
                  <a:solidFill>
                    <a:srgbClr val="000000"/>
                  </a:solidFill>
                  <a:latin typeface="Times New Roman"/>
                  <a:ea typeface="Times New Roman"/>
                  <a:cs typeface="Times New Roman"/>
                  <a:sym typeface="Times New Roman"/>
                </a:rPr>
                <a:t>RSV A</a:t>
              </a:r>
              <a:endParaRPr sz="1400" b="1" i="0" u="none" strike="noStrike" cap="none">
                <a:solidFill>
                  <a:srgbClr val="000000"/>
                </a:solidFill>
                <a:latin typeface="Times New Roman"/>
                <a:ea typeface="Times New Roman"/>
                <a:cs typeface="Times New Roman"/>
                <a:sym typeface="Times New Roman"/>
              </a:endParaRPr>
            </a:p>
          </p:txBody>
        </p:sp>
      </p:grpSp>
      <p:grpSp>
        <p:nvGrpSpPr>
          <p:cNvPr id="271" name="Google Shape;271;p20"/>
          <p:cNvGrpSpPr/>
          <p:nvPr/>
        </p:nvGrpSpPr>
        <p:grpSpPr>
          <a:xfrm>
            <a:off x="139671" y="4804670"/>
            <a:ext cx="6358149" cy="3570073"/>
            <a:chOff x="139671" y="4804670"/>
            <a:chExt cx="6358149" cy="3570073"/>
          </a:xfrm>
        </p:grpSpPr>
        <p:pic>
          <p:nvPicPr>
            <p:cNvPr id="272" name="Google Shape;272;p20" descr="A screenshot of a computer screen&#10;&#10;Description automatically generated"/>
            <p:cNvPicPr preferRelativeResize="0"/>
            <p:nvPr/>
          </p:nvPicPr>
          <p:blipFill rotWithShape="1">
            <a:blip r:embed="rId4">
              <a:alphaModFix/>
            </a:blip>
            <a:srcRect/>
            <a:stretch/>
          </p:blipFill>
          <p:spPr>
            <a:xfrm>
              <a:off x="410670" y="5034283"/>
              <a:ext cx="6087150" cy="3340460"/>
            </a:xfrm>
            <a:prstGeom prst="rect">
              <a:avLst/>
            </a:prstGeom>
            <a:noFill/>
            <a:ln>
              <a:noFill/>
            </a:ln>
          </p:spPr>
        </p:pic>
        <p:sp>
          <p:nvSpPr>
            <p:cNvPr id="273" name="Google Shape;273;p20"/>
            <p:cNvSpPr/>
            <p:nvPr/>
          </p:nvSpPr>
          <p:spPr>
            <a:xfrm>
              <a:off x="1470183" y="7131050"/>
              <a:ext cx="102394" cy="116205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74" name="Google Shape;274;p20"/>
            <p:cNvSpPr txBox="1"/>
            <p:nvPr/>
          </p:nvSpPr>
          <p:spPr>
            <a:xfrm>
              <a:off x="1347155" y="6695566"/>
              <a:ext cx="37702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900" b="1" i="0" u="none" strike="noStrike" cap="none">
                  <a:solidFill>
                    <a:srgbClr val="000000"/>
                  </a:solidFill>
                  <a:latin typeface="Arial"/>
                  <a:ea typeface="Arial"/>
                  <a:cs typeface="Arial"/>
                  <a:sym typeface="Arial"/>
                </a:rPr>
                <a:t>305</a:t>
              </a:r>
              <a:endParaRPr sz="900" b="1" i="0" u="none" strike="noStrike" cap="none">
                <a:solidFill>
                  <a:srgbClr val="000000"/>
                </a:solidFill>
                <a:latin typeface="Arial"/>
                <a:ea typeface="Arial"/>
                <a:cs typeface="Arial"/>
                <a:sym typeface="Arial"/>
              </a:endParaRPr>
            </a:p>
          </p:txBody>
        </p:sp>
        <p:cxnSp>
          <p:nvCxnSpPr>
            <p:cNvPr id="275" name="Google Shape;275;p20"/>
            <p:cNvCxnSpPr/>
            <p:nvPr/>
          </p:nvCxnSpPr>
          <p:spPr>
            <a:xfrm>
              <a:off x="1521380" y="6886578"/>
              <a:ext cx="0" cy="198371"/>
            </a:xfrm>
            <a:prstGeom prst="straightConnector1">
              <a:avLst/>
            </a:prstGeom>
            <a:noFill/>
            <a:ln w="9525" cap="flat" cmpd="sng">
              <a:solidFill>
                <a:schemeClr val="dk1"/>
              </a:solidFill>
              <a:prstDash val="solid"/>
              <a:round/>
              <a:headEnd type="none" w="sm" len="sm"/>
              <a:tailEnd type="triangle" w="med" len="med"/>
            </a:ln>
          </p:spPr>
        </p:cxnSp>
        <p:sp>
          <p:nvSpPr>
            <p:cNvPr id="276" name="Google Shape;276;p20"/>
            <p:cNvSpPr txBox="1"/>
            <p:nvPr/>
          </p:nvSpPr>
          <p:spPr>
            <a:xfrm>
              <a:off x="139671" y="4804670"/>
              <a:ext cx="72487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400" b="1" i="0" u="none" strike="noStrike" cap="none">
                  <a:solidFill>
                    <a:srgbClr val="000000"/>
                  </a:solidFill>
                  <a:latin typeface="Times New Roman"/>
                  <a:ea typeface="Times New Roman"/>
                  <a:cs typeface="Times New Roman"/>
                  <a:sym typeface="Times New Roman"/>
                </a:rPr>
                <a:t>RSV B</a:t>
              </a:r>
              <a:endParaRPr sz="1400" b="1" i="0" u="none" strike="noStrike" cap="none">
                <a:solidFill>
                  <a:srgbClr val="000000"/>
                </a:solidFill>
                <a:latin typeface="Times New Roman"/>
                <a:ea typeface="Times New Roman"/>
                <a:cs typeface="Times New Roman"/>
                <a:sym typeface="Times New Roman"/>
              </a:endParaRPr>
            </a:p>
          </p:txBody>
        </p:sp>
      </p:grpSp>
      <p:cxnSp>
        <p:nvCxnSpPr>
          <p:cNvPr id="277" name="Google Shape;277;p20"/>
          <p:cNvCxnSpPr/>
          <p:nvPr/>
        </p:nvCxnSpPr>
        <p:spPr>
          <a:xfrm>
            <a:off x="360179" y="4724400"/>
            <a:ext cx="5935846" cy="0"/>
          </a:xfrm>
          <a:prstGeom prst="straightConnector1">
            <a:avLst/>
          </a:prstGeom>
          <a:noFill/>
          <a:ln w="19050" cap="flat" cmpd="sng">
            <a:solidFill>
              <a:schemeClr val="dk1"/>
            </a:solidFill>
            <a:prstDash val="dash"/>
            <a:round/>
            <a:headEnd type="none" w="sm" len="sm"/>
            <a:tailEnd type="none" w="sm" len="sm"/>
          </a:ln>
        </p:spPr>
      </p:cxnSp>
      <p:sp>
        <p:nvSpPr>
          <p:cNvPr id="278" name="Google Shape;278;p20"/>
          <p:cNvSpPr txBox="1"/>
          <p:nvPr/>
        </p:nvSpPr>
        <p:spPr>
          <a:xfrm>
            <a:off x="42000" y="301454"/>
            <a:ext cx="67740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Supplementary Table 4. RSVA and B clinical isolate sequences of RSV-F from amino acid positions 241-360.</a:t>
            </a:r>
            <a:r>
              <a:rPr lang="en" sz="1200" b="0" i="0" u="none" strike="noStrike" cap="none">
                <a:solidFill>
                  <a:srgbClr val="000000"/>
                </a:solidFill>
                <a:latin typeface="Times New Roman"/>
                <a:ea typeface="Times New Roman"/>
                <a:cs typeface="Times New Roman"/>
                <a:sym typeface="Times New Roman"/>
              </a:rPr>
              <a:t> </a:t>
            </a:r>
            <a:endParaRPr sz="1200" b="0" i="0" u="none" strike="noStrike" cap="none">
              <a:solidFill>
                <a:srgbClr val="000000"/>
              </a:solidFill>
              <a:latin typeface="Arial"/>
              <a:ea typeface="Arial"/>
              <a:cs typeface="Arial"/>
              <a:sym typeface="Arial"/>
            </a:endParaRPr>
          </a:p>
        </p:txBody>
      </p:sp>
      <p:sp>
        <p:nvSpPr>
          <p:cNvPr id="279" name="Google Shape;279;p20"/>
          <p:cNvSpPr/>
          <p:nvPr/>
        </p:nvSpPr>
        <p:spPr>
          <a:xfrm>
            <a:off x="2590800" y="1592581"/>
            <a:ext cx="1508760" cy="1051556"/>
          </a:xfrm>
          <a:prstGeom prst="rect">
            <a:avLst/>
          </a:prstGeom>
          <a:no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0" name="Google Shape;280;p20"/>
          <p:cNvSpPr/>
          <p:nvPr/>
        </p:nvSpPr>
        <p:spPr>
          <a:xfrm>
            <a:off x="2444750" y="5264150"/>
            <a:ext cx="1682750" cy="1149349"/>
          </a:xfrm>
          <a:prstGeom prst="rect">
            <a:avLst/>
          </a:prstGeom>
          <a:no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1" name="Google Shape;281;p20"/>
          <p:cNvSpPr txBox="1"/>
          <p:nvPr/>
        </p:nvSpPr>
        <p:spPr>
          <a:xfrm>
            <a:off x="2598575" y="1243527"/>
            <a:ext cx="145905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Times New Roman"/>
                <a:ea typeface="Times New Roman"/>
                <a:cs typeface="Times New Roman"/>
                <a:sym typeface="Times New Roman"/>
              </a:rPr>
              <a:t>Palivizumab binding site</a:t>
            </a:r>
            <a:endParaRPr sz="1000" b="0" i="0" u="none" strike="noStrike" cap="none">
              <a:solidFill>
                <a:srgbClr val="0070C0"/>
              </a:solidFill>
              <a:latin typeface="Times New Roman"/>
              <a:ea typeface="Times New Roman"/>
              <a:cs typeface="Times New Roman"/>
              <a:sym typeface="Times New Roman"/>
            </a:endParaRPr>
          </a:p>
        </p:txBody>
      </p:sp>
      <p:sp>
        <p:nvSpPr>
          <p:cNvPr id="282" name="Google Shape;282;p20"/>
          <p:cNvSpPr txBox="1"/>
          <p:nvPr/>
        </p:nvSpPr>
        <p:spPr>
          <a:xfrm>
            <a:off x="2518928" y="4911172"/>
            <a:ext cx="145905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Times New Roman"/>
                <a:ea typeface="Times New Roman"/>
                <a:cs typeface="Times New Roman"/>
                <a:sym typeface="Times New Roman"/>
              </a:rPr>
              <a:t>Palivizumab binding site</a:t>
            </a:r>
            <a:endParaRPr sz="1000" b="0" i="0" u="none" strike="noStrike" cap="none">
              <a:solidFill>
                <a:srgbClr val="0070C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7"/>
          <p:cNvSpPr txBox="1"/>
          <p:nvPr/>
        </p:nvSpPr>
        <p:spPr>
          <a:xfrm>
            <a:off x="403650" y="274350"/>
            <a:ext cx="3947336" cy="548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Table 4</a:t>
            </a:r>
            <a:endParaRPr sz="1400" b="0" i="0" u="none" strike="noStrike" cap="none">
              <a:solidFill>
                <a:srgbClr val="000000"/>
              </a:solidFill>
              <a:latin typeface="Arial"/>
              <a:ea typeface="Arial"/>
              <a:cs typeface="Arial"/>
              <a:sym typeface="Arial"/>
            </a:endParaRPr>
          </a:p>
        </p:txBody>
      </p:sp>
      <p:sp>
        <p:nvSpPr>
          <p:cNvPr id="288" name="Google Shape;288;p7"/>
          <p:cNvSpPr txBox="1"/>
          <p:nvPr/>
        </p:nvSpPr>
        <p:spPr>
          <a:xfrm>
            <a:off x="403650" y="648130"/>
            <a:ext cx="6050700"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Clinical RSV isolates originating from Ohio, USA were subtyped via RT-qPCR and sequenced by NGS. Sequences were processed and aligned in Geneious Prime software. The trimmed portion of sequences is indicated for each isolate. Isoleucine and Leucine residues occupying position 305 are indicated in a black box. The Palivizumab binding site is indicated in a blue box. The RSV season from which the isolate was obtained is indicated in brackets beside the isolate name as follows: 1415 represents the 2014-2015 RSV season.</a:t>
            </a: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p:nvPr/>
        </p:nvSpPr>
        <p:spPr>
          <a:xfrm>
            <a:off x="403649" y="242723"/>
            <a:ext cx="2423100" cy="51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Table 5</a:t>
            </a:r>
            <a:endParaRPr sz="1400" b="0" i="0" u="none" strike="noStrike" cap="none">
              <a:solidFill>
                <a:srgbClr val="000000"/>
              </a:solidFill>
              <a:latin typeface="Arial"/>
              <a:ea typeface="Arial"/>
              <a:cs typeface="Arial"/>
              <a:sym typeface="Arial"/>
            </a:endParaRPr>
          </a:p>
        </p:txBody>
      </p:sp>
      <p:graphicFrame>
        <p:nvGraphicFramePr>
          <p:cNvPr id="294" name="Google Shape;294;p8"/>
          <p:cNvGraphicFramePr/>
          <p:nvPr/>
        </p:nvGraphicFramePr>
        <p:xfrm>
          <a:off x="428786" y="1137826"/>
          <a:ext cx="3000000" cy="3000000"/>
        </p:xfrm>
        <a:graphic>
          <a:graphicData uri="http://schemas.openxmlformats.org/drawingml/2006/table">
            <a:tbl>
              <a:tblPr firstRow="1" bandRow="1">
                <a:noFill/>
                <a:tableStyleId>{F7CAE3B1-B3CE-43EF-834F-BFE8C001AED1}</a:tableStyleId>
              </a:tblPr>
              <a:tblGrid>
                <a:gridCol w="1557175">
                  <a:extLst>
                    <a:ext uri="{9D8B030D-6E8A-4147-A177-3AD203B41FA5}">
                      <a16:colId xmlns:a16="http://schemas.microsoft.com/office/drawing/2014/main" val="20000"/>
                    </a:ext>
                  </a:extLst>
                </a:gridCol>
                <a:gridCol w="1275100">
                  <a:extLst>
                    <a:ext uri="{9D8B030D-6E8A-4147-A177-3AD203B41FA5}">
                      <a16:colId xmlns:a16="http://schemas.microsoft.com/office/drawing/2014/main" val="20001"/>
                    </a:ext>
                  </a:extLst>
                </a:gridCol>
                <a:gridCol w="1416150">
                  <a:extLst>
                    <a:ext uri="{9D8B030D-6E8A-4147-A177-3AD203B41FA5}">
                      <a16:colId xmlns:a16="http://schemas.microsoft.com/office/drawing/2014/main" val="20002"/>
                    </a:ext>
                  </a:extLst>
                </a:gridCol>
                <a:gridCol w="1752000">
                  <a:extLst>
                    <a:ext uri="{9D8B030D-6E8A-4147-A177-3AD203B41FA5}">
                      <a16:colId xmlns:a16="http://schemas.microsoft.com/office/drawing/2014/main" val="20003"/>
                    </a:ext>
                  </a:extLst>
                </a:gridCol>
              </a:tblGrid>
              <a:tr h="393700">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latin typeface="Arial"/>
                          <a:ea typeface="Arial"/>
                          <a:cs typeface="Arial"/>
                          <a:sym typeface="Arial"/>
                        </a:rPr>
                        <a:t>RSV gene</a:t>
                      </a:r>
                      <a:endParaRPr sz="1200" b="1"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solidFill>
                            <a:srgbClr val="000000"/>
                          </a:solidFill>
                          <a:latin typeface="Arial"/>
                          <a:ea typeface="Arial"/>
                          <a:cs typeface="Arial"/>
                          <a:sym typeface="Arial"/>
                        </a:rPr>
                        <a:t>RSV A</a:t>
                      </a:r>
                      <a:endParaRPr sz="1400" b="1" u="none" strike="noStrike" cap="none">
                        <a:solidFill>
                          <a:srgbClr val="000000"/>
                        </a:solidFill>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a:solidFill>
                            <a:srgbClr val="000000"/>
                          </a:solidFill>
                          <a:latin typeface="Arial"/>
                          <a:ea typeface="Arial"/>
                          <a:cs typeface="Arial"/>
                          <a:sym typeface="Arial"/>
                        </a:rPr>
                        <a:t>RSV B</a:t>
                      </a:r>
                      <a:endParaRPr sz="1400" b="1" u="none" strike="noStrike" cap="none">
                        <a:solidFill>
                          <a:srgbClr val="000000"/>
                        </a:solidFill>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Calibri"/>
                        <a:buNone/>
                      </a:pPr>
                      <a:r>
                        <a:rPr lang="en" sz="1200" b="1" u="none" strike="noStrike" cap="none">
                          <a:solidFill>
                            <a:srgbClr val="000000"/>
                          </a:solidFill>
                          <a:latin typeface="Arial"/>
                          <a:ea typeface="Arial"/>
                          <a:cs typeface="Arial"/>
                          <a:sym typeface="Arial"/>
                        </a:rPr>
                        <a:t>RSV A vs B</a:t>
                      </a:r>
                      <a:endParaRPr sz="1400" b="1"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Whole genomes </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99.4%</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99.5%</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87.6%</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NS1</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99.7%</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100%</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85.9%</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NS2</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99.5%</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99.5%</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89.7%</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N</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99.95%</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Calibri"/>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95.7%</a:t>
                      </a:r>
                      <a:endParaRPr sz="140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P</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90.6%</a:t>
                      </a:r>
                      <a:endParaRPr sz="140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M</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99.9%</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92.4%</a:t>
                      </a:r>
                      <a:endParaRPr sz="140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SH</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99.7%</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98.3%</a:t>
                      </a:r>
                      <a:endParaRPr sz="1400" b="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69.4%</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G</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94.6%</a:t>
                      </a:r>
                      <a:endParaRPr sz="1400" b="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97.0%</a:t>
                      </a:r>
                      <a:endParaRPr sz="1400" b="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46.6%</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F</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99.7%</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99.6%</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90.4%</a:t>
                      </a:r>
                      <a:endParaRPr sz="140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extLst>
                  <a:ext uri="{0D108BD9-81ED-4DB2-BD59-A6C34878D82A}">
                    <a16:rowId xmlns:a16="http://schemas.microsoft.com/office/drawing/2014/main" val="10009"/>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M2-1</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Calibri"/>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98.9%</a:t>
                      </a:r>
                      <a:endParaRPr sz="1400" b="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92.1%</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0"/>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M2-2</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99.0%</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u="none" strike="noStrike" cap="none">
                          <a:latin typeface="Arial"/>
                          <a:ea typeface="Arial"/>
                          <a:cs typeface="Arial"/>
                          <a:sym typeface="Arial"/>
                        </a:rPr>
                        <a:t>98.3%</a:t>
                      </a:r>
                      <a:endParaRPr sz="1400" b="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56.8%</a:t>
                      </a:r>
                      <a:endParaRPr sz="1400" b="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1"/>
                  </a:ext>
                </a:extLst>
              </a:tr>
              <a:tr h="236225">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L</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99.8%</a:t>
                      </a:r>
                      <a:endParaRPr sz="1400" u="none" strike="noStrike" cap="none">
                        <a:latin typeface="Arial"/>
                        <a:ea typeface="Arial"/>
                        <a:cs typeface="Arial"/>
                        <a:sym typeface="Aria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91.8%</a:t>
                      </a:r>
                      <a:endParaRPr sz="1400" u="none" strike="noStrike" cap="none">
                        <a:latin typeface="Arial"/>
                        <a:ea typeface="Arial"/>
                        <a:cs typeface="Arial"/>
                        <a:sym typeface="Arial"/>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
        <p:nvSpPr>
          <p:cNvPr id="295" name="Google Shape;295;p8"/>
          <p:cNvSpPr txBox="1"/>
          <p:nvPr/>
        </p:nvSpPr>
        <p:spPr>
          <a:xfrm>
            <a:off x="403649" y="640105"/>
            <a:ext cx="60507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Supplementary Table 5. Amino acid percentage similarities between RSV-A and RSV-B subtypes isolated from Alberta, Canada and Ohio, USA. </a:t>
            </a:r>
            <a:endParaRPr sz="1400" b="1" i="0" u="none" strike="noStrike" cap="none">
              <a:solidFill>
                <a:srgbClr val="000000"/>
              </a:solidFill>
              <a:latin typeface="Arial"/>
              <a:ea typeface="Arial"/>
              <a:cs typeface="Arial"/>
              <a:sym typeface="Arial"/>
            </a:endParaRPr>
          </a:p>
        </p:txBody>
      </p:sp>
      <p:sp>
        <p:nvSpPr>
          <p:cNvPr id="296" name="Google Shape;296;p8"/>
          <p:cNvSpPr txBox="1"/>
          <p:nvPr/>
        </p:nvSpPr>
        <p:spPr>
          <a:xfrm>
            <a:off x="428786" y="4824151"/>
            <a:ext cx="6025562"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RSV-A and -B isolates (n=34) were sequenced via NGS and aligned with Geneious Prime Sotware. Whole RSV genomes and each of the 11 RSV genes were individually compared both among and between the RSV subtypes. F protein statistics are highlighted in grey. Percent similarities between RSV-A and -B were calculated as follows: AB=(2)(Total)-(1/2)(AA+BB).</a:t>
            </a:r>
            <a:endParaRPr sz="1200" b="0" i="0" u="none" strike="noStrike" cap="none">
              <a:solidFill>
                <a:srgbClr val="000000"/>
              </a:solidFill>
              <a:highlight>
                <a:srgbClr val="FFFF00"/>
              </a:highlight>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9"/>
          <p:cNvSpPr txBox="1"/>
          <p:nvPr/>
        </p:nvSpPr>
        <p:spPr>
          <a:xfrm>
            <a:off x="289575" y="276917"/>
            <a:ext cx="914400" cy="38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Figure 2</a:t>
            </a:r>
            <a:endParaRPr sz="1400" b="0" i="0" u="none" strike="noStrike" cap="none">
              <a:solidFill>
                <a:srgbClr val="000000"/>
              </a:solidFill>
              <a:latin typeface="Arial"/>
              <a:ea typeface="Arial"/>
              <a:cs typeface="Arial"/>
              <a:sym typeface="Arial"/>
            </a:endParaRPr>
          </a:p>
        </p:txBody>
      </p:sp>
      <p:grpSp>
        <p:nvGrpSpPr>
          <p:cNvPr id="302" name="Google Shape;302;p9"/>
          <p:cNvGrpSpPr/>
          <p:nvPr/>
        </p:nvGrpSpPr>
        <p:grpSpPr>
          <a:xfrm>
            <a:off x="207280" y="1026788"/>
            <a:ext cx="2939795" cy="1921410"/>
            <a:chOff x="-115095" y="2780490"/>
            <a:chExt cx="2939795" cy="1921410"/>
          </a:xfrm>
        </p:grpSpPr>
        <p:sp>
          <p:nvSpPr>
            <p:cNvPr id="303" name="Google Shape;303;p9"/>
            <p:cNvSpPr txBox="1"/>
            <p:nvPr/>
          </p:nvSpPr>
          <p:spPr>
            <a:xfrm>
              <a:off x="1799499" y="2841591"/>
              <a:ext cx="8373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400" b="0" i="0" u="none" strike="noStrike" cap="none">
                  <a:solidFill>
                    <a:srgbClr val="000000"/>
                  </a:solidFill>
                  <a:latin typeface="Arial"/>
                  <a:ea typeface="Arial"/>
                  <a:cs typeface="Arial"/>
                  <a:sym typeface="Arial"/>
                </a:rPr>
                <a:t>RSV-B</a:t>
              </a:r>
              <a:endParaRPr sz="1400" b="0" i="0" u="none" strike="noStrike" cap="none">
                <a:solidFill>
                  <a:srgbClr val="000000"/>
                </a:solidFill>
                <a:latin typeface="Arial"/>
                <a:ea typeface="Arial"/>
                <a:cs typeface="Arial"/>
                <a:sym typeface="Arial"/>
              </a:endParaRPr>
            </a:p>
          </p:txBody>
        </p:sp>
        <p:sp>
          <p:nvSpPr>
            <p:cNvPr id="304" name="Google Shape;304;p9"/>
            <p:cNvSpPr txBox="1"/>
            <p:nvPr/>
          </p:nvSpPr>
          <p:spPr>
            <a:xfrm>
              <a:off x="1532000" y="4394164"/>
              <a:ext cx="12927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400" b="0" i="0" u="none" strike="noStrike" cap="none">
                  <a:solidFill>
                    <a:srgbClr val="FF0000"/>
                  </a:solidFill>
                  <a:latin typeface="Arial"/>
                  <a:ea typeface="Arial"/>
                  <a:cs typeface="Arial"/>
                  <a:sym typeface="Arial"/>
                </a:rPr>
                <a:t>Isoleucine</a:t>
              </a:r>
              <a:r>
                <a:rPr lang="en" sz="1400" b="0" i="0" u="none" strike="noStrike" cap="none">
                  <a:solidFill>
                    <a:srgbClr val="000000"/>
                  </a:solidFill>
                  <a:latin typeface="Arial"/>
                  <a:ea typeface="Arial"/>
                  <a:cs typeface="Arial"/>
                  <a:sym typeface="Arial"/>
                </a:rPr>
                <a:t> (</a:t>
              </a:r>
              <a:r>
                <a:rPr lang="en" sz="1400" b="0" i="0" u="none" strike="noStrike" cap="none">
                  <a:solidFill>
                    <a:srgbClr val="FF0000"/>
                  </a:solidFill>
                  <a:latin typeface="Arial"/>
                  <a:ea typeface="Arial"/>
                  <a:cs typeface="Arial"/>
                  <a:sym typeface="Arial"/>
                </a:rPr>
                <a:t>I</a:t>
              </a:r>
              <a:r>
                <a:rPr lang="en"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305" name="Google Shape;305;p9"/>
            <p:cNvSpPr txBox="1"/>
            <p:nvPr/>
          </p:nvSpPr>
          <p:spPr>
            <a:xfrm>
              <a:off x="-115095" y="2780490"/>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a</a:t>
              </a:r>
              <a:endParaRPr sz="1800" b="0" i="0" u="none" strike="noStrike" cap="none">
                <a:solidFill>
                  <a:srgbClr val="000000"/>
                </a:solidFill>
                <a:latin typeface="Arial"/>
                <a:ea typeface="Arial"/>
                <a:cs typeface="Arial"/>
                <a:sym typeface="Arial"/>
              </a:endParaRPr>
            </a:p>
          </p:txBody>
        </p:sp>
        <p:sp>
          <p:nvSpPr>
            <p:cNvPr id="306" name="Google Shape;306;p9"/>
            <p:cNvSpPr txBox="1"/>
            <p:nvPr/>
          </p:nvSpPr>
          <p:spPr>
            <a:xfrm>
              <a:off x="401878" y="2819668"/>
              <a:ext cx="8373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400" b="0" i="0" u="none" strike="noStrike" cap="none">
                  <a:solidFill>
                    <a:srgbClr val="000000"/>
                  </a:solidFill>
                  <a:latin typeface="Arial"/>
                  <a:ea typeface="Arial"/>
                  <a:cs typeface="Arial"/>
                  <a:sym typeface="Arial"/>
                </a:rPr>
                <a:t>RSV-A</a:t>
              </a:r>
              <a:endParaRPr sz="1400" b="0" i="0" u="none" strike="noStrike" cap="none">
                <a:solidFill>
                  <a:srgbClr val="000000"/>
                </a:solidFill>
                <a:latin typeface="Arial"/>
                <a:ea typeface="Arial"/>
                <a:cs typeface="Arial"/>
                <a:sym typeface="Arial"/>
              </a:endParaRPr>
            </a:p>
          </p:txBody>
        </p:sp>
        <p:sp>
          <p:nvSpPr>
            <p:cNvPr id="307" name="Google Shape;307;p9"/>
            <p:cNvSpPr txBox="1"/>
            <p:nvPr/>
          </p:nvSpPr>
          <p:spPr>
            <a:xfrm>
              <a:off x="263993" y="4388653"/>
              <a:ext cx="11985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400" b="0" i="0" u="none" strike="noStrike" cap="none">
                  <a:solidFill>
                    <a:srgbClr val="0C5ADB"/>
                  </a:solidFill>
                  <a:latin typeface="Arial"/>
                  <a:ea typeface="Arial"/>
                  <a:cs typeface="Arial"/>
                  <a:sym typeface="Arial"/>
                </a:rPr>
                <a:t>Leucine</a:t>
              </a:r>
              <a:r>
                <a:rPr lang="en" sz="1400" b="0" i="0" u="none" strike="noStrike" cap="none">
                  <a:solidFill>
                    <a:srgbClr val="000000"/>
                  </a:solidFill>
                  <a:latin typeface="Arial"/>
                  <a:ea typeface="Arial"/>
                  <a:cs typeface="Arial"/>
                  <a:sym typeface="Arial"/>
                </a:rPr>
                <a:t> (</a:t>
              </a:r>
              <a:r>
                <a:rPr lang="en" sz="1400" b="0" i="0" u="none" strike="noStrike" cap="none">
                  <a:solidFill>
                    <a:srgbClr val="0C5ADB"/>
                  </a:solidFill>
                  <a:latin typeface="Arial"/>
                  <a:ea typeface="Arial"/>
                  <a:cs typeface="Arial"/>
                  <a:sym typeface="Arial"/>
                </a:rPr>
                <a:t>L</a:t>
              </a:r>
              <a:r>
                <a:rPr lang="en"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308" name="Google Shape;308;p9"/>
            <p:cNvPicPr preferRelativeResize="0"/>
            <p:nvPr/>
          </p:nvPicPr>
          <p:blipFill rotWithShape="1">
            <a:blip r:embed="rId3">
              <a:alphaModFix/>
            </a:blip>
            <a:srcRect/>
            <a:stretch/>
          </p:blipFill>
          <p:spPr>
            <a:xfrm>
              <a:off x="256324" y="3117426"/>
              <a:ext cx="916930" cy="1205590"/>
            </a:xfrm>
            <a:prstGeom prst="rect">
              <a:avLst/>
            </a:prstGeom>
            <a:noFill/>
            <a:ln>
              <a:noFill/>
            </a:ln>
          </p:spPr>
        </p:pic>
        <p:pic>
          <p:nvPicPr>
            <p:cNvPr id="309" name="Google Shape;309;p9"/>
            <p:cNvPicPr preferRelativeResize="0"/>
            <p:nvPr/>
          </p:nvPicPr>
          <p:blipFill rotWithShape="1">
            <a:blip r:embed="rId4">
              <a:alphaModFix/>
            </a:blip>
            <a:srcRect/>
            <a:stretch/>
          </p:blipFill>
          <p:spPr>
            <a:xfrm>
              <a:off x="1505925" y="3201798"/>
              <a:ext cx="913134" cy="1154170"/>
            </a:xfrm>
            <a:prstGeom prst="rect">
              <a:avLst/>
            </a:prstGeom>
            <a:noFill/>
            <a:ln>
              <a:noFill/>
            </a:ln>
          </p:spPr>
        </p:pic>
      </p:grpSp>
      <p:sp>
        <p:nvSpPr>
          <p:cNvPr id="310" name="Google Shape;310;p9"/>
          <p:cNvSpPr txBox="1"/>
          <p:nvPr/>
        </p:nvSpPr>
        <p:spPr>
          <a:xfrm>
            <a:off x="3335382" y="1026788"/>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b</a:t>
            </a:r>
            <a:endParaRPr sz="1800" b="0" i="0" u="none" strike="noStrike" cap="none">
              <a:solidFill>
                <a:srgbClr val="000000"/>
              </a:solidFill>
              <a:latin typeface="Arial"/>
              <a:ea typeface="Arial"/>
              <a:cs typeface="Arial"/>
              <a:sym typeface="Arial"/>
            </a:endParaRPr>
          </a:p>
        </p:txBody>
      </p:sp>
      <p:grpSp>
        <p:nvGrpSpPr>
          <p:cNvPr id="311" name="Google Shape;311;p9"/>
          <p:cNvGrpSpPr/>
          <p:nvPr/>
        </p:nvGrpSpPr>
        <p:grpSpPr>
          <a:xfrm>
            <a:off x="209672" y="3561939"/>
            <a:ext cx="2245244" cy="2179046"/>
            <a:chOff x="2901317" y="594110"/>
            <a:chExt cx="2245244" cy="2179046"/>
          </a:xfrm>
        </p:grpSpPr>
        <p:pic>
          <p:nvPicPr>
            <p:cNvPr id="312" name="Google Shape;312;p9" descr="A close-up of a plant&#10;&#10;Description automatically generated with low confidence"/>
            <p:cNvPicPr preferRelativeResize="0"/>
            <p:nvPr/>
          </p:nvPicPr>
          <p:blipFill rotWithShape="1">
            <a:blip r:embed="rId5">
              <a:alphaModFix/>
            </a:blip>
            <a:srcRect l="30390" r="23528"/>
            <a:stretch/>
          </p:blipFill>
          <p:spPr>
            <a:xfrm>
              <a:off x="3834879" y="637547"/>
              <a:ext cx="1311682" cy="2083233"/>
            </a:xfrm>
            <a:prstGeom prst="rect">
              <a:avLst/>
            </a:prstGeom>
            <a:noFill/>
            <a:ln>
              <a:noFill/>
            </a:ln>
          </p:spPr>
        </p:pic>
        <p:pic>
          <p:nvPicPr>
            <p:cNvPr id="313" name="Google Shape;313;p9"/>
            <p:cNvPicPr preferRelativeResize="0"/>
            <p:nvPr/>
          </p:nvPicPr>
          <p:blipFill rotWithShape="1">
            <a:blip r:embed="rId6">
              <a:alphaModFix/>
            </a:blip>
            <a:srcRect l="29897" r="25979"/>
            <a:stretch/>
          </p:blipFill>
          <p:spPr>
            <a:xfrm>
              <a:off x="2906318" y="690091"/>
              <a:ext cx="1255747" cy="2083065"/>
            </a:xfrm>
            <a:prstGeom prst="rect">
              <a:avLst/>
            </a:prstGeom>
            <a:noFill/>
            <a:ln>
              <a:noFill/>
            </a:ln>
          </p:spPr>
        </p:pic>
        <p:sp>
          <p:nvSpPr>
            <p:cNvPr id="314" name="Google Shape;314;p9"/>
            <p:cNvSpPr txBox="1"/>
            <p:nvPr/>
          </p:nvSpPr>
          <p:spPr>
            <a:xfrm>
              <a:off x="2901317" y="594110"/>
              <a:ext cx="320400" cy="369300"/>
            </a:xfrm>
            <a:prstGeom prst="rect">
              <a:avLst/>
            </a:prstGeom>
            <a:solidFill>
              <a:srgbClr val="FFFFFF"/>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c</a:t>
              </a:r>
              <a:endParaRPr sz="1800" b="0" i="0" u="none" strike="noStrike" cap="none">
                <a:solidFill>
                  <a:srgbClr val="000000"/>
                </a:solidFill>
                <a:latin typeface="Arial"/>
                <a:ea typeface="Arial"/>
                <a:cs typeface="Arial"/>
                <a:sym typeface="Arial"/>
              </a:endParaRPr>
            </a:p>
          </p:txBody>
        </p:sp>
      </p:grpSp>
      <p:pic>
        <p:nvPicPr>
          <p:cNvPr id="315" name="Google Shape;315;p9"/>
          <p:cNvPicPr preferRelativeResize="0"/>
          <p:nvPr/>
        </p:nvPicPr>
        <p:blipFill rotWithShape="1">
          <a:blip r:embed="rId7">
            <a:alphaModFix/>
          </a:blip>
          <a:srcRect/>
          <a:stretch/>
        </p:blipFill>
        <p:spPr>
          <a:xfrm>
            <a:off x="2475658" y="3738208"/>
            <a:ext cx="1475777" cy="1885312"/>
          </a:xfrm>
          <a:prstGeom prst="rect">
            <a:avLst/>
          </a:prstGeom>
          <a:noFill/>
          <a:ln>
            <a:noFill/>
          </a:ln>
        </p:spPr>
      </p:pic>
      <p:sp>
        <p:nvSpPr>
          <p:cNvPr id="316" name="Google Shape;316;p9"/>
          <p:cNvSpPr txBox="1"/>
          <p:nvPr/>
        </p:nvSpPr>
        <p:spPr>
          <a:xfrm>
            <a:off x="207280" y="5966001"/>
            <a:ext cx="432276" cy="4100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d</a:t>
            </a:r>
            <a:endParaRPr sz="2400" b="0" i="0" u="none" strike="noStrike" cap="none">
              <a:solidFill>
                <a:srgbClr val="000000"/>
              </a:solidFill>
              <a:latin typeface="Arial"/>
              <a:ea typeface="Arial"/>
              <a:cs typeface="Arial"/>
              <a:sym typeface="Arial"/>
            </a:endParaRPr>
          </a:p>
        </p:txBody>
      </p:sp>
      <p:grpSp>
        <p:nvGrpSpPr>
          <p:cNvPr id="317" name="Google Shape;317;p9"/>
          <p:cNvGrpSpPr/>
          <p:nvPr/>
        </p:nvGrpSpPr>
        <p:grpSpPr>
          <a:xfrm>
            <a:off x="678210" y="6148083"/>
            <a:ext cx="2827885" cy="2372388"/>
            <a:chOff x="788717" y="5951352"/>
            <a:chExt cx="2827885" cy="2355374"/>
          </a:xfrm>
        </p:grpSpPr>
        <p:sp>
          <p:nvSpPr>
            <p:cNvPr id="318" name="Google Shape;318;p9"/>
            <p:cNvSpPr txBox="1"/>
            <p:nvPr/>
          </p:nvSpPr>
          <p:spPr>
            <a:xfrm>
              <a:off x="2993687" y="7790411"/>
              <a:ext cx="622914"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319" name="Google Shape;319;p9"/>
            <p:cNvSpPr txBox="1"/>
            <p:nvPr/>
          </p:nvSpPr>
          <p:spPr>
            <a:xfrm>
              <a:off x="1310243" y="8031754"/>
              <a:ext cx="2144784" cy="2749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hours post infection</a:t>
              </a:r>
              <a:endParaRPr sz="1400" b="0" i="0" u="none" strike="noStrike" cap="none">
                <a:solidFill>
                  <a:srgbClr val="000000"/>
                </a:solidFill>
                <a:latin typeface="Arial"/>
                <a:ea typeface="Arial"/>
                <a:cs typeface="Arial"/>
                <a:sym typeface="Arial"/>
              </a:endParaRPr>
            </a:p>
          </p:txBody>
        </p:sp>
        <p:grpSp>
          <p:nvGrpSpPr>
            <p:cNvPr id="320" name="Google Shape;320;p9"/>
            <p:cNvGrpSpPr/>
            <p:nvPr/>
          </p:nvGrpSpPr>
          <p:grpSpPr>
            <a:xfrm>
              <a:off x="788717" y="5951352"/>
              <a:ext cx="2801945" cy="2222482"/>
              <a:chOff x="788717" y="5951350"/>
              <a:chExt cx="2801945" cy="2222482"/>
            </a:xfrm>
          </p:grpSpPr>
          <p:pic>
            <p:nvPicPr>
              <p:cNvPr id="321" name="Google Shape;321;p9"/>
              <p:cNvPicPr preferRelativeResize="0"/>
              <p:nvPr/>
            </p:nvPicPr>
            <p:blipFill rotWithShape="1">
              <a:blip r:embed="rId8">
                <a:alphaModFix/>
              </a:blip>
              <a:srcRect/>
              <a:stretch/>
            </p:blipFill>
            <p:spPr>
              <a:xfrm>
                <a:off x="1495701" y="6171861"/>
                <a:ext cx="1773911" cy="1650947"/>
              </a:xfrm>
              <a:prstGeom prst="rect">
                <a:avLst/>
              </a:prstGeom>
              <a:noFill/>
              <a:ln>
                <a:noFill/>
              </a:ln>
            </p:spPr>
          </p:pic>
          <p:sp>
            <p:nvSpPr>
              <p:cNvPr id="322" name="Google Shape;322;p9"/>
              <p:cNvSpPr txBox="1"/>
              <p:nvPr/>
            </p:nvSpPr>
            <p:spPr>
              <a:xfrm>
                <a:off x="1245020" y="7617000"/>
                <a:ext cx="405562"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323" name="Google Shape;323;p9"/>
              <p:cNvSpPr txBox="1"/>
              <p:nvPr/>
            </p:nvSpPr>
            <p:spPr>
              <a:xfrm>
                <a:off x="1249997" y="6990580"/>
                <a:ext cx="521726"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324" name="Google Shape;324;p9"/>
              <p:cNvSpPr txBox="1"/>
              <p:nvPr/>
            </p:nvSpPr>
            <p:spPr>
              <a:xfrm>
                <a:off x="1249298" y="6713859"/>
                <a:ext cx="63303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325" name="Google Shape;325;p9"/>
              <p:cNvSpPr txBox="1"/>
              <p:nvPr/>
            </p:nvSpPr>
            <p:spPr>
              <a:xfrm>
                <a:off x="1246792" y="6437490"/>
                <a:ext cx="522536"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a:t>
                </a:r>
                <a:endParaRPr sz="1400" b="0" i="0" u="none" strike="noStrike" cap="none">
                  <a:solidFill>
                    <a:srgbClr val="000000"/>
                  </a:solidFill>
                  <a:latin typeface="Arial"/>
                  <a:ea typeface="Arial"/>
                  <a:cs typeface="Arial"/>
                  <a:sym typeface="Arial"/>
                </a:endParaRPr>
              </a:p>
            </p:txBody>
          </p:sp>
          <p:sp>
            <p:nvSpPr>
              <p:cNvPr id="326" name="Google Shape;326;p9"/>
              <p:cNvSpPr txBox="1"/>
              <p:nvPr/>
            </p:nvSpPr>
            <p:spPr>
              <a:xfrm>
                <a:off x="1160464" y="6138257"/>
                <a:ext cx="62453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327" name="Google Shape;327;p9"/>
              <p:cNvSpPr txBox="1"/>
              <p:nvPr/>
            </p:nvSpPr>
            <p:spPr>
              <a:xfrm>
                <a:off x="1239301" y="7327647"/>
                <a:ext cx="521726"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328" name="Google Shape;328;p9"/>
              <p:cNvSpPr txBox="1"/>
              <p:nvPr/>
            </p:nvSpPr>
            <p:spPr>
              <a:xfrm rot="-5400000">
                <a:off x="14699" y="6725368"/>
                <a:ext cx="2170949" cy="6229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particle release (qRT-PCR Log</a:t>
                </a:r>
                <a:r>
                  <a:rPr lang="en" sz="1200" b="0" i="0" u="none" strike="noStrike" cap="none" baseline="-25000">
                    <a:solidFill>
                      <a:srgbClr val="000000"/>
                    </a:solidFill>
                    <a:latin typeface="Arial"/>
                    <a:ea typeface="Arial"/>
                    <a:cs typeface="Arial"/>
                    <a:sym typeface="Arial"/>
                  </a:rPr>
                  <a:t>10</a:t>
                </a:r>
                <a:r>
                  <a:rPr lang="en" sz="12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29" name="Google Shape;329;p9"/>
              <p:cNvSpPr txBox="1"/>
              <p:nvPr/>
            </p:nvSpPr>
            <p:spPr>
              <a:xfrm>
                <a:off x="1444118" y="7790414"/>
                <a:ext cx="405562"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330" name="Google Shape;330;p9"/>
              <p:cNvSpPr txBox="1"/>
              <p:nvPr/>
            </p:nvSpPr>
            <p:spPr>
              <a:xfrm>
                <a:off x="1727945" y="7790414"/>
                <a:ext cx="47720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331" name="Google Shape;331;p9"/>
              <p:cNvSpPr txBox="1"/>
              <p:nvPr/>
            </p:nvSpPr>
            <p:spPr>
              <a:xfrm>
                <a:off x="2056141" y="7790413"/>
                <a:ext cx="47720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a:t>
                </a:r>
                <a:endParaRPr sz="1400" b="0" i="0" u="none" strike="noStrike" cap="none">
                  <a:solidFill>
                    <a:srgbClr val="000000"/>
                  </a:solidFill>
                  <a:latin typeface="Arial"/>
                  <a:ea typeface="Arial"/>
                  <a:cs typeface="Arial"/>
                  <a:sym typeface="Arial"/>
                </a:endParaRPr>
              </a:p>
            </p:txBody>
          </p:sp>
          <p:sp>
            <p:nvSpPr>
              <p:cNvPr id="332" name="Google Shape;332;p9"/>
              <p:cNvSpPr txBox="1"/>
              <p:nvPr/>
            </p:nvSpPr>
            <p:spPr>
              <a:xfrm>
                <a:off x="2385297" y="7790409"/>
                <a:ext cx="47720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60</a:t>
                </a:r>
                <a:endParaRPr sz="1400" b="0" i="0" u="none" strike="noStrike" cap="none">
                  <a:solidFill>
                    <a:srgbClr val="000000"/>
                  </a:solidFill>
                  <a:latin typeface="Arial"/>
                  <a:ea typeface="Arial"/>
                  <a:cs typeface="Arial"/>
                  <a:sym typeface="Arial"/>
                </a:endParaRPr>
              </a:p>
            </p:txBody>
          </p:sp>
          <p:sp>
            <p:nvSpPr>
              <p:cNvPr id="333" name="Google Shape;333;p9"/>
              <p:cNvSpPr txBox="1"/>
              <p:nvPr/>
            </p:nvSpPr>
            <p:spPr>
              <a:xfrm>
                <a:off x="2712635" y="7795688"/>
                <a:ext cx="477203" cy="3781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80</a:t>
                </a:r>
                <a:endParaRPr sz="1400" b="0" i="0" u="none" strike="noStrike" cap="none">
                  <a:solidFill>
                    <a:srgbClr val="000000"/>
                  </a:solidFill>
                  <a:latin typeface="Arial"/>
                  <a:ea typeface="Arial"/>
                  <a:cs typeface="Arial"/>
                  <a:sym typeface="Arial"/>
                </a:endParaRPr>
              </a:p>
            </p:txBody>
          </p:sp>
          <p:sp>
            <p:nvSpPr>
              <p:cNvPr id="334" name="Google Shape;334;p9"/>
              <p:cNvSpPr txBox="1"/>
              <p:nvPr/>
            </p:nvSpPr>
            <p:spPr>
              <a:xfrm>
                <a:off x="1822235" y="6090122"/>
                <a:ext cx="1700100" cy="27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 sz="1200" b="0" i="0" u="none" strike="noStrike" cap="none">
                    <a:solidFill>
                      <a:schemeClr val="dk1"/>
                    </a:solidFill>
                    <a:latin typeface="Arial"/>
                    <a:ea typeface="Arial"/>
                    <a:cs typeface="Arial"/>
                    <a:sym typeface="Arial"/>
                  </a:rPr>
                  <a:t>RSV</a:t>
                </a:r>
                <a:r>
                  <a:rPr lang="en" sz="1200" b="0" i="0" u="none" strike="noStrike" cap="none" baseline="30000">
                    <a:solidFill>
                      <a:schemeClr val="dk1"/>
                    </a:solidFill>
                    <a:latin typeface="Arial"/>
                    <a:ea typeface="Arial"/>
                    <a:cs typeface="Arial"/>
                    <a:sym typeface="Arial"/>
                  </a:rPr>
                  <a:t>WT</a:t>
                </a:r>
                <a:endParaRPr sz="1200" b="0" i="0" u="none" strike="noStrike" cap="none">
                  <a:solidFill>
                    <a:srgbClr val="000000"/>
                  </a:solidFill>
                  <a:latin typeface="Arial"/>
                  <a:ea typeface="Arial"/>
                  <a:cs typeface="Arial"/>
                  <a:sym typeface="Arial"/>
                </a:endParaRPr>
              </a:p>
            </p:txBody>
          </p:sp>
          <p:sp>
            <p:nvSpPr>
              <p:cNvPr id="335" name="Google Shape;335;p9"/>
              <p:cNvSpPr txBox="1"/>
              <p:nvPr/>
            </p:nvSpPr>
            <p:spPr>
              <a:xfrm>
                <a:off x="2649561" y="6094859"/>
                <a:ext cx="941100" cy="27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RSV</a:t>
                </a:r>
                <a:r>
                  <a:rPr lang="en" sz="1200" b="0" i="0" u="none" strike="noStrike" cap="none" baseline="30000">
                    <a:solidFill>
                      <a:srgbClr val="000000"/>
                    </a:solidFill>
                    <a:latin typeface="Arial"/>
                    <a:ea typeface="Arial"/>
                    <a:cs typeface="Arial"/>
                    <a:sym typeface="Arial"/>
                  </a:rPr>
                  <a:t>L305I</a:t>
                </a:r>
                <a:endParaRPr sz="1200" b="0" i="0" u="none" strike="noStrike" cap="none" baseline="30000">
                  <a:solidFill>
                    <a:srgbClr val="000000"/>
                  </a:solidFill>
                  <a:latin typeface="Arial"/>
                  <a:ea typeface="Arial"/>
                  <a:cs typeface="Arial"/>
                  <a:sym typeface="Arial"/>
                </a:endParaRPr>
              </a:p>
            </p:txBody>
          </p:sp>
          <p:sp>
            <p:nvSpPr>
              <p:cNvPr id="336" name="Google Shape;336;p9"/>
              <p:cNvSpPr/>
              <p:nvPr/>
            </p:nvSpPr>
            <p:spPr>
              <a:xfrm>
                <a:off x="1714402" y="6118243"/>
                <a:ext cx="160200" cy="1638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7" name="Google Shape;337;p9"/>
              <p:cNvSpPr/>
              <p:nvPr/>
            </p:nvSpPr>
            <p:spPr>
              <a:xfrm>
                <a:off x="2540215" y="6123626"/>
                <a:ext cx="160282" cy="163876"/>
              </a:xfrm>
              <a:prstGeom prst="ellipse">
                <a:avLst/>
              </a:prstGeom>
              <a:solidFill>
                <a:srgbClr val="FF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grpSp>
        <p:nvGrpSpPr>
          <p:cNvPr id="338" name="Google Shape;338;p9"/>
          <p:cNvGrpSpPr/>
          <p:nvPr/>
        </p:nvGrpSpPr>
        <p:grpSpPr>
          <a:xfrm>
            <a:off x="3691293" y="5934932"/>
            <a:ext cx="2881371" cy="2594527"/>
            <a:chOff x="3895006" y="5710385"/>
            <a:chExt cx="2623348" cy="2373354"/>
          </a:xfrm>
        </p:grpSpPr>
        <p:pic>
          <p:nvPicPr>
            <p:cNvPr id="339" name="Google Shape;339;p9"/>
            <p:cNvPicPr preferRelativeResize="0"/>
            <p:nvPr/>
          </p:nvPicPr>
          <p:blipFill rotWithShape="1">
            <a:blip r:embed="rId9">
              <a:alphaModFix/>
            </a:blip>
            <a:srcRect t="18193"/>
            <a:stretch/>
          </p:blipFill>
          <p:spPr>
            <a:xfrm>
              <a:off x="4503687" y="6045912"/>
              <a:ext cx="1503288" cy="1566831"/>
            </a:xfrm>
            <a:prstGeom prst="rect">
              <a:avLst/>
            </a:prstGeom>
            <a:noFill/>
            <a:ln>
              <a:noFill/>
            </a:ln>
          </p:spPr>
        </p:pic>
        <p:sp>
          <p:nvSpPr>
            <p:cNvPr id="340" name="Google Shape;340;p9"/>
            <p:cNvSpPr txBox="1"/>
            <p:nvPr/>
          </p:nvSpPr>
          <p:spPr>
            <a:xfrm>
              <a:off x="4268197" y="7421476"/>
              <a:ext cx="409463"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341" name="Google Shape;341;p9"/>
            <p:cNvSpPr txBox="1"/>
            <p:nvPr/>
          </p:nvSpPr>
          <p:spPr>
            <a:xfrm>
              <a:off x="4188166" y="6877577"/>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342" name="Google Shape;342;p9"/>
            <p:cNvSpPr txBox="1"/>
            <p:nvPr/>
          </p:nvSpPr>
          <p:spPr>
            <a:xfrm>
              <a:off x="4182575" y="6604166"/>
              <a:ext cx="639122"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15</a:t>
              </a:r>
              <a:endParaRPr sz="1400" b="0" i="0" u="none" strike="noStrike" cap="none">
                <a:solidFill>
                  <a:srgbClr val="000000"/>
                </a:solidFill>
                <a:latin typeface="Arial"/>
                <a:ea typeface="Arial"/>
                <a:cs typeface="Arial"/>
                <a:sym typeface="Arial"/>
              </a:endParaRPr>
            </a:p>
          </p:txBody>
        </p:sp>
        <p:sp>
          <p:nvSpPr>
            <p:cNvPr id="343" name="Google Shape;343;p9"/>
            <p:cNvSpPr txBox="1"/>
            <p:nvPr/>
          </p:nvSpPr>
          <p:spPr>
            <a:xfrm>
              <a:off x="4183142" y="6339602"/>
              <a:ext cx="527562"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344" name="Google Shape;344;p9"/>
            <p:cNvSpPr txBox="1"/>
            <p:nvPr/>
          </p:nvSpPr>
          <p:spPr>
            <a:xfrm>
              <a:off x="4188223" y="6072491"/>
              <a:ext cx="630541"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25</a:t>
              </a:r>
              <a:endParaRPr sz="1400" b="0" i="0" u="none" strike="noStrike" cap="none">
                <a:solidFill>
                  <a:srgbClr val="000000"/>
                </a:solidFill>
                <a:latin typeface="Arial"/>
                <a:ea typeface="Arial"/>
                <a:cs typeface="Arial"/>
                <a:sym typeface="Arial"/>
              </a:endParaRPr>
            </a:p>
          </p:txBody>
        </p:sp>
        <p:sp>
          <p:nvSpPr>
            <p:cNvPr id="345" name="Google Shape;345;p9"/>
            <p:cNvSpPr txBox="1"/>
            <p:nvPr/>
          </p:nvSpPr>
          <p:spPr>
            <a:xfrm>
              <a:off x="4262117" y="7132656"/>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346" name="Google Shape;346;p9"/>
            <p:cNvSpPr txBox="1"/>
            <p:nvPr/>
          </p:nvSpPr>
          <p:spPr>
            <a:xfrm>
              <a:off x="4455399" y="7590886"/>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347" name="Google Shape;347;p9"/>
            <p:cNvSpPr txBox="1"/>
            <p:nvPr/>
          </p:nvSpPr>
          <p:spPr>
            <a:xfrm rot="-5400000">
              <a:off x="2911982" y="6693409"/>
              <a:ext cx="2343228" cy="377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Foci of infection (X 100)</a:t>
              </a:r>
              <a:endParaRPr sz="1400" b="0" i="0" u="none" strike="noStrike" cap="none">
                <a:solidFill>
                  <a:srgbClr val="000000"/>
                </a:solidFill>
                <a:latin typeface="Arial"/>
                <a:ea typeface="Arial"/>
                <a:cs typeface="Arial"/>
                <a:sym typeface="Arial"/>
              </a:endParaRPr>
            </a:p>
          </p:txBody>
        </p:sp>
        <p:sp>
          <p:nvSpPr>
            <p:cNvPr id="348" name="Google Shape;348;p9"/>
            <p:cNvSpPr txBox="1"/>
            <p:nvPr/>
          </p:nvSpPr>
          <p:spPr>
            <a:xfrm>
              <a:off x="4913640" y="7594260"/>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349" name="Google Shape;349;p9"/>
            <p:cNvSpPr txBox="1"/>
            <p:nvPr/>
          </p:nvSpPr>
          <p:spPr>
            <a:xfrm>
              <a:off x="5371883" y="7591734"/>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350" name="Google Shape;350;p9"/>
            <p:cNvSpPr txBox="1"/>
            <p:nvPr/>
          </p:nvSpPr>
          <p:spPr>
            <a:xfrm>
              <a:off x="5832029" y="7589215"/>
              <a:ext cx="526745" cy="3388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351" name="Google Shape;351;p9"/>
            <p:cNvSpPr txBox="1"/>
            <p:nvPr/>
          </p:nvSpPr>
          <p:spPr>
            <a:xfrm>
              <a:off x="4180614" y="7830390"/>
              <a:ext cx="2183396" cy="25334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days post infection</a:t>
              </a:r>
              <a:endParaRPr sz="1400" b="0" i="0" u="none" strike="noStrike" cap="none">
                <a:solidFill>
                  <a:srgbClr val="000000"/>
                </a:solidFill>
                <a:latin typeface="Arial"/>
                <a:ea typeface="Arial"/>
                <a:cs typeface="Arial"/>
                <a:sym typeface="Arial"/>
              </a:endParaRPr>
            </a:p>
          </p:txBody>
        </p:sp>
        <p:sp>
          <p:nvSpPr>
            <p:cNvPr id="352" name="Google Shape;352;p9"/>
            <p:cNvSpPr txBox="1"/>
            <p:nvPr/>
          </p:nvSpPr>
          <p:spPr>
            <a:xfrm>
              <a:off x="4802054" y="6034210"/>
              <a:ext cx="1716300" cy="253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 sz="1200" b="0" i="0" u="none" strike="noStrike" cap="none">
                  <a:solidFill>
                    <a:schemeClr val="dk1"/>
                  </a:solidFill>
                  <a:latin typeface="Arial"/>
                  <a:ea typeface="Arial"/>
                  <a:cs typeface="Arial"/>
                  <a:sym typeface="Arial"/>
                </a:rPr>
                <a:t>RSV</a:t>
              </a:r>
              <a:r>
                <a:rPr lang="en" sz="1200" b="0" i="0" u="none" strike="noStrike" cap="none" baseline="30000">
                  <a:solidFill>
                    <a:schemeClr val="dk1"/>
                  </a:solidFill>
                  <a:latin typeface="Arial"/>
                  <a:ea typeface="Arial"/>
                  <a:cs typeface="Arial"/>
                  <a:sym typeface="Arial"/>
                </a:rPr>
                <a:t>WT</a:t>
              </a:r>
              <a:endParaRPr sz="1200" b="0" i="0" u="none" strike="noStrike" cap="none">
                <a:solidFill>
                  <a:srgbClr val="000000"/>
                </a:solidFill>
                <a:latin typeface="Arial"/>
                <a:ea typeface="Arial"/>
                <a:cs typeface="Arial"/>
                <a:sym typeface="Arial"/>
              </a:endParaRPr>
            </a:p>
          </p:txBody>
        </p:sp>
        <p:sp>
          <p:nvSpPr>
            <p:cNvPr id="353" name="Google Shape;353;p9"/>
            <p:cNvSpPr txBox="1"/>
            <p:nvPr/>
          </p:nvSpPr>
          <p:spPr>
            <a:xfrm>
              <a:off x="5504406" y="6039724"/>
              <a:ext cx="950100" cy="253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 sz="1200" b="0" i="0" u="none" strike="noStrike" cap="none">
                  <a:solidFill>
                    <a:schemeClr val="dk1"/>
                  </a:solidFill>
                  <a:latin typeface="Arial"/>
                  <a:ea typeface="Arial"/>
                  <a:cs typeface="Arial"/>
                  <a:sym typeface="Arial"/>
                </a:rPr>
                <a:t>RSV</a:t>
              </a:r>
              <a:r>
                <a:rPr lang="en" sz="1200" b="0" i="0" u="none" strike="noStrike" cap="none" baseline="30000">
                  <a:solidFill>
                    <a:schemeClr val="dk1"/>
                  </a:solidFill>
                  <a:latin typeface="Arial"/>
                  <a:ea typeface="Arial"/>
                  <a:cs typeface="Arial"/>
                  <a:sym typeface="Arial"/>
                </a:rPr>
                <a:t>L305I</a:t>
              </a:r>
              <a:endParaRPr sz="1200" b="0" i="0" u="none" strike="noStrike" cap="none">
                <a:solidFill>
                  <a:srgbClr val="000000"/>
                </a:solidFill>
                <a:latin typeface="Arial"/>
                <a:ea typeface="Arial"/>
                <a:cs typeface="Arial"/>
                <a:sym typeface="Arial"/>
              </a:endParaRPr>
            </a:p>
          </p:txBody>
        </p:sp>
        <p:sp>
          <p:nvSpPr>
            <p:cNvPr id="354" name="Google Shape;354;p9"/>
            <p:cNvSpPr/>
            <p:nvPr/>
          </p:nvSpPr>
          <p:spPr>
            <a:xfrm>
              <a:off x="4693184" y="6067130"/>
              <a:ext cx="161700" cy="1470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5" name="Google Shape;355;p9"/>
            <p:cNvSpPr/>
            <p:nvPr/>
          </p:nvSpPr>
          <p:spPr>
            <a:xfrm>
              <a:off x="5394017" y="6064225"/>
              <a:ext cx="161824" cy="146865"/>
            </a:xfrm>
            <a:prstGeom prst="ellipse">
              <a:avLst/>
            </a:prstGeom>
            <a:solidFill>
              <a:srgbClr val="FF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356" name="Google Shape;356;p9"/>
          <p:cNvSpPr txBox="1"/>
          <p:nvPr/>
        </p:nvSpPr>
        <p:spPr>
          <a:xfrm>
            <a:off x="3345730" y="5963431"/>
            <a:ext cx="436434" cy="3692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e</a:t>
            </a:r>
            <a:endParaRPr sz="1800" b="0" i="0" u="none" strike="noStrike" cap="none">
              <a:solidFill>
                <a:srgbClr val="000000"/>
              </a:solidFill>
              <a:latin typeface="Arial"/>
              <a:ea typeface="Arial"/>
              <a:cs typeface="Arial"/>
              <a:sym typeface="Arial"/>
            </a:endParaRPr>
          </a:p>
        </p:txBody>
      </p:sp>
      <p:cxnSp>
        <p:nvCxnSpPr>
          <p:cNvPr id="357" name="Google Shape;357;p9"/>
          <p:cNvCxnSpPr/>
          <p:nvPr/>
        </p:nvCxnSpPr>
        <p:spPr>
          <a:xfrm rot="10800000">
            <a:off x="5891984" y="3156653"/>
            <a:ext cx="308545" cy="774586"/>
          </a:xfrm>
          <a:prstGeom prst="straightConnector1">
            <a:avLst/>
          </a:prstGeom>
          <a:noFill/>
          <a:ln w="12700" cap="flat" cmpd="sng">
            <a:solidFill>
              <a:srgbClr val="0C0C0C"/>
            </a:solidFill>
            <a:prstDash val="solid"/>
            <a:round/>
            <a:headEnd type="none" w="sm" len="sm"/>
            <a:tailEnd type="none" w="sm" len="sm"/>
          </a:ln>
        </p:spPr>
      </p:cxnSp>
      <p:grpSp>
        <p:nvGrpSpPr>
          <p:cNvPr id="358" name="Google Shape;358;p9"/>
          <p:cNvGrpSpPr/>
          <p:nvPr/>
        </p:nvGrpSpPr>
        <p:grpSpPr>
          <a:xfrm>
            <a:off x="3655782" y="1162638"/>
            <a:ext cx="3091595" cy="4101161"/>
            <a:chOff x="188534" y="550640"/>
            <a:chExt cx="3496677" cy="4426645"/>
          </a:xfrm>
        </p:grpSpPr>
        <p:grpSp>
          <p:nvGrpSpPr>
            <p:cNvPr id="359" name="Google Shape;359;p9"/>
            <p:cNvGrpSpPr/>
            <p:nvPr/>
          </p:nvGrpSpPr>
          <p:grpSpPr>
            <a:xfrm>
              <a:off x="188534" y="627977"/>
              <a:ext cx="3496677" cy="4349308"/>
              <a:chOff x="188534" y="958926"/>
              <a:chExt cx="3496677" cy="4349308"/>
            </a:xfrm>
          </p:grpSpPr>
          <p:pic>
            <p:nvPicPr>
              <p:cNvPr id="360" name="Google Shape;360;p9"/>
              <p:cNvPicPr preferRelativeResize="0"/>
              <p:nvPr/>
            </p:nvPicPr>
            <p:blipFill rotWithShape="1">
              <a:blip r:embed="rId10">
                <a:alphaModFix/>
              </a:blip>
              <a:srcRect l="995" r="3728"/>
              <a:stretch/>
            </p:blipFill>
            <p:spPr>
              <a:xfrm>
                <a:off x="188534" y="1028191"/>
                <a:ext cx="2882229" cy="4280043"/>
              </a:xfrm>
              <a:prstGeom prst="rect">
                <a:avLst/>
              </a:prstGeom>
              <a:noFill/>
              <a:ln>
                <a:noFill/>
              </a:ln>
            </p:spPr>
          </p:pic>
          <p:sp>
            <p:nvSpPr>
              <p:cNvPr id="361" name="Google Shape;361;p9"/>
              <p:cNvSpPr txBox="1"/>
              <p:nvPr/>
            </p:nvSpPr>
            <p:spPr>
              <a:xfrm>
                <a:off x="489135" y="958926"/>
                <a:ext cx="854027" cy="3321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Helvetica Neue"/>
                    <a:ea typeface="Helvetica Neue"/>
                    <a:cs typeface="Helvetica Neue"/>
                    <a:sym typeface="Helvetica Neue"/>
                  </a:rPr>
                  <a:t>Site Ø</a:t>
                </a:r>
                <a:endParaRPr sz="1400" b="0" i="0" u="none" strike="noStrike" cap="none">
                  <a:solidFill>
                    <a:srgbClr val="000000"/>
                  </a:solidFill>
                  <a:latin typeface="Arial"/>
                  <a:ea typeface="Arial"/>
                  <a:cs typeface="Arial"/>
                  <a:sym typeface="Arial"/>
                </a:endParaRPr>
              </a:p>
            </p:txBody>
          </p:sp>
          <p:sp>
            <p:nvSpPr>
              <p:cNvPr id="362" name="Google Shape;362;p9"/>
              <p:cNvSpPr txBox="1"/>
              <p:nvPr/>
            </p:nvSpPr>
            <p:spPr>
              <a:xfrm>
                <a:off x="1597573" y="2134648"/>
                <a:ext cx="813433" cy="3321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Helvetica Neue"/>
                    <a:ea typeface="Helvetica Neue"/>
                    <a:cs typeface="Helvetica Neue"/>
                    <a:sym typeface="Helvetica Neue"/>
                  </a:rPr>
                  <a:t>Site II</a:t>
                </a:r>
                <a:endParaRPr sz="1400" b="0" i="0" u="none" strike="noStrike" cap="none">
                  <a:solidFill>
                    <a:srgbClr val="000000"/>
                  </a:solidFill>
                  <a:latin typeface="Arial"/>
                  <a:ea typeface="Arial"/>
                  <a:cs typeface="Arial"/>
                  <a:sym typeface="Arial"/>
                </a:endParaRPr>
              </a:p>
            </p:txBody>
          </p:sp>
          <p:sp>
            <p:nvSpPr>
              <p:cNvPr id="363" name="Google Shape;363;p9"/>
              <p:cNvSpPr txBox="1"/>
              <p:nvPr/>
            </p:nvSpPr>
            <p:spPr>
              <a:xfrm>
                <a:off x="2721790" y="3941595"/>
                <a:ext cx="963421" cy="3321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Helvetica Neue"/>
                    <a:ea typeface="Helvetica Neue"/>
                    <a:cs typeface="Helvetica Neue"/>
                    <a:sym typeface="Helvetica Neue"/>
                  </a:rPr>
                  <a:t>Site IV</a:t>
                </a:r>
                <a:endParaRPr sz="1400" b="0" i="0" u="none" strike="noStrike" cap="none">
                  <a:solidFill>
                    <a:srgbClr val="000000"/>
                  </a:solidFill>
                  <a:latin typeface="Arial"/>
                  <a:ea typeface="Arial"/>
                  <a:cs typeface="Arial"/>
                  <a:sym typeface="Arial"/>
                </a:endParaRPr>
              </a:p>
            </p:txBody>
          </p:sp>
        </p:grpSp>
        <p:grpSp>
          <p:nvGrpSpPr>
            <p:cNvPr id="364" name="Google Shape;364;p9"/>
            <p:cNvGrpSpPr/>
            <p:nvPr/>
          </p:nvGrpSpPr>
          <p:grpSpPr>
            <a:xfrm>
              <a:off x="2333850" y="603847"/>
              <a:ext cx="1183301" cy="540945"/>
              <a:chOff x="2333850" y="603847"/>
              <a:chExt cx="1183301" cy="540945"/>
            </a:xfrm>
          </p:grpSpPr>
          <p:sp>
            <p:nvSpPr>
              <p:cNvPr id="365" name="Google Shape;365;p9"/>
              <p:cNvSpPr/>
              <p:nvPr/>
            </p:nvSpPr>
            <p:spPr>
              <a:xfrm>
                <a:off x="2333850" y="603847"/>
                <a:ext cx="192600" cy="176401"/>
              </a:xfrm>
              <a:prstGeom prst="ellipse">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66" name="Google Shape;366;p9"/>
              <p:cNvSpPr txBox="1"/>
              <p:nvPr/>
            </p:nvSpPr>
            <p:spPr>
              <a:xfrm>
                <a:off x="2476990" y="862463"/>
                <a:ext cx="1040161" cy="282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RSV-F</a:t>
                </a:r>
                <a:r>
                  <a:rPr lang="en" sz="1100" b="0" i="0" u="none" strike="noStrike" cap="none" baseline="30000">
                    <a:solidFill>
                      <a:srgbClr val="000000"/>
                    </a:solidFill>
                    <a:latin typeface="Arial"/>
                    <a:ea typeface="Arial"/>
                    <a:cs typeface="Arial"/>
                    <a:sym typeface="Arial"/>
                  </a:rPr>
                  <a:t>L305</a:t>
                </a:r>
                <a:endParaRPr sz="1400" b="0" i="0" u="none" strike="noStrike" cap="none" baseline="30000">
                  <a:solidFill>
                    <a:srgbClr val="000000"/>
                  </a:solidFill>
                  <a:latin typeface="Arial"/>
                  <a:ea typeface="Arial"/>
                  <a:cs typeface="Arial"/>
                  <a:sym typeface="Arial"/>
                </a:endParaRPr>
              </a:p>
            </p:txBody>
          </p:sp>
        </p:grpSp>
        <p:grpSp>
          <p:nvGrpSpPr>
            <p:cNvPr id="367" name="Google Shape;367;p9"/>
            <p:cNvGrpSpPr/>
            <p:nvPr/>
          </p:nvGrpSpPr>
          <p:grpSpPr>
            <a:xfrm>
              <a:off x="2333856" y="550640"/>
              <a:ext cx="1330180" cy="544794"/>
              <a:chOff x="2333856" y="550640"/>
              <a:chExt cx="1330180" cy="544794"/>
            </a:xfrm>
          </p:grpSpPr>
          <p:sp>
            <p:nvSpPr>
              <p:cNvPr id="368" name="Google Shape;368;p9"/>
              <p:cNvSpPr/>
              <p:nvPr/>
            </p:nvSpPr>
            <p:spPr>
              <a:xfrm>
                <a:off x="2333856" y="919033"/>
                <a:ext cx="192600" cy="176401"/>
              </a:xfrm>
              <a:prstGeom prst="ellipse">
                <a:avLst/>
              </a:prstGeom>
              <a:solidFill>
                <a:srgbClr val="F8D0A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69" name="Google Shape;369;p9"/>
              <p:cNvSpPr txBox="1"/>
              <p:nvPr/>
            </p:nvSpPr>
            <p:spPr>
              <a:xfrm>
                <a:off x="2494980" y="550640"/>
                <a:ext cx="1169056" cy="282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RSV-F</a:t>
                </a:r>
                <a:r>
                  <a:rPr lang="en" sz="1100" b="0" i="0" u="none" strike="noStrike" cap="none" baseline="30000">
                    <a:solidFill>
                      <a:srgbClr val="000000"/>
                    </a:solidFill>
                    <a:latin typeface="Arial"/>
                    <a:ea typeface="Arial"/>
                    <a:cs typeface="Arial"/>
                    <a:sym typeface="Arial"/>
                  </a:rPr>
                  <a:t>L305I</a:t>
                </a:r>
                <a:endParaRPr sz="1400" b="0" i="0" u="none" strike="noStrike" cap="none" baseline="30000">
                  <a:solidFill>
                    <a:srgbClr val="000000"/>
                  </a:solidFill>
                  <a:latin typeface="Arial"/>
                  <a:ea typeface="Arial"/>
                  <a:cs typeface="Arial"/>
                  <a:sym typeface="Arial"/>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0"/>
          <p:cNvSpPr txBox="1"/>
          <p:nvPr/>
        </p:nvSpPr>
        <p:spPr>
          <a:xfrm>
            <a:off x="210450" y="250825"/>
            <a:ext cx="6437100" cy="193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Figure 2. Computational modelling predicts that a Leucine to Isoleucine mutation at position 305 in the RSV-F protein alters protein shape and subsequently viral  growth. a, </a:t>
            </a:r>
            <a:r>
              <a:rPr lang="en" sz="1200" b="0" i="0" u="none" strike="noStrike" cap="none">
                <a:solidFill>
                  <a:srgbClr val="000000"/>
                </a:solidFill>
                <a:latin typeface="Times New Roman"/>
                <a:ea typeface="Times New Roman"/>
                <a:cs typeface="Times New Roman"/>
                <a:sym typeface="Times New Roman"/>
              </a:rPr>
              <a:t>Molecular structures of Leucine and Isoleucine. </a:t>
            </a:r>
            <a:r>
              <a:rPr lang="en" sz="1200" b="1" i="0" u="none" strike="noStrike" cap="none">
                <a:solidFill>
                  <a:srgbClr val="000000"/>
                </a:solidFill>
                <a:latin typeface="Times New Roman"/>
                <a:ea typeface="Times New Roman"/>
                <a:cs typeface="Times New Roman"/>
                <a:sym typeface="Times New Roman"/>
              </a:rPr>
              <a:t>b, </a:t>
            </a:r>
            <a:r>
              <a:rPr lang="en" sz="1200" b="0" i="0" u="none" strike="noStrike" cap="none">
                <a:solidFill>
                  <a:srgbClr val="000000"/>
                </a:solidFill>
                <a:latin typeface="Times New Roman"/>
                <a:ea typeface="Times New Roman"/>
                <a:cs typeface="Times New Roman"/>
                <a:sym typeface="Times New Roman"/>
              </a:rPr>
              <a:t>A single RSV-F protomer created by computational modeling using </a:t>
            </a:r>
            <a:r>
              <a:rPr lang="en" sz="1200" b="0" i="0" u="none" strike="noStrike" cap="none">
                <a:solidFill>
                  <a:schemeClr val="dk1"/>
                </a:solidFill>
                <a:latin typeface="Times New Roman"/>
                <a:ea typeface="Times New Roman"/>
                <a:cs typeface="Times New Roman"/>
                <a:sym typeface="Times New Roman"/>
              </a:rPr>
              <a:t>Schrödinger Small Molecule Discovery Suite</a:t>
            </a:r>
            <a:r>
              <a:rPr lang="en" sz="1200" b="0" i="0" u="none" strike="noStrike" cap="none">
                <a:solidFill>
                  <a:srgbClr val="000000"/>
                </a:solidFill>
                <a:latin typeface="Times New Roman"/>
                <a:ea typeface="Times New Roman"/>
                <a:cs typeface="Times New Roman"/>
                <a:sym typeface="Times New Roman"/>
              </a:rPr>
              <a:t>. Overlay of RSV-A2 pre-fusion F protein: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L305 </a:t>
            </a:r>
            <a:r>
              <a:rPr lang="en" sz="1200" b="0" i="0" u="none" strike="noStrike" cap="none">
                <a:solidFill>
                  <a:srgbClr val="000000"/>
                </a:solidFill>
                <a:latin typeface="Times New Roman"/>
                <a:ea typeface="Times New Roman"/>
                <a:cs typeface="Times New Roman"/>
                <a:sym typeface="Times New Roman"/>
              </a:rPr>
              <a:t>(WT, gold) and RSV-F</a:t>
            </a:r>
            <a:r>
              <a:rPr lang="en" sz="1200" b="0" i="0" u="none" strike="noStrike" cap="none" baseline="30000">
                <a:solidFill>
                  <a:srgbClr val="000000"/>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(L305I, green) showing the change in orientation of amino acids L (red) and I (yellow) at position 305, and subsequent effect on the overall shape of the protomer. </a:t>
            </a:r>
            <a:r>
              <a:rPr lang="en" sz="1200" b="1" i="0" u="none" strike="noStrike" cap="none">
                <a:solidFill>
                  <a:srgbClr val="000000"/>
                </a:solidFill>
                <a:latin typeface="Times New Roman"/>
                <a:ea typeface="Times New Roman"/>
                <a:cs typeface="Times New Roman"/>
                <a:sym typeface="Times New Roman"/>
              </a:rPr>
              <a:t>c, </a:t>
            </a:r>
            <a:r>
              <a:rPr lang="en" sz="1200" b="0" i="0" u="none" strike="noStrike" cap="none">
                <a:solidFill>
                  <a:srgbClr val="000000"/>
                </a:solidFill>
                <a:latin typeface="Times New Roman"/>
                <a:ea typeface="Times New Roman"/>
                <a:cs typeface="Times New Roman"/>
                <a:sym typeface="Times New Roman"/>
              </a:rPr>
              <a:t>Space filling models of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L305</a:t>
            </a:r>
            <a:r>
              <a:rPr lang="en" sz="1200" b="0" i="0" u="none" strike="noStrike" cap="none">
                <a:solidFill>
                  <a:srgbClr val="000000"/>
                </a:solidFill>
                <a:latin typeface="Times New Roman"/>
                <a:ea typeface="Times New Roman"/>
                <a:cs typeface="Times New Roman"/>
                <a:sym typeface="Times New Roman"/>
              </a:rPr>
              <a:t> and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protomers indicated in peach and light green, respectively, with binding site II highlighted in teal and orange. To the right, the protomers are overlaid. </a:t>
            </a:r>
            <a:r>
              <a:rPr lang="en" sz="1200" b="1" i="0" u="none" strike="noStrike" cap="none">
                <a:solidFill>
                  <a:srgbClr val="000000"/>
                </a:solidFill>
                <a:latin typeface="Times New Roman"/>
                <a:ea typeface="Times New Roman"/>
                <a:cs typeface="Times New Roman"/>
                <a:sym typeface="Times New Roman"/>
              </a:rPr>
              <a:t>d, </a:t>
            </a:r>
            <a:r>
              <a:rPr lang="en" sz="1200" b="0" i="0" u="none" strike="noStrike" cap="none">
                <a:solidFill>
                  <a:srgbClr val="000000"/>
                </a:solidFill>
                <a:latin typeface="Times New Roman"/>
                <a:ea typeface="Times New Roman"/>
                <a:cs typeface="Times New Roman"/>
                <a:sym typeface="Times New Roman"/>
              </a:rPr>
              <a:t>One-step growth curve and </a:t>
            </a:r>
            <a:r>
              <a:rPr lang="en" sz="1200" b="1" i="0" u="none" strike="noStrike" cap="none">
                <a:solidFill>
                  <a:srgbClr val="000000"/>
                </a:solidFill>
                <a:latin typeface="Times New Roman"/>
                <a:ea typeface="Times New Roman"/>
                <a:cs typeface="Times New Roman"/>
                <a:sym typeface="Times New Roman"/>
              </a:rPr>
              <a:t>e, </a:t>
            </a:r>
            <a:r>
              <a:rPr lang="en" sz="1200" b="0" i="0" u="none" strike="noStrike" cap="none">
                <a:solidFill>
                  <a:srgbClr val="000000"/>
                </a:solidFill>
                <a:latin typeface="Times New Roman"/>
                <a:ea typeface="Times New Roman"/>
                <a:cs typeface="Times New Roman"/>
                <a:sym typeface="Times New Roman"/>
              </a:rPr>
              <a:t>a time course of viral spread of WT (white) and  rgRSV</a:t>
            </a:r>
            <a:r>
              <a:rPr lang="en" sz="1200" b="0" i="0" u="none" strike="noStrike" cap="none" baseline="30000">
                <a:solidFill>
                  <a:srgbClr val="000000"/>
                </a:solidFill>
                <a:latin typeface="Times New Roman"/>
                <a:ea typeface="Times New Roman"/>
                <a:cs typeface="Times New Roman"/>
                <a:sym typeface="Times New Roman"/>
              </a:rPr>
              <a:t>L305I </a:t>
            </a:r>
            <a:r>
              <a:rPr lang="en" sz="1200" b="0" i="0" u="none" strike="noStrike" cap="none">
                <a:solidFill>
                  <a:srgbClr val="000000"/>
                </a:solidFill>
                <a:latin typeface="Times New Roman"/>
                <a:ea typeface="Times New Roman"/>
                <a:cs typeface="Times New Roman"/>
                <a:sym typeface="Times New Roman"/>
              </a:rPr>
              <a:t>(red) on indicator HeLa cells. </a:t>
            </a: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11"/>
          <p:cNvPicPr preferRelativeResize="0"/>
          <p:nvPr/>
        </p:nvPicPr>
        <p:blipFill rotWithShape="1">
          <a:blip r:embed="rId3">
            <a:alphaModFix/>
          </a:blip>
          <a:srcRect/>
          <a:stretch/>
        </p:blipFill>
        <p:spPr>
          <a:xfrm>
            <a:off x="642889" y="209550"/>
            <a:ext cx="5572222" cy="6645923"/>
          </a:xfrm>
          <a:prstGeom prst="rect">
            <a:avLst/>
          </a:prstGeom>
          <a:noFill/>
          <a:ln>
            <a:noFill/>
          </a:ln>
        </p:spPr>
      </p:pic>
      <p:sp>
        <p:nvSpPr>
          <p:cNvPr id="380" name="Google Shape;380;p11"/>
          <p:cNvSpPr txBox="1"/>
          <p:nvPr/>
        </p:nvSpPr>
        <p:spPr>
          <a:xfrm>
            <a:off x="215900" y="209550"/>
            <a:ext cx="3759300" cy="61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Movie 1</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9"/>
                                        </p:tgtEl>
                                        <p:attrNameLst>
                                          <p:attrName>style.visibility</p:attrName>
                                        </p:attrNameLst>
                                      </p:cBhvr>
                                      <p:to>
                                        <p:strVal val="visible"/>
                                      </p:to>
                                    </p:set>
                                    <p:animEffect transition="in" filter="fade">
                                      <p:cBhvr>
                                        <p:cTn id="7" dur="5000"/>
                                        <p:tgtEl>
                                          <p:spTgt spid="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19"/>
          <p:cNvSpPr txBox="1"/>
          <p:nvPr/>
        </p:nvSpPr>
        <p:spPr>
          <a:xfrm>
            <a:off x="198288" y="235102"/>
            <a:ext cx="6461400" cy="67706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Supplemental Movie 1. Molecular Dynamics of the RSV F trimer. </a:t>
            </a:r>
            <a:r>
              <a:rPr lang="en" sz="1200" b="0" i="0" u="none" strike="noStrike" cap="none">
                <a:solidFill>
                  <a:srgbClr val="000000"/>
                </a:solidFill>
                <a:latin typeface="Times New Roman"/>
                <a:ea typeface="Times New Roman"/>
                <a:cs typeface="Times New Roman"/>
                <a:sym typeface="Times New Roman"/>
              </a:rPr>
              <a:t>Overlay of the </a:t>
            </a:r>
            <a:r>
              <a:rPr lang="en" sz="1400" b="0" i="0" u="none" strike="noStrike" cap="none">
                <a:solidFill>
                  <a:srgbClr val="000000"/>
                </a:solidFill>
                <a:latin typeface="Times New Roman"/>
                <a:ea typeface="Times New Roman"/>
                <a:cs typeface="Times New Roman"/>
                <a:sym typeface="Times New Roman"/>
              </a:rPr>
              <a:t>RSV-F</a:t>
            </a:r>
            <a:r>
              <a:rPr lang="en" sz="1400" b="0" i="0" u="none" strike="noStrike" cap="none" baseline="30000">
                <a:solidFill>
                  <a:srgbClr val="000000"/>
                </a:solidFill>
                <a:latin typeface="Times New Roman"/>
                <a:ea typeface="Times New Roman"/>
                <a:cs typeface="Times New Roman"/>
                <a:sym typeface="Times New Roman"/>
              </a:rPr>
              <a:t>L305</a:t>
            </a:r>
            <a:r>
              <a:rPr lang="en" sz="1600" b="0" i="0" u="none" strike="noStrike" cap="none" baseline="-25000">
                <a:solidFill>
                  <a:srgbClr val="000000"/>
                </a:solidFill>
                <a:latin typeface="Times New Roman"/>
                <a:ea typeface="Times New Roman"/>
                <a:cs typeface="Times New Roman"/>
                <a:sym typeface="Times New Roman"/>
              </a:rPr>
              <a:t> </a:t>
            </a:r>
            <a:r>
              <a:rPr lang="en" sz="1200" b="0" i="0" u="none" strike="noStrike" cap="none">
                <a:solidFill>
                  <a:srgbClr val="000000"/>
                </a:solidFill>
                <a:latin typeface="Times New Roman"/>
                <a:ea typeface="Times New Roman"/>
                <a:cs typeface="Times New Roman"/>
                <a:sym typeface="Times New Roman"/>
              </a:rPr>
              <a:t>(gold) and RSV-F</a:t>
            </a:r>
            <a:r>
              <a:rPr lang="en" sz="1200" b="0" i="0" u="none" strike="noStrike" cap="none" baseline="30000">
                <a:solidFill>
                  <a:srgbClr val="000000"/>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(green) MD trajectories shows the conformational changes over time between the two trimers. The movie was generated using Chimera.</a:t>
            </a: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2"/>
          <p:cNvSpPr txBox="1"/>
          <p:nvPr/>
        </p:nvSpPr>
        <p:spPr>
          <a:xfrm>
            <a:off x="209550" y="234950"/>
            <a:ext cx="2495700" cy="32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Supplemental Figure 1</a:t>
            </a:r>
            <a:endParaRPr sz="1400" b="0" i="0" u="none" strike="noStrike" cap="none">
              <a:solidFill>
                <a:srgbClr val="000000"/>
              </a:solidFill>
              <a:latin typeface="Arial"/>
              <a:ea typeface="Arial"/>
              <a:cs typeface="Arial"/>
              <a:sym typeface="Arial"/>
            </a:endParaRPr>
          </a:p>
        </p:txBody>
      </p:sp>
      <p:pic>
        <p:nvPicPr>
          <p:cNvPr id="391" name="Google Shape;391;p12" descr="Chart&#10;&#10;Description automatically generated"/>
          <p:cNvPicPr preferRelativeResize="0"/>
          <p:nvPr/>
        </p:nvPicPr>
        <p:blipFill rotWithShape="1">
          <a:blip r:embed="rId3">
            <a:alphaModFix/>
          </a:blip>
          <a:srcRect/>
          <a:stretch/>
        </p:blipFill>
        <p:spPr>
          <a:xfrm>
            <a:off x="92556" y="1182859"/>
            <a:ext cx="3219450" cy="2498492"/>
          </a:xfrm>
          <a:prstGeom prst="rect">
            <a:avLst/>
          </a:prstGeom>
          <a:noFill/>
          <a:ln>
            <a:noFill/>
          </a:ln>
        </p:spPr>
      </p:pic>
      <p:sp>
        <p:nvSpPr>
          <p:cNvPr id="392" name="Google Shape;392;p12"/>
          <p:cNvSpPr txBox="1"/>
          <p:nvPr/>
        </p:nvSpPr>
        <p:spPr>
          <a:xfrm>
            <a:off x="-39832" y="763176"/>
            <a:ext cx="3303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pic>
        <p:nvPicPr>
          <p:cNvPr id="393" name="Google Shape;393;p12"/>
          <p:cNvPicPr preferRelativeResize="0"/>
          <p:nvPr/>
        </p:nvPicPr>
        <p:blipFill rotWithShape="1">
          <a:blip r:embed="rId4">
            <a:alphaModFix/>
          </a:blip>
          <a:srcRect/>
          <a:stretch/>
        </p:blipFill>
        <p:spPr>
          <a:xfrm>
            <a:off x="3410432" y="1182859"/>
            <a:ext cx="3331322" cy="2498492"/>
          </a:xfrm>
          <a:prstGeom prst="rect">
            <a:avLst/>
          </a:prstGeom>
          <a:noFill/>
          <a:ln>
            <a:noFill/>
          </a:ln>
        </p:spPr>
      </p:pic>
      <p:sp>
        <p:nvSpPr>
          <p:cNvPr id="394" name="Google Shape;394;p12"/>
          <p:cNvSpPr txBox="1"/>
          <p:nvPr/>
        </p:nvSpPr>
        <p:spPr>
          <a:xfrm>
            <a:off x="3182759" y="721224"/>
            <a:ext cx="3303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395" name="Google Shape;395;p12"/>
          <p:cNvSpPr txBox="1"/>
          <p:nvPr/>
        </p:nvSpPr>
        <p:spPr>
          <a:xfrm>
            <a:off x="125318" y="7427660"/>
            <a:ext cx="63516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 S1. Analysis of RSV-F MD simulation. a,</a:t>
            </a:r>
            <a:r>
              <a:rPr lang="en" sz="1200" b="0" i="0" u="none" strike="noStrike" cap="none">
                <a:solidFill>
                  <a:srgbClr val="000000"/>
                </a:solidFill>
                <a:latin typeface="Times New Roman"/>
                <a:ea typeface="Times New Roman"/>
                <a:cs typeface="Times New Roman"/>
                <a:sym typeface="Times New Roman"/>
              </a:rPr>
              <a:t> Root mean square deviation (RMSD) from initial structure coordinates for RSV-F WT and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mutant for 500 ns simulation time. </a:t>
            </a:r>
            <a:r>
              <a:rPr lang="en" sz="1200" b="1" i="0" u="none" strike="noStrike" cap="none">
                <a:solidFill>
                  <a:srgbClr val="000000"/>
                </a:solidFill>
                <a:latin typeface="Times New Roman"/>
                <a:ea typeface="Times New Roman"/>
                <a:cs typeface="Times New Roman"/>
                <a:sym typeface="Times New Roman"/>
              </a:rPr>
              <a:t>b,</a:t>
            </a:r>
            <a:r>
              <a:rPr lang="en" sz="1200" b="0" i="0" u="none" strike="noStrike" cap="none">
                <a:solidFill>
                  <a:srgbClr val="000000"/>
                </a:solidFill>
                <a:latin typeface="Times New Roman"/>
                <a:ea typeface="Times New Roman"/>
                <a:cs typeface="Times New Roman"/>
                <a:sym typeface="Times New Roman"/>
              </a:rPr>
              <a:t> Atomic fluctuation as a function of B-factor and residues of WT and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protein. </a:t>
            </a:r>
            <a:r>
              <a:rPr lang="en" sz="1200" b="1" i="0" u="none" strike="noStrike" cap="none">
                <a:solidFill>
                  <a:srgbClr val="000000"/>
                </a:solidFill>
                <a:latin typeface="Times New Roman"/>
                <a:ea typeface="Times New Roman"/>
                <a:cs typeface="Times New Roman"/>
                <a:sym typeface="Times New Roman"/>
              </a:rPr>
              <a:t>c, </a:t>
            </a:r>
            <a:r>
              <a:rPr lang="en" sz="1200" b="0" i="0" u="none" strike="noStrike" cap="none">
                <a:solidFill>
                  <a:srgbClr val="000000"/>
                </a:solidFill>
                <a:latin typeface="Times New Roman"/>
                <a:ea typeface="Times New Roman"/>
                <a:cs typeface="Times New Roman"/>
                <a:sym typeface="Times New Roman"/>
              </a:rPr>
              <a:t> RMSD trend of the RSV-F</a:t>
            </a:r>
            <a:r>
              <a:rPr lang="en" sz="1200" b="0" i="0" u="none" strike="noStrike" cap="none" baseline="30000">
                <a:solidFill>
                  <a:srgbClr val="000000"/>
                </a:solidFill>
                <a:latin typeface="Times New Roman"/>
                <a:ea typeface="Times New Roman"/>
                <a:cs typeface="Times New Roman"/>
                <a:sym typeface="Times New Roman"/>
              </a:rPr>
              <a:t>N228S</a:t>
            </a:r>
            <a:r>
              <a:rPr lang="en" sz="1200" b="0" i="0" u="none" strike="noStrike" cap="none">
                <a:solidFill>
                  <a:srgbClr val="000000"/>
                </a:solidFill>
                <a:latin typeface="Times New Roman"/>
                <a:ea typeface="Times New Roman"/>
                <a:cs typeface="Times New Roman"/>
                <a:sym typeface="Times New Roman"/>
              </a:rPr>
              <a:t> mutant during a 200 ns simulation vs WT. </a:t>
            </a:r>
            <a:r>
              <a:rPr lang="en" sz="1200" b="1" i="0" u="none" strike="noStrike" cap="none">
                <a:solidFill>
                  <a:srgbClr val="000000"/>
                </a:solidFill>
                <a:latin typeface="Times New Roman"/>
                <a:ea typeface="Times New Roman"/>
                <a:cs typeface="Times New Roman"/>
                <a:sym typeface="Times New Roman"/>
              </a:rPr>
              <a:t>d, </a:t>
            </a:r>
            <a:r>
              <a:rPr lang="en" sz="1200" b="0" i="0" u="none" strike="noStrike" cap="none">
                <a:solidFill>
                  <a:srgbClr val="000000"/>
                </a:solidFill>
                <a:latin typeface="Times New Roman"/>
                <a:ea typeface="Times New Roman"/>
                <a:cs typeface="Times New Roman"/>
                <a:sym typeface="Times New Roman"/>
              </a:rPr>
              <a:t>Atomic fluctuation as a function of the RSV F trimer backbone of the RSV-F</a:t>
            </a:r>
            <a:r>
              <a:rPr lang="en" sz="1200" b="0" i="0" u="none" strike="noStrike" cap="none" baseline="30000">
                <a:solidFill>
                  <a:srgbClr val="000000"/>
                </a:solidFill>
                <a:latin typeface="Times New Roman"/>
                <a:ea typeface="Times New Roman"/>
                <a:cs typeface="Times New Roman"/>
                <a:sym typeface="Times New Roman"/>
              </a:rPr>
              <a:t>N228S</a:t>
            </a:r>
            <a:r>
              <a:rPr lang="en" sz="1200" b="0" i="0" u="none" strike="noStrike" cap="none">
                <a:solidFill>
                  <a:srgbClr val="000000"/>
                </a:solidFill>
                <a:latin typeface="Times New Roman"/>
                <a:ea typeface="Times New Roman"/>
                <a:cs typeface="Times New Roman"/>
                <a:sym typeface="Times New Roman"/>
              </a:rPr>
              <a:t> mutant (red) compared to the WT (blue).</a:t>
            </a:r>
            <a:endParaRPr sz="1200" b="0" i="0" u="none" strike="noStrike" cap="none" baseline="30000">
              <a:solidFill>
                <a:srgbClr val="000000"/>
              </a:solidFill>
              <a:highlight>
                <a:srgbClr val="FFFF00"/>
              </a:highlight>
              <a:latin typeface="Times New Roman"/>
              <a:ea typeface="Times New Roman"/>
              <a:cs typeface="Times New Roman"/>
              <a:sym typeface="Times New Roman"/>
            </a:endParaRPr>
          </a:p>
        </p:txBody>
      </p:sp>
      <p:pic>
        <p:nvPicPr>
          <p:cNvPr id="396" name="Google Shape;396;p12"/>
          <p:cNvPicPr preferRelativeResize="0"/>
          <p:nvPr/>
        </p:nvPicPr>
        <p:blipFill rotWithShape="1">
          <a:blip r:embed="rId5">
            <a:alphaModFix/>
          </a:blip>
          <a:srcRect/>
          <a:stretch/>
        </p:blipFill>
        <p:spPr>
          <a:xfrm>
            <a:off x="92556" y="4347212"/>
            <a:ext cx="3317875" cy="2498492"/>
          </a:xfrm>
          <a:prstGeom prst="rect">
            <a:avLst/>
          </a:prstGeom>
          <a:noFill/>
          <a:ln>
            <a:noFill/>
          </a:ln>
        </p:spPr>
      </p:pic>
      <p:pic>
        <p:nvPicPr>
          <p:cNvPr id="397" name="Google Shape;397;p12"/>
          <p:cNvPicPr preferRelativeResize="0"/>
          <p:nvPr/>
        </p:nvPicPr>
        <p:blipFill rotWithShape="1">
          <a:blip r:embed="rId6">
            <a:alphaModFix/>
          </a:blip>
          <a:srcRect/>
          <a:stretch/>
        </p:blipFill>
        <p:spPr>
          <a:xfrm>
            <a:off x="3410431" y="4347212"/>
            <a:ext cx="3331322" cy="2498492"/>
          </a:xfrm>
          <a:prstGeom prst="rect">
            <a:avLst/>
          </a:prstGeom>
          <a:noFill/>
          <a:ln>
            <a:noFill/>
          </a:ln>
        </p:spPr>
      </p:pic>
      <p:sp>
        <p:nvSpPr>
          <p:cNvPr id="398" name="Google Shape;398;p12"/>
          <p:cNvSpPr txBox="1"/>
          <p:nvPr/>
        </p:nvSpPr>
        <p:spPr>
          <a:xfrm>
            <a:off x="3182759" y="3930660"/>
            <a:ext cx="3303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d</a:t>
            </a:r>
            <a:endParaRPr sz="1400" b="0" i="0" u="none" strike="noStrike" cap="none">
              <a:solidFill>
                <a:srgbClr val="000000"/>
              </a:solidFill>
              <a:latin typeface="Arial"/>
              <a:ea typeface="Arial"/>
              <a:cs typeface="Arial"/>
              <a:sym typeface="Arial"/>
            </a:endParaRPr>
          </a:p>
        </p:txBody>
      </p:sp>
      <p:sp>
        <p:nvSpPr>
          <p:cNvPr id="399" name="Google Shape;399;p12"/>
          <p:cNvSpPr txBox="1"/>
          <p:nvPr/>
        </p:nvSpPr>
        <p:spPr>
          <a:xfrm>
            <a:off x="-39832" y="3912168"/>
            <a:ext cx="3303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p13"/>
          <p:cNvPicPr preferRelativeResize="0"/>
          <p:nvPr/>
        </p:nvPicPr>
        <p:blipFill rotWithShape="1">
          <a:blip r:embed="rId3">
            <a:alphaModFix/>
          </a:blip>
          <a:srcRect/>
          <a:stretch/>
        </p:blipFill>
        <p:spPr>
          <a:xfrm>
            <a:off x="3941509" y="800404"/>
            <a:ext cx="2146306" cy="1530409"/>
          </a:xfrm>
          <a:prstGeom prst="rect">
            <a:avLst/>
          </a:prstGeom>
          <a:noFill/>
          <a:ln>
            <a:noFill/>
          </a:ln>
        </p:spPr>
      </p:pic>
      <p:sp>
        <p:nvSpPr>
          <p:cNvPr id="405" name="Google Shape;405;p13"/>
          <p:cNvSpPr txBox="1"/>
          <p:nvPr/>
        </p:nvSpPr>
        <p:spPr>
          <a:xfrm>
            <a:off x="317500" y="184150"/>
            <a:ext cx="108000" cy="9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13"/>
          <p:cNvSpPr txBox="1"/>
          <p:nvPr/>
        </p:nvSpPr>
        <p:spPr>
          <a:xfrm>
            <a:off x="83225" y="68200"/>
            <a:ext cx="1269900" cy="489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Figure 3</a:t>
            </a:r>
            <a:endParaRPr sz="1400" b="0" i="0" u="none" strike="noStrike" cap="none">
              <a:solidFill>
                <a:srgbClr val="000000"/>
              </a:solidFill>
              <a:latin typeface="Arial"/>
              <a:ea typeface="Arial"/>
              <a:cs typeface="Arial"/>
              <a:sym typeface="Arial"/>
            </a:endParaRPr>
          </a:p>
        </p:txBody>
      </p:sp>
      <p:sp>
        <p:nvSpPr>
          <p:cNvPr id="407" name="Google Shape;407;p13"/>
          <p:cNvSpPr txBox="1"/>
          <p:nvPr/>
        </p:nvSpPr>
        <p:spPr>
          <a:xfrm>
            <a:off x="282478" y="3088438"/>
            <a:ext cx="6197700" cy="1200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Figure 3. RSV</a:t>
            </a:r>
            <a:r>
              <a:rPr lang="en" sz="1200" b="1" i="0" u="none" strike="noStrike" cap="none" baseline="30000">
                <a:solidFill>
                  <a:srgbClr val="000000"/>
                </a:solidFill>
                <a:latin typeface="Times New Roman"/>
                <a:ea typeface="Times New Roman"/>
                <a:cs typeface="Times New Roman"/>
                <a:sym typeface="Times New Roman"/>
              </a:rPr>
              <a:t>WT</a:t>
            </a:r>
            <a:r>
              <a:rPr lang="en" sz="1200" b="1" i="0" u="none" strike="noStrike" cap="none">
                <a:solidFill>
                  <a:srgbClr val="000000"/>
                </a:solidFill>
                <a:latin typeface="Times New Roman"/>
                <a:ea typeface="Times New Roman"/>
                <a:cs typeface="Times New Roman"/>
                <a:sym typeface="Times New Roman"/>
              </a:rPr>
              <a:t> and RSV</a:t>
            </a:r>
            <a:r>
              <a:rPr lang="en" sz="1200" b="1" i="0" u="none" strike="noStrike" cap="none" baseline="30000">
                <a:solidFill>
                  <a:srgbClr val="000000"/>
                </a:solidFill>
                <a:latin typeface="Times New Roman"/>
                <a:ea typeface="Times New Roman"/>
                <a:cs typeface="Times New Roman"/>
                <a:sym typeface="Times New Roman"/>
              </a:rPr>
              <a:t>L305I</a:t>
            </a:r>
            <a:r>
              <a:rPr lang="en" sz="1200" b="1" i="0" u="none" strike="noStrike" cap="none">
                <a:solidFill>
                  <a:srgbClr val="000000"/>
                </a:solidFill>
                <a:latin typeface="Times New Roman"/>
                <a:ea typeface="Times New Roman"/>
                <a:cs typeface="Times New Roman"/>
                <a:sym typeface="Times New Roman"/>
              </a:rPr>
              <a:t> have different neutralization profiles against infant serum. </a:t>
            </a:r>
            <a:r>
              <a:rPr lang="en" sz="1200" b="0" i="0" u="none" strike="noStrike" cap="none">
                <a:solidFill>
                  <a:srgbClr val="000000"/>
                </a:solidFill>
                <a:latin typeface="Times New Roman"/>
                <a:ea typeface="Times New Roman"/>
                <a:cs typeface="Times New Roman"/>
                <a:sym typeface="Times New Roman"/>
              </a:rPr>
              <a:t>Neutralization susceptibility of RSV</a:t>
            </a:r>
            <a:r>
              <a:rPr lang="en" sz="1200" b="0" i="0" u="none" strike="noStrike" cap="none" baseline="30000">
                <a:solidFill>
                  <a:srgbClr val="000000"/>
                </a:solidFill>
                <a:latin typeface="Times New Roman"/>
                <a:ea typeface="Times New Roman"/>
                <a:cs typeface="Times New Roman"/>
                <a:sym typeface="Times New Roman"/>
              </a:rPr>
              <a:t>WT</a:t>
            </a:r>
            <a:r>
              <a:rPr lang="en" sz="1200" b="0" i="0" u="none" strike="noStrike" cap="none">
                <a:solidFill>
                  <a:srgbClr val="000000"/>
                </a:solidFill>
                <a:latin typeface="Times New Roman"/>
                <a:ea typeface="Times New Roman"/>
                <a:cs typeface="Times New Roman"/>
                <a:sym typeface="Times New Roman"/>
              </a:rPr>
              <a:t> (white) and RSV</a:t>
            </a:r>
            <a:r>
              <a:rPr lang="en" sz="1200" b="0" i="0" u="none" strike="noStrike" cap="none" baseline="30000">
                <a:solidFill>
                  <a:srgbClr val="000000"/>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(red) were compared with neutralizing sera collected from </a:t>
            </a:r>
            <a:r>
              <a:rPr lang="en" sz="1200" b="1" i="0" u="none" strike="noStrike" cap="none">
                <a:solidFill>
                  <a:srgbClr val="000000"/>
                </a:solidFill>
                <a:latin typeface="Times New Roman"/>
                <a:ea typeface="Times New Roman"/>
                <a:cs typeface="Times New Roman"/>
                <a:sym typeface="Times New Roman"/>
              </a:rPr>
              <a:t>a, </a:t>
            </a:r>
            <a:r>
              <a:rPr lang="en" sz="1200" b="0" i="0" u="none" strike="noStrike" cap="none">
                <a:solidFill>
                  <a:srgbClr val="000000"/>
                </a:solidFill>
                <a:latin typeface="Times New Roman"/>
                <a:ea typeface="Times New Roman"/>
                <a:cs typeface="Times New Roman"/>
                <a:sym typeface="Times New Roman"/>
              </a:rPr>
              <a:t>RSV-A and </a:t>
            </a:r>
            <a:r>
              <a:rPr lang="en" sz="1200" b="1" i="0" u="none" strike="noStrike" cap="none">
                <a:solidFill>
                  <a:srgbClr val="000000"/>
                </a:solidFill>
                <a:latin typeface="Times New Roman"/>
                <a:ea typeface="Times New Roman"/>
                <a:cs typeface="Times New Roman"/>
                <a:sym typeface="Times New Roman"/>
              </a:rPr>
              <a:t>b,</a:t>
            </a:r>
            <a:r>
              <a:rPr lang="en" sz="1200" b="0" i="0" u="none" strike="noStrike" cap="none">
                <a:solidFill>
                  <a:srgbClr val="000000"/>
                </a:solidFill>
                <a:latin typeface="Times New Roman"/>
                <a:ea typeface="Times New Roman"/>
                <a:cs typeface="Times New Roman"/>
                <a:sym typeface="Times New Roman"/>
              </a:rPr>
              <a:t> RSV-B infected infants. Virus was incubated with a series of serum dilutions followed by infection of HeLa cells. Infectious virus was determined by colorimetric immunostaining. EC</a:t>
            </a:r>
            <a:r>
              <a:rPr lang="en" sz="1200" b="0" i="0" u="none" strike="noStrike" cap="none" baseline="-25000">
                <a:solidFill>
                  <a:srgbClr val="000000"/>
                </a:solidFill>
                <a:latin typeface="Times New Roman"/>
                <a:ea typeface="Times New Roman"/>
                <a:cs typeface="Times New Roman"/>
                <a:sym typeface="Times New Roman"/>
              </a:rPr>
              <a:t>50</a:t>
            </a:r>
            <a:r>
              <a:rPr lang="en" sz="1200" b="0" i="0" u="none" strike="noStrike" cap="none">
                <a:solidFill>
                  <a:srgbClr val="000000"/>
                </a:solidFill>
                <a:latin typeface="Times New Roman"/>
                <a:ea typeface="Times New Roman"/>
                <a:cs typeface="Times New Roman"/>
                <a:sym typeface="Times New Roman"/>
              </a:rPr>
              <a:t> curves for sera </a:t>
            </a:r>
            <a:r>
              <a:rPr lang="en" sz="1200" b="1" i="0" u="none" strike="noStrike" cap="none">
                <a:solidFill>
                  <a:srgbClr val="000000"/>
                </a:solidFill>
                <a:latin typeface="Times New Roman"/>
                <a:ea typeface="Times New Roman"/>
                <a:cs typeface="Times New Roman"/>
                <a:sym typeface="Times New Roman"/>
              </a:rPr>
              <a:t>a,</a:t>
            </a:r>
            <a:r>
              <a:rPr lang="en" sz="1200" b="0" i="0" u="none" strike="noStrike" cap="none">
                <a:solidFill>
                  <a:srgbClr val="000000"/>
                </a:solidFill>
                <a:latin typeface="Times New Roman"/>
                <a:ea typeface="Times New Roman"/>
                <a:cs typeface="Times New Roman"/>
                <a:sym typeface="Times New Roman"/>
              </a:rPr>
              <a:t> A04, and </a:t>
            </a:r>
            <a:r>
              <a:rPr lang="en" sz="1200" b="1" i="0" u="none" strike="noStrike" cap="none">
                <a:solidFill>
                  <a:srgbClr val="000000"/>
                </a:solidFill>
                <a:latin typeface="Times New Roman"/>
                <a:ea typeface="Times New Roman"/>
                <a:cs typeface="Times New Roman"/>
                <a:sym typeface="Times New Roman"/>
              </a:rPr>
              <a:t>b, </a:t>
            </a:r>
            <a:r>
              <a:rPr lang="en" sz="1200" b="0" i="0" u="none" strike="noStrike" cap="none">
                <a:solidFill>
                  <a:srgbClr val="000000"/>
                </a:solidFill>
                <a:latin typeface="Times New Roman"/>
                <a:ea typeface="Times New Roman"/>
                <a:cs typeface="Times New Roman"/>
                <a:sym typeface="Times New Roman"/>
              </a:rPr>
              <a:t>B45 are shown and corresponding EC50 values expressed as the serum dilution factor are indicated. </a:t>
            </a:r>
            <a:endParaRPr sz="1400" b="1" i="0" u="none" strike="noStrike" cap="none">
              <a:solidFill>
                <a:srgbClr val="000000"/>
              </a:solidFill>
              <a:latin typeface="Times New Roman"/>
              <a:ea typeface="Times New Roman"/>
              <a:cs typeface="Times New Roman"/>
              <a:sym typeface="Times New Roman"/>
            </a:endParaRPr>
          </a:p>
        </p:txBody>
      </p:sp>
      <p:sp>
        <p:nvSpPr>
          <p:cNvPr id="408" name="Google Shape;408;p13"/>
          <p:cNvSpPr txBox="1"/>
          <p:nvPr/>
        </p:nvSpPr>
        <p:spPr>
          <a:xfrm>
            <a:off x="3734872" y="2114107"/>
            <a:ext cx="293767"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09" name="Google Shape;409;p13"/>
          <p:cNvSpPr txBox="1"/>
          <p:nvPr/>
        </p:nvSpPr>
        <p:spPr>
          <a:xfrm>
            <a:off x="3641967" y="1847967"/>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410" name="Google Shape;410;p13"/>
          <p:cNvSpPr txBox="1"/>
          <p:nvPr/>
        </p:nvSpPr>
        <p:spPr>
          <a:xfrm>
            <a:off x="3605523" y="1581886"/>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a:t>
            </a:r>
            <a:endParaRPr sz="1400" b="0" i="0" u="none" strike="noStrike" cap="none">
              <a:solidFill>
                <a:srgbClr val="000000"/>
              </a:solidFill>
              <a:latin typeface="Arial"/>
              <a:ea typeface="Arial"/>
              <a:cs typeface="Arial"/>
              <a:sym typeface="Arial"/>
            </a:endParaRPr>
          </a:p>
        </p:txBody>
      </p:sp>
      <p:sp>
        <p:nvSpPr>
          <p:cNvPr id="411" name="Google Shape;411;p13"/>
          <p:cNvSpPr txBox="1"/>
          <p:nvPr/>
        </p:nvSpPr>
        <p:spPr>
          <a:xfrm rot="-5400000">
            <a:off x="2471428" y="1487449"/>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 inhibition</a:t>
            </a:r>
            <a:endParaRPr sz="1200" b="0" i="0" u="none" strike="noStrike" cap="none">
              <a:solidFill>
                <a:srgbClr val="000000"/>
              </a:solidFill>
              <a:latin typeface="Arial"/>
              <a:ea typeface="Arial"/>
              <a:cs typeface="Arial"/>
              <a:sym typeface="Arial"/>
            </a:endParaRPr>
          </a:p>
        </p:txBody>
      </p:sp>
      <p:sp>
        <p:nvSpPr>
          <p:cNvPr id="412" name="Google Shape;412;p13"/>
          <p:cNvSpPr txBox="1"/>
          <p:nvPr/>
        </p:nvSpPr>
        <p:spPr>
          <a:xfrm>
            <a:off x="3878615" y="2501991"/>
            <a:ext cx="2209200" cy="348900"/>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Serum dilution</a:t>
            </a:r>
            <a:endParaRPr sz="1200" b="0" i="0" u="none" strike="noStrike" cap="none">
              <a:solidFill>
                <a:srgbClr val="000000"/>
              </a:solidFill>
              <a:latin typeface="Arial"/>
              <a:ea typeface="Arial"/>
              <a:cs typeface="Arial"/>
              <a:sym typeface="Arial"/>
            </a:endParaRPr>
          </a:p>
        </p:txBody>
      </p:sp>
      <p:sp>
        <p:nvSpPr>
          <p:cNvPr id="413" name="Google Shape;413;p13"/>
          <p:cNvSpPr txBox="1"/>
          <p:nvPr/>
        </p:nvSpPr>
        <p:spPr>
          <a:xfrm>
            <a:off x="3599995" y="1315776"/>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60</a:t>
            </a:r>
            <a:endParaRPr sz="1400" b="0" i="0" u="none" strike="noStrike" cap="none">
              <a:solidFill>
                <a:srgbClr val="000000"/>
              </a:solidFill>
              <a:latin typeface="Arial"/>
              <a:ea typeface="Arial"/>
              <a:cs typeface="Arial"/>
              <a:sym typeface="Arial"/>
            </a:endParaRPr>
          </a:p>
        </p:txBody>
      </p:sp>
      <p:sp>
        <p:nvSpPr>
          <p:cNvPr id="414" name="Google Shape;414;p13"/>
          <p:cNvSpPr txBox="1"/>
          <p:nvPr/>
        </p:nvSpPr>
        <p:spPr>
          <a:xfrm>
            <a:off x="3600405" y="1043728"/>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80</a:t>
            </a:r>
            <a:endParaRPr sz="1400" b="0" i="0" u="none" strike="noStrike" cap="none">
              <a:solidFill>
                <a:srgbClr val="000000"/>
              </a:solidFill>
              <a:latin typeface="Arial"/>
              <a:ea typeface="Arial"/>
              <a:cs typeface="Arial"/>
              <a:sym typeface="Arial"/>
            </a:endParaRPr>
          </a:p>
        </p:txBody>
      </p:sp>
      <p:sp>
        <p:nvSpPr>
          <p:cNvPr id="415" name="Google Shape;415;p13"/>
          <p:cNvSpPr txBox="1"/>
          <p:nvPr/>
        </p:nvSpPr>
        <p:spPr>
          <a:xfrm>
            <a:off x="3559249" y="777618"/>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416" name="Google Shape;416;p13"/>
          <p:cNvSpPr txBox="1"/>
          <p:nvPr/>
        </p:nvSpPr>
        <p:spPr>
          <a:xfrm>
            <a:off x="4262947" y="336499"/>
            <a:ext cx="16074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Patient serum B45</a:t>
            </a:r>
            <a:endParaRPr sz="1400" b="0" i="0" u="none" strike="noStrike" cap="none">
              <a:solidFill>
                <a:srgbClr val="000000"/>
              </a:solidFill>
              <a:latin typeface="Arial"/>
              <a:ea typeface="Arial"/>
              <a:cs typeface="Arial"/>
              <a:sym typeface="Arial"/>
            </a:endParaRPr>
          </a:p>
        </p:txBody>
      </p:sp>
      <p:pic>
        <p:nvPicPr>
          <p:cNvPr id="417" name="Google Shape;417;p13"/>
          <p:cNvPicPr preferRelativeResize="0"/>
          <p:nvPr/>
        </p:nvPicPr>
        <p:blipFill rotWithShape="1">
          <a:blip r:embed="rId4">
            <a:alphaModFix/>
          </a:blip>
          <a:srcRect/>
          <a:stretch/>
        </p:blipFill>
        <p:spPr>
          <a:xfrm>
            <a:off x="1177580" y="776199"/>
            <a:ext cx="2146306" cy="1530409"/>
          </a:xfrm>
          <a:prstGeom prst="rect">
            <a:avLst/>
          </a:prstGeom>
          <a:noFill/>
          <a:ln>
            <a:noFill/>
          </a:ln>
        </p:spPr>
      </p:pic>
      <p:sp>
        <p:nvSpPr>
          <p:cNvPr id="418" name="Google Shape;418;p13"/>
          <p:cNvSpPr txBox="1"/>
          <p:nvPr/>
        </p:nvSpPr>
        <p:spPr>
          <a:xfrm>
            <a:off x="1447014" y="336540"/>
            <a:ext cx="16074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Patient serum A04</a:t>
            </a:r>
            <a:endParaRPr sz="1400" b="0" i="0" u="none" strike="noStrike" cap="none">
              <a:solidFill>
                <a:srgbClr val="000000"/>
              </a:solidFill>
              <a:latin typeface="Arial"/>
              <a:ea typeface="Arial"/>
              <a:cs typeface="Arial"/>
              <a:sym typeface="Arial"/>
            </a:endParaRPr>
          </a:p>
        </p:txBody>
      </p:sp>
      <p:sp>
        <p:nvSpPr>
          <p:cNvPr id="419" name="Google Shape;419;p13"/>
          <p:cNvSpPr txBox="1"/>
          <p:nvPr/>
        </p:nvSpPr>
        <p:spPr>
          <a:xfrm>
            <a:off x="1249767" y="2475751"/>
            <a:ext cx="2209200" cy="348900"/>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Serum dilution</a:t>
            </a:r>
            <a:endParaRPr sz="1200" b="0" i="0" u="none" strike="noStrike" cap="none">
              <a:solidFill>
                <a:srgbClr val="000000"/>
              </a:solidFill>
              <a:latin typeface="Arial"/>
              <a:ea typeface="Arial"/>
              <a:cs typeface="Arial"/>
              <a:sym typeface="Arial"/>
            </a:endParaRPr>
          </a:p>
        </p:txBody>
      </p:sp>
      <p:sp>
        <p:nvSpPr>
          <p:cNvPr id="420" name="Google Shape;420;p13"/>
          <p:cNvSpPr txBox="1"/>
          <p:nvPr/>
        </p:nvSpPr>
        <p:spPr>
          <a:xfrm>
            <a:off x="5870468" y="2285276"/>
            <a:ext cx="293767"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21" name="Google Shape;421;p13"/>
          <p:cNvSpPr txBox="1"/>
          <p:nvPr/>
        </p:nvSpPr>
        <p:spPr>
          <a:xfrm>
            <a:off x="3105032" y="2265156"/>
            <a:ext cx="293767"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22" name="Google Shape;422;p13"/>
          <p:cNvSpPr txBox="1"/>
          <p:nvPr/>
        </p:nvSpPr>
        <p:spPr>
          <a:xfrm>
            <a:off x="2363153" y="2261071"/>
            <a:ext cx="44736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423" name="Google Shape;423;p13"/>
          <p:cNvSpPr txBox="1"/>
          <p:nvPr/>
        </p:nvSpPr>
        <p:spPr>
          <a:xfrm>
            <a:off x="1645026" y="2256986"/>
            <a:ext cx="51955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0.01</a:t>
            </a:r>
            <a:endParaRPr sz="1400" b="0" i="0" u="none" strike="noStrike" cap="none">
              <a:solidFill>
                <a:srgbClr val="000000"/>
              </a:solidFill>
              <a:latin typeface="Arial"/>
              <a:ea typeface="Arial"/>
              <a:cs typeface="Arial"/>
              <a:sym typeface="Arial"/>
            </a:endParaRPr>
          </a:p>
        </p:txBody>
      </p:sp>
      <p:sp>
        <p:nvSpPr>
          <p:cNvPr id="424" name="Google Shape;424;p13"/>
          <p:cNvSpPr txBox="1"/>
          <p:nvPr/>
        </p:nvSpPr>
        <p:spPr>
          <a:xfrm>
            <a:off x="926898" y="2264777"/>
            <a:ext cx="641707"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0.001</a:t>
            </a:r>
            <a:endParaRPr sz="1400" b="0" i="0" u="none" strike="noStrike" cap="none">
              <a:solidFill>
                <a:srgbClr val="000000"/>
              </a:solidFill>
              <a:latin typeface="Arial"/>
              <a:ea typeface="Arial"/>
              <a:cs typeface="Arial"/>
              <a:sym typeface="Arial"/>
            </a:endParaRPr>
          </a:p>
        </p:txBody>
      </p:sp>
      <p:sp>
        <p:nvSpPr>
          <p:cNvPr id="425" name="Google Shape;425;p13"/>
          <p:cNvSpPr txBox="1"/>
          <p:nvPr/>
        </p:nvSpPr>
        <p:spPr>
          <a:xfrm>
            <a:off x="5106301" y="2288982"/>
            <a:ext cx="44736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426" name="Google Shape;426;p13"/>
          <p:cNvSpPr txBox="1"/>
          <p:nvPr/>
        </p:nvSpPr>
        <p:spPr>
          <a:xfrm>
            <a:off x="4388174" y="2284897"/>
            <a:ext cx="51955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0.01</a:t>
            </a:r>
            <a:endParaRPr sz="1400" b="0" i="0" u="none" strike="noStrike" cap="none">
              <a:solidFill>
                <a:srgbClr val="000000"/>
              </a:solidFill>
              <a:latin typeface="Arial"/>
              <a:ea typeface="Arial"/>
              <a:cs typeface="Arial"/>
              <a:sym typeface="Arial"/>
            </a:endParaRPr>
          </a:p>
        </p:txBody>
      </p:sp>
      <p:sp>
        <p:nvSpPr>
          <p:cNvPr id="427" name="Google Shape;427;p13"/>
          <p:cNvSpPr txBox="1"/>
          <p:nvPr/>
        </p:nvSpPr>
        <p:spPr>
          <a:xfrm>
            <a:off x="3670046" y="2292688"/>
            <a:ext cx="641707"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0.001</a:t>
            </a:r>
            <a:endParaRPr sz="1400" b="0" i="0" u="none" strike="noStrike" cap="none">
              <a:solidFill>
                <a:srgbClr val="000000"/>
              </a:solidFill>
              <a:latin typeface="Arial"/>
              <a:ea typeface="Arial"/>
              <a:cs typeface="Arial"/>
              <a:sym typeface="Arial"/>
            </a:endParaRPr>
          </a:p>
        </p:txBody>
      </p:sp>
      <p:sp>
        <p:nvSpPr>
          <p:cNvPr id="428" name="Google Shape;428;p13"/>
          <p:cNvSpPr txBox="1"/>
          <p:nvPr/>
        </p:nvSpPr>
        <p:spPr>
          <a:xfrm>
            <a:off x="975810" y="2097995"/>
            <a:ext cx="293767"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29" name="Google Shape;429;p13"/>
          <p:cNvSpPr txBox="1"/>
          <p:nvPr/>
        </p:nvSpPr>
        <p:spPr>
          <a:xfrm>
            <a:off x="882905" y="183185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430" name="Google Shape;430;p13"/>
          <p:cNvSpPr txBox="1"/>
          <p:nvPr/>
        </p:nvSpPr>
        <p:spPr>
          <a:xfrm>
            <a:off x="846461" y="1559836"/>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a:t>
            </a:r>
            <a:endParaRPr sz="1400" b="0" i="0" u="none" strike="noStrike" cap="none">
              <a:solidFill>
                <a:srgbClr val="000000"/>
              </a:solidFill>
              <a:latin typeface="Arial"/>
              <a:ea typeface="Arial"/>
              <a:cs typeface="Arial"/>
              <a:sym typeface="Arial"/>
            </a:endParaRPr>
          </a:p>
        </p:txBody>
      </p:sp>
      <p:sp>
        <p:nvSpPr>
          <p:cNvPr id="431" name="Google Shape;431;p13"/>
          <p:cNvSpPr txBox="1"/>
          <p:nvPr/>
        </p:nvSpPr>
        <p:spPr>
          <a:xfrm rot="-5400000">
            <a:off x="-287634" y="1495089"/>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 inhibition</a:t>
            </a:r>
            <a:endParaRPr sz="1200" b="0" i="0" u="none" strike="noStrike" cap="none">
              <a:solidFill>
                <a:srgbClr val="000000"/>
              </a:solidFill>
              <a:latin typeface="Arial"/>
              <a:ea typeface="Arial"/>
              <a:cs typeface="Arial"/>
              <a:sym typeface="Arial"/>
            </a:endParaRPr>
          </a:p>
        </p:txBody>
      </p:sp>
      <p:sp>
        <p:nvSpPr>
          <p:cNvPr id="432" name="Google Shape;432;p13"/>
          <p:cNvSpPr txBox="1"/>
          <p:nvPr/>
        </p:nvSpPr>
        <p:spPr>
          <a:xfrm>
            <a:off x="840933" y="1293726"/>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60</a:t>
            </a:r>
            <a:endParaRPr sz="1400" b="0" i="0" u="none" strike="noStrike" cap="none">
              <a:solidFill>
                <a:srgbClr val="000000"/>
              </a:solidFill>
              <a:latin typeface="Arial"/>
              <a:ea typeface="Arial"/>
              <a:cs typeface="Arial"/>
              <a:sym typeface="Arial"/>
            </a:endParaRPr>
          </a:p>
        </p:txBody>
      </p:sp>
      <p:sp>
        <p:nvSpPr>
          <p:cNvPr id="433" name="Google Shape;433;p13"/>
          <p:cNvSpPr txBox="1"/>
          <p:nvPr/>
        </p:nvSpPr>
        <p:spPr>
          <a:xfrm>
            <a:off x="841343" y="1021678"/>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80</a:t>
            </a:r>
            <a:endParaRPr sz="1400" b="0" i="0" u="none" strike="noStrike" cap="none">
              <a:solidFill>
                <a:srgbClr val="000000"/>
              </a:solidFill>
              <a:latin typeface="Arial"/>
              <a:ea typeface="Arial"/>
              <a:cs typeface="Arial"/>
              <a:sym typeface="Arial"/>
            </a:endParaRPr>
          </a:p>
        </p:txBody>
      </p:sp>
      <p:sp>
        <p:nvSpPr>
          <p:cNvPr id="434" name="Google Shape;434;p13"/>
          <p:cNvSpPr txBox="1"/>
          <p:nvPr/>
        </p:nvSpPr>
        <p:spPr>
          <a:xfrm>
            <a:off x="800187" y="755568"/>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435" name="Google Shape;435;p13"/>
          <p:cNvSpPr txBox="1"/>
          <p:nvPr/>
        </p:nvSpPr>
        <p:spPr>
          <a:xfrm>
            <a:off x="317500" y="633002"/>
            <a:ext cx="32511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sp>
        <p:nvSpPr>
          <p:cNvPr id="436" name="Google Shape;436;p13"/>
          <p:cNvSpPr txBox="1"/>
          <p:nvPr/>
        </p:nvSpPr>
        <p:spPr>
          <a:xfrm>
            <a:off x="3318900" y="626738"/>
            <a:ext cx="32511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437" name="Google Shape;437;p13"/>
          <p:cNvSpPr txBox="1"/>
          <p:nvPr/>
        </p:nvSpPr>
        <p:spPr>
          <a:xfrm>
            <a:off x="1392512" y="657463"/>
            <a:ext cx="16698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 sz="1000" b="0" i="0" u="none" strike="noStrike" cap="none">
                <a:solidFill>
                  <a:schemeClr val="dk1"/>
                </a:solidFill>
                <a:latin typeface="Arial"/>
                <a:ea typeface="Arial"/>
                <a:cs typeface="Arial"/>
                <a:sym typeface="Arial"/>
              </a:rPr>
              <a:t>RSV</a:t>
            </a:r>
            <a:r>
              <a:rPr lang="en" sz="1000" b="0" i="0" u="none" strike="noStrike" cap="none" baseline="30000">
                <a:solidFill>
                  <a:schemeClr val="dk1"/>
                </a:solidFill>
                <a:latin typeface="Arial"/>
                <a:ea typeface="Arial"/>
                <a:cs typeface="Arial"/>
                <a:sym typeface="Arial"/>
              </a:rPr>
              <a:t>WT</a:t>
            </a:r>
            <a:r>
              <a:rPr lang="en" sz="1000" b="0" i="0" u="none" strike="noStrike" cap="none">
                <a:solidFill>
                  <a:schemeClr val="dk1"/>
                </a:solidFill>
                <a:latin typeface="Arial"/>
                <a:ea typeface="Arial"/>
                <a:cs typeface="Arial"/>
                <a:sym typeface="Arial"/>
              </a:rPr>
              <a:t> (EC</a:t>
            </a:r>
            <a:r>
              <a:rPr lang="en" sz="1000" b="0" i="0" u="none" strike="noStrike" cap="none" baseline="-25000">
                <a:solidFill>
                  <a:schemeClr val="dk1"/>
                </a:solidFill>
                <a:latin typeface="Arial"/>
                <a:ea typeface="Arial"/>
                <a:cs typeface="Arial"/>
                <a:sym typeface="Arial"/>
              </a:rPr>
              <a:t>50</a:t>
            </a:r>
            <a:r>
              <a:rPr lang="en" sz="1000" b="0" i="0" u="none" strike="noStrike" cap="none">
                <a:solidFill>
                  <a:schemeClr val="dk1"/>
                </a:solidFill>
                <a:latin typeface="Arial"/>
                <a:ea typeface="Arial"/>
                <a:cs typeface="Arial"/>
                <a:sym typeface="Arial"/>
              </a:rPr>
              <a:t> = 0.02)</a:t>
            </a:r>
            <a:endParaRPr sz="1000" b="0" i="0" u="none" strike="noStrike" cap="none">
              <a:solidFill>
                <a:srgbClr val="000000"/>
              </a:solidFill>
              <a:latin typeface="Arial"/>
              <a:ea typeface="Arial"/>
              <a:cs typeface="Arial"/>
              <a:sym typeface="Arial"/>
            </a:endParaRPr>
          </a:p>
        </p:txBody>
      </p:sp>
      <p:sp>
        <p:nvSpPr>
          <p:cNvPr id="438" name="Google Shape;438;p13"/>
          <p:cNvSpPr txBox="1"/>
          <p:nvPr/>
        </p:nvSpPr>
        <p:spPr>
          <a:xfrm>
            <a:off x="1384667" y="831425"/>
            <a:ext cx="941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000" b="0" i="0" u="none" strike="noStrike" cap="none">
                <a:solidFill>
                  <a:srgbClr val="000000"/>
                </a:solidFill>
                <a:latin typeface="Arial"/>
                <a:ea typeface="Arial"/>
                <a:cs typeface="Arial"/>
                <a:sym typeface="Arial"/>
              </a:rPr>
              <a:t>RSV</a:t>
            </a:r>
            <a:r>
              <a:rPr lang="en" sz="1000" b="0" i="0" u="none" strike="noStrike" cap="none" baseline="30000">
                <a:solidFill>
                  <a:srgbClr val="000000"/>
                </a:solidFill>
                <a:latin typeface="Arial"/>
                <a:ea typeface="Arial"/>
                <a:cs typeface="Arial"/>
                <a:sym typeface="Arial"/>
              </a:rPr>
              <a:t>L305I </a:t>
            </a:r>
            <a:r>
              <a:rPr lang="en" sz="1000" b="0" i="0" u="none" strike="noStrike" cap="none">
                <a:solidFill>
                  <a:schemeClr val="dk1"/>
                </a:solidFill>
                <a:latin typeface="Arial"/>
                <a:ea typeface="Arial"/>
                <a:cs typeface="Arial"/>
                <a:sym typeface="Arial"/>
              </a:rPr>
              <a:t>(EC</a:t>
            </a:r>
            <a:r>
              <a:rPr lang="en" sz="1000" b="0" i="0" u="none" strike="noStrike" cap="none" baseline="-25000">
                <a:solidFill>
                  <a:schemeClr val="dk1"/>
                </a:solidFill>
                <a:latin typeface="Arial"/>
                <a:ea typeface="Arial"/>
                <a:cs typeface="Arial"/>
                <a:sym typeface="Arial"/>
              </a:rPr>
              <a:t>50</a:t>
            </a:r>
            <a:r>
              <a:rPr lang="en" sz="1000" b="0" i="0" u="none" strike="noStrike" cap="none">
                <a:solidFill>
                  <a:schemeClr val="dk1"/>
                </a:solidFill>
                <a:latin typeface="Arial"/>
                <a:ea typeface="Arial"/>
                <a:cs typeface="Arial"/>
                <a:sym typeface="Arial"/>
              </a:rPr>
              <a:t> = 0.04)</a:t>
            </a:r>
            <a:endParaRPr sz="1000" b="0" i="0" u="none" strike="noStrike" cap="none" baseline="30000">
              <a:solidFill>
                <a:srgbClr val="000000"/>
              </a:solidFill>
              <a:latin typeface="Arial"/>
              <a:ea typeface="Arial"/>
              <a:cs typeface="Arial"/>
              <a:sym typeface="Arial"/>
            </a:endParaRPr>
          </a:p>
        </p:txBody>
      </p:sp>
      <p:sp>
        <p:nvSpPr>
          <p:cNvPr id="439" name="Google Shape;439;p13"/>
          <p:cNvSpPr/>
          <p:nvPr/>
        </p:nvSpPr>
        <p:spPr>
          <a:xfrm>
            <a:off x="1330688" y="744388"/>
            <a:ext cx="95400" cy="924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0" name="Google Shape;440;p13"/>
          <p:cNvSpPr/>
          <p:nvPr/>
        </p:nvSpPr>
        <p:spPr>
          <a:xfrm>
            <a:off x="1322850" y="904673"/>
            <a:ext cx="95400" cy="92400"/>
          </a:xfrm>
          <a:prstGeom prst="ellipse">
            <a:avLst/>
          </a:prstGeom>
          <a:solidFill>
            <a:srgbClr val="FF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1" name="Google Shape;441;p13"/>
          <p:cNvSpPr txBox="1"/>
          <p:nvPr/>
        </p:nvSpPr>
        <p:spPr>
          <a:xfrm>
            <a:off x="4159412" y="677013"/>
            <a:ext cx="16698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 sz="1000" b="0" i="0" u="none" strike="noStrike" cap="none">
                <a:solidFill>
                  <a:schemeClr val="dk1"/>
                </a:solidFill>
                <a:latin typeface="Arial"/>
                <a:ea typeface="Arial"/>
                <a:cs typeface="Arial"/>
                <a:sym typeface="Arial"/>
              </a:rPr>
              <a:t>RSV</a:t>
            </a:r>
            <a:r>
              <a:rPr lang="en" sz="1000" b="0" i="0" u="none" strike="noStrike" cap="none" baseline="30000">
                <a:solidFill>
                  <a:schemeClr val="dk1"/>
                </a:solidFill>
                <a:latin typeface="Arial"/>
                <a:ea typeface="Arial"/>
                <a:cs typeface="Arial"/>
                <a:sym typeface="Arial"/>
              </a:rPr>
              <a:t>WT</a:t>
            </a:r>
            <a:r>
              <a:rPr lang="en" sz="1000" b="0" i="0" u="none" strike="noStrike" cap="none">
                <a:solidFill>
                  <a:schemeClr val="dk1"/>
                </a:solidFill>
                <a:latin typeface="Arial"/>
                <a:ea typeface="Arial"/>
                <a:cs typeface="Arial"/>
                <a:sym typeface="Arial"/>
              </a:rPr>
              <a:t> (EC</a:t>
            </a:r>
            <a:r>
              <a:rPr lang="en" sz="1000" b="0" i="0" u="none" strike="noStrike" cap="none" baseline="-25000">
                <a:solidFill>
                  <a:schemeClr val="dk1"/>
                </a:solidFill>
                <a:latin typeface="Arial"/>
                <a:ea typeface="Arial"/>
                <a:cs typeface="Arial"/>
                <a:sym typeface="Arial"/>
              </a:rPr>
              <a:t>50</a:t>
            </a:r>
            <a:r>
              <a:rPr lang="en" sz="1000" b="0" i="0" u="none" strike="noStrike" cap="none">
                <a:solidFill>
                  <a:schemeClr val="dk1"/>
                </a:solidFill>
                <a:latin typeface="Arial"/>
                <a:ea typeface="Arial"/>
                <a:cs typeface="Arial"/>
                <a:sym typeface="Arial"/>
              </a:rPr>
              <a:t> = 0.02)</a:t>
            </a:r>
            <a:endParaRPr sz="1000" b="0" i="0" u="none" strike="noStrike" cap="none">
              <a:solidFill>
                <a:srgbClr val="000000"/>
              </a:solidFill>
              <a:latin typeface="Arial"/>
              <a:ea typeface="Arial"/>
              <a:cs typeface="Arial"/>
              <a:sym typeface="Arial"/>
            </a:endParaRPr>
          </a:p>
        </p:txBody>
      </p:sp>
      <p:sp>
        <p:nvSpPr>
          <p:cNvPr id="442" name="Google Shape;442;p13"/>
          <p:cNvSpPr txBox="1"/>
          <p:nvPr/>
        </p:nvSpPr>
        <p:spPr>
          <a:xfrm>
            <a:off x="4151567" y="850975"/>
            <a:ext cx="941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000" b="0" i="0" u="none" strike="noStrike" cap="none">
                <a:solidFill>
                  <a:srgbClr val="000000"/>
                </a:solidFill>
                <a:latin typeface="Arial"/>
                <a:ea typeface="Arial"/>
                <a:cs typeface="Arial"/>
                <a:sym typeface="Arial"/>
              </a:rPr>
              <a:t>RSV</a:t>
            </a:r>
            <a:r>
              <a:rPr lang="en" sz="1000" b="0" i="0" u="none" strike="noStrike" cap="none" baseline="30000">
                <a:solidFill>
                  <a:srgbClr val="000000"/>
                </a:solidFill>
                <a:latin typeface="Arial"/>
                <a:ea typeface="Arial"/>
                <a:cs typeface="Arial"/>
                <a:sym typeface="Arial"/>
              </a:rPr>
              <a:t>L305I </a:t>
            </a:r>
            <a:r>
              <a:rPr lang="en" sz="1000" b="0" i="0" u="none" strike="noStrike" cap="none">
                <a:solidFill>
                  <a:schemeClr val="dk1"/>
                </a:solidFill>
                <a:latin typeface="Arial"/>
                <a:ea typeface="Arial"/>
                <a:cs typeface="Arial"/>
                <a:sym typeface="Arial"/>
              </a:rPr>
              <a:t>(EC</a:t>
            </a:r>
            <a:r>
              <a:rPr lang="en" sz="1000" b="0" i="0" u="none" strike="noStrike" cap="none" baseline="-25000">
                <a:solidFill>
                  <a:schemeClr val="dk1"/>
                </a:solidFill>
                <a:latin typeface="Arial"/>
                <a:ea typeface="Arial"/>
                <a:cs typeface="Arial"/>
                <a:sym typeface="Arial"/>
              </a:rPr>
              <a:t>50</a:t>
            </a:r>
            <a:r>
              <a:rPr lang="en" sz="1000" b="0" i="0" u="none" strike="noStrike" cap="none">
                <a:solidFill>
                  <a:schemeClr val="dk1"/>
                </a:solidFill>
                <a:latin typeface="Arial"/>
                <a:ea typeface="Arial"/>
                <a:cs typeface="Arial"/>
                <a:sym typeface="Arial"/>
              </a:rPr>
              <a:t> = 0.07)</a:t>
            </a:r>
            <a:endParaRPr sz="1000" b="0" i="0" u="none" strike="noStrike" cap="none" baseline="30000">
              <a:solidFill>
                <a:srgbClr val="000000"/>
              </a:solidFill>
              <a:latin typeface="Arial"/>
              <a:ea typeface="Arial"/>
              <a:cs typeface="Arial"/>
              <a:sym typeface="Arial"/>
            </a:endParaRPr>
          </a:p>
        </p:txBody>
      </p:sp>
      <p:sp>
        <p:nvSpPr>
          <p:cNvPr id="443" name="Google Shape;443;p13"/>
          <p:cNvSpPr/>
          <p:nvPr/>
        </p:nvSpPr>
        <p:spPr>
          <a:xfrm>
            <a:off x="4097588" y="763938"/>
            <a:ext cx="95400" cy="92400"/>
          </a:xfrm>
          <a:prstGeom prst="ellipse">
            <a:avLst/>
          </a:prstGeom>
          <a:solidFill>
            <a:srgbClr val="FFFFFF"/>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4" name="Google Shape;444;p13"/>
          <p:cNvSpPr/>
          <p:nvPr/>
        </p:nvSpPr>
        <p:spPr>
          <a:xfrm>
            <a:off x="4089750" y="924223"/>
            <a:ext cx="95400" cy="92400"/>
          </a:xfrm>
          <a:prstGeom prst="ellipse">
            <a:avLst/>
          </a:prstGeom>
          <a:solidFill>
            <a:srgbClr val="FF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14"/>
          <p:cNvPicPr preferRelativeResize="0"/>
          <p:nvPr/>
        </p:nvPicPr>
        <p:blipFill rotWithShape="1">
          <a:blip r:embed="rId3">
            <a:alphaModFix/>
          </a:blip>
          <a:srcRect/>
          <a:stretch/>
        </p:blipFill>
        <p:spPr>
          <a:xfrm>
            <a:off x="3748087" y="3781242"/>
            <a:ext cx="2773836" cy="2091045"/>
          </a:xfrm>
          <a:prstGeom prst="rect">
            <a:avLst/>
          </a:prstGeom>
          <a:noFill/>
          <a:ln>
            <a:noFill/>
          </a:ln>
        </p:spPr>
      </p:pic>
      <p:pic>
        <p:nvPicPr>
          <p:cNvPr id="450" name="Google Shape;450;p14"/>
          <p:cNvPicPr preferRelativeResize="0"/>
          <p:nvPr/>
        </p:nvPicPr>
        <p:blipFill rotWithShape="1">
          <a:blip r:embed="rId4">
            <a:alphaModFix/>
          </a:blip>
          <a:srcRect t="4470" b="4470"/>
          <a:stretch/>
        </p:blipFill>
        <p:spPr>
          <a:xfrm>
            <a:off x="3507236" y="1032309"/>
            <a:ext cx="3021485" cy="2390125"/>
          </a:xfrm>
          <a:prstGeom prst="rect">
            <a:avLst/>
          </a:prstGeom>
          <a:noFill/>
          <a:ln w="9525" cap="flat" cmpd="sng">
            <a:solidFill>
              <a:schemeClr val="lt1"/>
            </a:solidFill>
            <a:prstDash val="dash"/>
            <a:round/>
            <a:headEnd type="none" w="sm" len="sm"/>
            <a:tailEnd type="none" w="sm" len="sm"/>
          </a:ln>
        </p:spPr>
      </p:pic>
      <p:sp>
        <p:nvSpPr>
          <p:cNvPr id="451" name="Google Shape;451;p14"/>
          <p:cNvSpPr txBox="1"/>
          <p:nvPr/>
        </p:nvSpPr>
        <p:spPr>
          <a:xfrm>
            <a:off x="222250" y="139700"/>
            <a:ext cx="2209800" cy="50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Figure 4</a:t>
            </a:r>
            <a:endParaRPr sz="1400" b="0" i="0" u="none" strike="noStrike" cap="none">
              <a:solidFill>
                <a:srgbClr val="000000"/>
              </a:solidFill>
              <a:latin typeface="Arial"/>
              <a:ea typeface="Arial"/>
              <a:cs typeface="Arial"/>
              <a:sym typeface="Arial"/>
            </a:endParaRPr>
          </a:p>
        </p:txBody>
      </p:sp>
      <p:sp>
        <p:nvSpPr>
          <p:cNvPr id="452" name="Google Shape;452;p14"/>
          <p:cNvSpPr txBox="1"/>
          <p:nvPr/>
        </p:nvSpPr>
        <p:spPr>
          <a:xfrm>
            <a:off x="274394" y="494478"/>
            <a:ext cx="564212" cy="6034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a</a:t>
            </a:r>
            <a:endParaRPr sz="1800" b="0" i="0" u="none" strike="noStrike" cap="none">
              <a:solidFill>
                <a:srgbClr val="000000"/>
              </a:solidFill>
              <a:latin typeface="Arial"/>
              <a:ea typeface="Arial"/>
              <a:cs typeface="Arial"/>
              <a:sym typeface="Arial"/>
            </a:endParaRPr>
          </a:p>
        </p:txBody>
      </p:sp>
      <p:pic>
        <p:nvPicPr>
          <p:cNvPr id="453" name="Google Shape;453;p14" descr="Diagram&#10;&#10;Description automatically generated"/>
          <p:cNvPicPr preferRelativeResize="0"/>
          <p:nvPr/>
        </p:nvPicPr>
        <p:blipFill rotWithShape="1">
          <a:blip r:embed="rId5">
            <a:alphaModFix/>
          </a:blip>
          <a:srcRect l="13994" t="9099" r="2638"/>
          <a:stretch/>
        </p:blipFill>
        <p:spPr>
          <a:xfrm>
            <a:off x="502329" y="4005538"/>
            <a:ext cx="2471298" cy="2362529"/>
          </a:xfrm>
          <a:prstGeom prst="rect">
            <a:avLst/>
          </a:prstGeom>
          <a:noFill/>
          <a:ln>
            <a:noFill/>
          </a:ln>
        </p:spPr>
      </p:pic>
      <p:sp>
        <p:nvSpPr>
          <p:cNvPr id="454" name="Google Shape;454;p14"/>
          <p:cNvSpPr txBox="1"/>
          <p:nvPr/>
        </p:nvSpPr>
        <p:spPr>
          <a:xfrm>
            <a:off x="3284911" y="495277"/>
            <a:ext cx="275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b</a:t>
            </a:r>
            <a:endParaRPr sz="1800" b="0" i="0" u="none" strike="noStrike" cap="none">
              <a:solidFill>
                <a:srgbClr val="000000"/>
              </a:solidFill>
              <a:latin typeface="Arial"/>
              <a:ea typeface="Arial"/>
              <a:cs typeface="Arial"/>
              <a:sym typeface="Arial"/>
            </a:endParaRPr>
          </a:p>
        </p:txBody>
      </p:sp>
      <p:sp>
        <p:nvSpPr>
          <p:cNvPr id="455" name="Google Shape;455;p14"/>
          <p:cNvSpPr txBox="1"/>
          <p:nvPr/>
        </p:nvSpPr>
        <p:spPr>
          <a:xfrm>
            <a:off x="3287132" y="3799622"/>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d</a:t>
            </a:r>
            <a:endParaRPr sz="1800" b="0" i="0" u="none" strike="noStrike" cap="none">
              <a:solidFill>
                <a:srgbClr val="000000"/>
              </a:solidFill>
              <a:latin typeface="Arial"/>
              <a:ea typeface="Arial"/>
              <a:cs typeface="Arial"/>
              <a:sym typeface="Arial"/>
            </a:endParaRPr>
          </a:p>
        </p:txBody>
      </p:sp>
      <p:sp>
        <p:nvSpPr>
          <p:cNvPr id="456" name="Google Shape;456;p14"/>
          <p:cNvSpPr txBox="1"/>
          <p:nvPr/>
        </p:nvSpPr>
        <p:spPr>
          <a:xfrm>
            <a:off x="271842" y="6361079"/>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e</a:t>
            </a:r>
            <a:endParaRPr sz="1800" b="1" i="0" u="none" strike="noStrike" cap="none">
              <a:solidFill>
                <a:srgbClr val="000000"/>
              </a:solidFill>
              <a:latin typeface="Arial"/>
              <a:ea typeface="Arial"/>
              <a:cs typeface="Arial"/>
              <a:sym typeface="Arial"/>
            </a:endParaRPr>
          </a:p>
        </p:txBody>
      </p:sp>
      <p:sp>
        <p:nvSpPr>
          <p:cNvPr id="457" name="Google Shape;457;p14"/>
          <p:cNvSpPr txBox="1"/>
          <p:nvPr/>
        </p:nvSpPr>
        <p:spPr>
          <a:xfrm>
            <a:off x="3326912" y="6366466"/>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f</a:t>
            </a:r>
            <a:endParaRPr sz="1800" b="0" i="0" u="none" strike="noStrike" cap="none">
              <a:solidFill>
                <a:srgbClr val="000000"/>
              </a:solidFill>
              <a:latin typeface="Arial"/>
              <a:ea typeface="Arial"/>
              <a:cs typeface="Arial"/>
              <a:sym typeface="Arial"/>
            </a:endParaRPr>
          </a:p>
        </p:txBody>
      </p:sp>
      <p:pic>
        <p:nvPicPr>
          <p:cNvPr id="458" name="Google Shape;458;p14"/>
          <p:cNvPicPr preferRelativeResize="0"/>
          <p:nvPr/>
        </p:nvPicPr>
        <p:blipFill rotWithShape="1">
          <a:blip r:embed="rId6">
            <a:alphaModFix/>
          </a:blip>
          <a:srcRect/>
          <a:stretch/>
        </p:blipFill>
        <p:spPr>
          <a:xfrm>
            <a:off x="3836726" y="6500643"/>
            <a:ext cx="2419865" cy="1984910"/>
          </a:xfrm>
          <a:prstGeom prst="rect">
            <a:avLst/>
          </a:prstGeom>
          <a:noFill/>
          <a:ln>
            <a:noFill/>
          </a:ln>
        </p:spPr>
      </p:pic>
      <p:sp>
        <p:nvSpPr>
          <p:cNvPr id="459" name="Google Shape;459;p14"/>
          <p:cNvSpPr txBox="1"/>
          <p:nvPr/>
        </p:nvSpPr>
        <p:spPr>
          <a:xfrm>
            <a:off x="263264" y="3752826"/>
            <a:ext cx="497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
        <p:nvSpPr>
          <p:cNvPr id="460" name="Google Shape;460;p14"/>
          <p:cNvSpPr txBox="1"/>
          <p:nvPr/>
        </p:nvSpPr>
        <p:spPr>
          <a:xfrm rot="-5400000">
            <a:off x="-665703" y="7355478"/>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PZMB Response (RU)</a:t>
            </a:r>
            <a:endParaRPr sz="1200" b="0" i="0" u="none" strike="noStrike" cap="none">
              <a:solidFill>
                <a:srgbClr val="000000"/>
              </a:solidFill>
              <a:latin typeface="Arial"/>
              <a:ea typeface="Arial"/>
              <a:cs typeface="Arial"/>
              <a:sym typeface="Arial"/>
            </a:endParaRPr>
          </a:p>
        </p:txBody>
      </p:sp>
      <p:sp>
        <p:nvSpPr>
          <p:cNvPr id="461" name="Google Shape;461;p14"/>
          <p:cNvSpPr txBox="1"/>
          <p:nvPr/>
        </p:nvSpPr>
        <p:spPr>
          <a:xfrm rot="-5400000">
            <a:off x="2388904" y="7360952"/>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PZMB Response (RU)</a:t>
            </a:r>
            <a:endParaRPr sz="1200" b="0" i="0" u="none" strike="noStrike" cap="none">
              <a:solidFill>
                <a:srgbClr val="000000"/>
              </a:solidFill>
              <a:latin typeface="Arial"/>
              <a:ea typeface="Arial"/>
              <a:cs typeface="Arial"/>
              <a:sym typeface="Arial"/>
            </a:endParaRPr>
          </a:p>
        </p:txBody>
      </p:sp>
      <p:sp>
        <p:nvSpPr>
          <p:cNvPr id="462" name="Google Shape;462;p14"/>
          <p:cNvSpPr txBox="1"/>
          <p:nvPr/>
        </p:nvSpPr>
        <p:spPr>
          <a:xfrm>
            <a:off x="3983281" y="8503316"/>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463" name="Google Shape;463;p14"/>
          <p:cNvSpPr txBox="1"/>
          <p:nvPr/>
        </p:nvSpPr>
        <p:spPr>
          <a:xfrm>
            <a:off x="3594024" y="5512619"/>
            <a:ext cx="293767"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64" name="Google Shape;464;p14"/>
          <p:cNvSpPr txBox="1"/>
          <p:nvPr/>
        </p:nvSpPr>
        <p:spPr>
          <a:xfrm>
            <a:off x="3506219" y="4838834"/>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465" name="Google Shape;465;p14"/>
          <p:cNvSpPr txBox="1"/>
          <p:nvPr/>
        </p:nvSpPr>
        <p:spPr>
          <a:xfrm>
            <a:off x="3411399" y="4149804"/>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grpSp>
        <p:nvGrpSpPr>
          <p:cNvPr id="466" name="Google Shape;466;p14"/>
          <p:cNvGrpSpPr/>
          <p:nvPr/>
        </p:nvGrpSpPr>
        <p:grpSpPr>
          <a:xfrm>
            <a:off x="3942322" y="4177114"/>
            <a:ext cx="1851041" cy="230792"/>
            <a:chOff x="5531963" y="3718115"/>
            <a:chExt cx="1851041" cy="230792"/>
          </a:xfrm>
        </p:grpSpPr>
        <p:sp>
          <p:nvSpPr>
            <p:cNvPr id="467" name="Google Shape;467;p14"/>
            <p:cNvSpPr/>
            <p:nvPr/>
          </p:nvSpPr>
          <p:spPr>
            <a:xfrm>
              <a:off x="5531963" y="3811330"/>
              <a:ext cx="67806" cy="68417"/>
            </a:xfrm>
            <a:prstGeom prst="rect">
              <a:avLst/>
            </a:prstGeom>
            <a:solidFill>
              <a:srgbClr val="FD0200"/>
            </a:solidFill>
            <a:ln w="9525" cap="flat" cmpd="sng">
              <a:solidFill>
                <a:srgbClr val="FD0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8" name="Google Shape;468;p14"/>
            <p:cNvSpPr txBox="1"/>
            <p:nvPr/>
          </p:nvSpPr>
          <p:spPr>
            <a:xfrm>
              <a:off x="5557124" y="3718115"/>
              <a:ext cx="1825880"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L305I</a:t>
              </a:r>
              <a:r>
                <a:rPr lang="en" sz="900" b="0" i="0" u="none" strike="noStrike" cap="none">
                  <a:solidFill>
                    <a:srgbClr val="000000"/>
                  </a:solidFill>
                  <a:latin typeface="Arial"/>
                  <a:ea typeface="Arial"/>
                  <a:cs typeface="Arial"/>
                  <a:sym typeface="Arial"/>
                </a:rPr>
                <a:t> (331.4 ng/mL)</a:t>
              </a:r>
              <a:endParaRPr sz="900" b="0" i="0" u="none" strike="noStrike" cap="none">
                <a:solidFill>
                  <a:srgbClr val="000000"/>
                </a:solidFill>
                <a:latin typeface="Arial"/>
                <a:ea typeface="Arial"/>
                <a:cs typeface="Arial"/>
                <a:sym typeface="Arial"/>
              </a:endParaRPr>
            </a:p>
          </p:txBody>
        </p:sp>
      </p:grpSp>
      <p:sp>
        <p:nvSpPr>
          <p:cNvPr id="469" name="Google Shape;469;p14"/>
          <p:cNvSpPr txBox="1"/>
          <p:nvPr/>
        </p:nvSpPr>
        <p:spPr>
          <a:xfrm>
            <a:off x="4194573" y="5784712"/>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70" name="Google Shape;470;p14"/>
          <p:cNvSpPr txBox="1"/>
          <p:nvPr/>
        </p:nvSpPr>
        <p:spPr>
          <a:xfrm>
            <a:off x="4470520" y="5784173"/>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71" name="Google Shape;471;p14"/>
          <p:cNvSpPr txBox="1"/>
          <p:nvPr/>
        </p:nvSpPr>
        <p:spPr>
          <a:xfrm>
            <a:off x="4808201" y="5783812"/>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472" name="Google Shape;472;p14"/>
          <p:cNvSpPr txBox="1"/>
          <p:nvPr/>
        </p:nvSpPr>
        <p:spPr>
          <a:xfrm>
            <a:off x="5160336" y="5781459"/>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473" name="Google Shape;473;p14"/>
          <p:cNvSpPr txBox="1"/>
          <p:nvPr/>
        </p:nvSpPr>
        <p:spPr>
          <a:xfrm>
            <a:off x="5520313" y="5790422"/>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474" name="Google Shape;474;p14"/>
          <p:cNvSpPr txBox="1"/>
          <p:nvPr/>
        </p:nvSpPr>
        <p:spPr>
          <a:xfrm>
            <a:off x="5872448" y="5785556"/>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475" name="Google Shape;475;p14"/>
          <p:cNvSpPr txBox="1"/>
          <p:nvPr/>
        </p:nvSpPr>
        <p:spPr>
          <a:xfrm rot="-5400000">
            <a:off x="2358029" y="4866401"/>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 inhibition</a:t>
            </a:r>
            <a:endParaRPr sz="1200" b="0" i="0" u="none" strike="noStrike" cap="none">
              <a:solidFill>
                <a:srgbClr val="000000"/>
              </a:solidFill>
              <a:latin typeface="Arial"/>
              <a:ea typeface="Arial"/>
              <a:cs typeface="Arial"/>
              <a:sym typeface="Arial"/>
            </a:endParaRPr>
          </a:p>
        </p:txBody>
      </p:sp>
      <p:sp>
        <p:nvSpPr>
          <p:cNvPr id="476" name="Google Shape;476;p14"/>
          <p:cNvSpPr txBox="1"/>
          <p:nvPr/>
        </p:nvSpPr>
        <p:spPr>
          <a:xfrm>
            <a:off x="4057703" y="6025798"/>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Concentration (ng/mL)</a:t>
            </a:r>
            <a:endParaRPr sz="1200" b="0" i="0" u="none" strike="noStrike" cap="none">
              <a:solidFill>
                <a:srgbClr val="000000"/>
              </a:solidFill>
              <a:latin typeface="Arial"/>
              <a:ea typeface="Arial"/>
              <a:cs typeface="Arial"/>
              <a:sym typeface="Arial"/>
            </a:endParaRPr>
          </a:p>
        </p:txBody>
      </p:sp>
      <p:grpSp>
        <p:nvGrpSpPr>
          <p:cNvPr id="477" name="Google Shape;477;p14"/>
          <p:cNvGrpSpPr/>
          <p:nvPr/>
        </p:nvGrpSpPr>
        <p:grpSpPr>
          <a:xfrm>
            <a:off x="508524" y="6503664"/>
            <a:ext cx="2867269" cy="2349378"/>
            <a:chOff x="508524" y="6503664"/>
            <a:chExt cx="2867269" cy="2349378"/>
          </a:xfrm>
        </p:grpSpPr>
        <p:pic>
          <p:nvPicPr>
            <p:cNvPr id="478" name="Google Shape;478;p14"/>
            <p:cNvPicPr preferRelativeResize="0"/>
            <p:nvPr/>
          </p:nvPicPr>
          <p:blipFill rotWithShape="1">
            <a:blip r:embed="rId7">
              <a:alphaModFix/>
            </a:blip>
            <a:srcRect/>
            <a:stretch/>
          </p:blipFill>
          <p:spPr>
            <a:xfrm>
              <a:off x="758225" y="6503664"/>
              <a:ext cx="2452045" cy="1984910"/>
            </a:xfrm>
            <a:prstGeom prst="rect">
              <a:avLst/>
            </a:prstGeom>
            <a:noFill/>
            <a:ln>
              <a:noFill/>
            </a:ln>
          </p:spPr>
        </p:pic>
        <p:sp>
          <p:nvSpPr>
            <p:cNvPr id="479" name="Google Shape;479;p14"/>
            <p:cNvSpPr txBox="1"/>
            <p:nvPr/>
          </p:nvSpPr>
          <p:spPr>
            <a:xfrm>
              <a:off x="939560" y="8504340"/>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480" name="Google Shape;480;p14"/>
            <p:cNvSpPr txBox="1"/>
            <p:nvPr/>
          </p:nvSpPr>
          <p:spPr>
            <a:xfrm>
              <a:off x="508524" y="658835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60</a:t>
              </a:r>
              <a:endParaRPr sz="1400" b="0" i="0" u="none" strike="noStrike" cap="none">
                <a:solidFill>
                  <a:srgbClr val="000000"/>
                </a:solidFill>
                <a:latin typeface="Arial"/>
                <a:ea typeface="Arial"/>
                <a:cs typeface="Arial"/>
                <a:sym typeface="Arial"/>
              </a:endParaRPr>
            </a:p>
          </p:txBody>
        </p:sp>
        <p:sp>
          <p:nvSpPr>
            <p:cNvPr id="481" name="Google Shape;481;p14"/>
            <p:cNvSpPr txBox="1"/>
            <p:nvPr/>
          </p:nvSpPr>
          <p:spPr>
            <a:xfrm>
              <a:off x="511134" y="6860993"/>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482" name="Google Shape;482;p14"/>
            <p:cNvSpPr txBox="1"/>
            <p:nvPr/>
          </p:nvSpPr>
          <p:spPr>
            <a:xfrm>
              <a:off x="514409" y="713399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a:t>
              </a:r>
              <a:endParaRPr sz="1400" b="0" i="0" u="none" strike="noStrike" cap="none">
                <a:solidFill>
                  <a:srgbClr val="000000"/>
                </a:solidFill>
                <a:latin typeface="Arial"/>
                <a:ea typeface="Arial"/>
                <a:cs typeface="Arial"/>
                <a:sym typeface="Arial"/>
              </a:endParaRPr>
            </a:p>
          </p:txBody>
        </p:sp>
        <p:sp>
          <p:nvSpPr>
            <p:cNvPr id="483" name="Google Shape;483;p14"/>
            <p:cNvSpPr txBox="1"/>
            <p:nvPr/>
          </p:nvSpPr>
          <p:spPr>
            <a:xfrm>
              <a:off x="511134" y="7395173"/>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30</a:t>
              </a:r>
              <a:endParaRPr sz="1400" b="0" i="0" u="none" strike="noStrike" cap="none">
                <a:solidFill>
                  <a:srgbClr val="000000"/>
                </a:solidFill>
                <a:latin typeface="Arial"/>
                <a:ea typeface="Arial"/>
                <a:cs typeface="Arial"/>
                <a:sym typeface="Arial"/>
              </a:endParaRPr>
            </a:p>
          </p:txBody>
        </p:sp>
        <p:sp>
          <p:nvSpPr>
            <p:cNvPr id="484" name="Google Shape;484;p14"/>
            <p:cNvSpPr txBox="1"/>
            <p:nvPr/>
          </p:nvSpPr>
          <p:spPr>
            <a:xfrm>
              <a:off x="516406" y="767743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485" name="Google Shape;485;p14"/>
            <p:cNvSpPr txBox="1"/>
            <p:nvPr/>
          </p:nvSpPr>
          <p:spPr>
            <a:xfrm>
              <a:off x="512605" y="7940604"/>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486" name="Google Shape;486;p14"/>
            <p:cNvSpPr txBox="1"/>
            <p:nvPr/>
          </p:nvSpPr>
          <p:spPr>
            <a:xfrm>
              <a:off x="551149" y="821161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87" name="Google Shape;487;p14"/>
            <p:cNvSpPr txBox="1"/>
            <p:nvPr/>
          </p:nvSpPr>
          <p:spPr>
            <a:xfrm>
              <a:off x="667542" y="836468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88" name="Google Shape;488;p14"/>
            <p:cNvSpPr txBox="1"/>
            <p:nvPr/>
          </p:nvSpPr>
          <p:spPr>
            <a:xfrm>
              <a:off x="1808727" y="836586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489" name="Google Shape;489;p14"/>
            <p:cNvSpPr txBox="1"/>
            <p:nvPr/>
          </p:nvSpPr>
          <p:spPr>
            <a:xfrm>
              <a:off x="2883438" y="8369824"/>
              <a:ext cx="49235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grpSp>
      <p:sp>
        <p:nvSpPr>
          <p:cNvPr id="490" name="Google Shape;490;p14"/>
          <p:cNvSpPr txBox="1"/>
          <p:nvPr/>
        </p:nvSpPr>
        <p:spPr>
          <a:xfrm>
            <a:off x="3577739" y="6584532"/>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60</a:t>
            </a:r>
            <a:endParaRPr sz="1400" b="0" i="0" u="none" strike="noStrike" cap="none">
              <a:solidFill>
                <a:srgbClr val="000000"/>
              </a:solidFill>
              <a:latin typeface="Arial"/>
              <a:ea typeface="Arial"/>
              <a:cs typeface="Arial"/>
              <a:sym typeface="Arial"/>
            </a:endParaRPr>
          </a:p>
        </p:txBody>
      </p:sp>
      <p:sp>
        <p:nvSpPr>
          <p:cNvPr id="491" name="Google Shape;491;p14"/>
          <p:cNvSpPr txBox="1"/>
          <p:nvPr/>
        </p:nvSpPr>
        <p:spPr>
          <a:xfrm>
            <a:off x="3580349" y="685717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492" name="Google Shape;492;p14"/>
          <p:cNvSpPr txBox="1"/>
          <p:nvPr/>
        </p:nvSpPr>
        <p:spPr>
          <a:xfrm>
            <a:off x="3583624" y="7130167"/>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a:t>
            </a:r>
            <a:endParaRPr sz="1400" b="0" i="0" u="none" strike="noStrike" cap="none">
              <a:solidFill>
                <a:srgbClr val="000000"/>
              </a:solidFill>
              <a:latin typeface="Arial"/>
              <a:ea typeface="Arial"/>
              <a:cs typeface="Arial"/>
              <a:sym typeface="Arial"/>
            </a:endParaRPr>
          </a:p>
        </p:txBody>
      </p:sp>
      <p:sp>
        <p:nvSpPr>
          <p:cNvPr id="493" name="Google Shape;493;p14"/>
          <p:cNvSpPr txBox="1"/>
          <p:nvPr/>
        </p:nvSpPr>
        <p:spPr>
          <a:xfrm>
            <a:off x="3580349" y="739135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30</a:t>
            </a:r>
            <a:endParaRPr sz="1400" b="0" i="0" u="none" strike="noStrike" cap="none">
              <a:solidFill>
                <a:srgbClr val="000000"/>
              </a:solidFill>
              <a:latin typeface="Arial"/>
              <a:ea typeface="Arial"/>
              <a:cs typeface="Arial"/>
              <a:sym typeface="Arial"/>
            </a:endParaRPr>
          </a:p>
        </p:txBody>
      </p:sp>
      <p:sp>
        <p:nvSpPr>
          <p:cNvPr id="494" name="Google Shape;494;p14"/>
          <p:cNvSpPr txBox="1"/>
          <p:nvPr/>
        </p:nvSpPr>
        <p:spPr>
          <a:xfrm>
            <a:off x="3585621" y="7673612"/>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a:t>
            </a:r>
            <a:endParaRPr sz="1400" b="0" i="0" u="none" strike="noStrike" cap="none">
              <a:solidFill>
                <a:srgbClr val="000000"/>
              </a:solidFill>
              <a:latin typeface="Arial"/>
              <a:ea typeface="Arial"/>
              <a:cs typeface="Arial"/>
              <a:sym typeface="Arial"/>
            </a:endParaRPr>
          </a:p>
        </p:txBody>
      </p:sp>
      <p:sp>
        <p:nvSpPr>
          <p:cNvPr id="495" name="Google Shape;495;p14"/>
          <p:cNvSpPr txBox="1"/>
          <p:nvPr/>
        </p:nvSpPr>
        <p:spPr>
          <a:xfrm>
            <a:off x="3581820" y="793678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496" name="Google Shape;496;p14"/>
          <p:cNvSpPr txBox="1"/>
          <p:nvPr/>
        </p:nvSpPr>
        <p:spPr>
          <a:xfrm>
            <a:off x="3620364" y="8207792"/>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97" name="Google Shape;497;p14"/>
          <p:cNvSpPr txBox="1"/>
          <p:nvPr/>
        </p:nvSpPr>
        <p:spPr>
          <a:xfrm>
            <a:off x="3743902" y="836468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498" name="Google Shape;498;p14"/>
          <p:cNvSpPr txBox="1"/>
          <p:nvPr/>
        </p:nvSpPr>
        <p:spPr>
          <a:xfrm>
            <a:off x="4885087" y="8365860"/>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499" name="Google Shape;499;p14"/>
          <p:cNvSpPr txBox="1"/>
          <p:nvPr/>
        </p:nvSpPr>
        <p:spPr>
          <a:xfrm>
            <a:off x="5959798" y="8369824"/>
            <a:ext cx="49235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00" name="Google Shape;500;p14"/>
          <p:cNvSpPr txBox="1"/>
          <p:nvPr/>
        </p:nvSpPr>
        <p:spPr>
          <a:xfrm>
            <a:off x="2173513" y="6662834"/>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1.06 nM </a:t>
            </a:r>
            <a:endParaRPr sz="1200" b="0" i="0" u="none" strike="noStrike" cap="none">
              <a:solidFill>
                <a:srgbClr val="000000"/>
              </a:solidFill>
              <a:latin typeface="Arial"/>
              <a:ea typeface="Arial"/>
              <a:cs typeface="Arial"/>
              <a:sym typeface="Arial"/>
            </a:endParaRPr>
          </a:p>
        </p:txBody>
      </p:sp>
      <p:sp>
        <p:nvSpPr>
          <p:cNvPr id="501" name="Google Shape;501;p14"/>
          <p:cNvSpPr txBox="1"/>
          <p:nvPr/>
        </p:nvSpPr>
        <p:spPr>
          <a:xfrm>
            <a:off x="5221348" y="6668375"/>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0.36 nM </a:t>
            </a:r>
            <a:endParaRPr sz="1200" b="0" i="0" u="none" strike="noStrike" cap="none">
              <a:solidFill>
                <a:srgbClr val="000000"/>
              </a:solidFill>
              <a:latin typeface="Arial"/>
              <a:ea typeface="Arial"/>
              <a:cs typeface="Arial"/>
              <a:sym typeface="Arial"/>
            </a:endParaRPr>
          </a:p>
        </p:txBody>
      </p:sp>
      <p:sp>
        <p:nvSpPr>
          <p:cNvPr id="502" name="Google Shape;502;p14"/>
          <p:cNvSpPr txBox="1"/>
          <p:nvPr/>
        </p:nvSpPr>
        <p:spPr>
          <a:xfrm>
            <a:off x="771725" y="6637721"/>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L305</a:t>
            </a:r>
            <a:endParaRPr sz="1200" b="0" i="0" u="none" strike="noStrike" cap="none" baseline="30000">
              <a:solidFill>
                <a:schemeClr val="dk1"/>
              </a:solidFill>
              <a:latin typeface="Arial"/>
              <a:ea typeface="Arial"/>
              <a:cs typeface="Arial"/>
              <a:sym typeface="Arial"/>
            </a:endParaRPr>
          </a:p>
        </p:txBody>
      </p:sp>
      <p:sp>
        <p:nvSpPr>
          <p:cNvPr id="503" name="Google Shape;503;p14"/>
          <p:cNvSpPr txBox="1"/>
          <p:nvPr/>
        </p:nvSpPr>
        <p:spPr>
          <a:xfrm>
            <a:off x="3836965" y="6632479"/>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I305</a:t>
            </a:r>
            <a:endParaRPr sz="1200" b="0" i="0" u="none" strike="noStrike" cap="none" baseline="30000">
              <a:solidFill>
                <a:schemeClr val="dk1"/>
              </a:solidFill>
              <a:latin typeface="Arial"/>
              <a:ea typeface="Arial"/>
              <a:cs typeface="Arial"/>
              <a:sym typeface="Arial"/>
            </a:endParaRPr>
          </a:p>
        </p:txBody>
      </p:sp>
      <p:grpSp>
        <p:nvGrpSpPr>
          <p:cNvPr id="504" name="Google Shape;504;p14"/>
          <p:cNvGrpSpPr/>
          <p:nvPr/>
        </p:nvGrpSpPr>
        <p:grpSpPr>
          <a:xfrm>
            <a:off x="3948189" y="4005538"/>
            <a:ext cx="1682275" cy="230792"/>
            <a:chOff x="4138355" y="3720540"/>
            <a:chExt cx="1682275" cy="230792"/>
          </a:xfrm>
        </p:grpSpPr>
        <p:sp>
          <p:nvSpPr>
            <p:cNvPr id="505" name="Google Shape;505;p14"/>
            <p:cNvSpPr/>
            <p:nvPr/>
          </p:nvSpPr>
          <p:spPr>
            <a:xfrm>
              <a:off x="4138355" y="3812464"/>
              <a:ext cx="45719" cy="45719"/>
            </a:xfrm>
            <a:prstGeom prst="ellipse">
              <a:avLst/>
            </a:prstGeom>
            <a:solidFill>
              <a:srgbClr val="0101FC"/>
            </a:solidFill>
            <a:ln w="25400" cap="flat" cmpd="sng">
              <a:solidFill>
                <a:srgbClr val="0101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14"/>
            <p:cNvSpPr txBox="1"/>
            <p:nvPr/>
          </p:nvSpPr>
          <p:spPr>
            <a:xfrm>
              <a:off x="4161215" y="3720540"/>
              <a:ext cx="165941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WT</a:t>
              </a:r>
              <a:r>
                <a:rPr lang="en" sz="900" b="0" i="0" u="none" strike="noStrike" cap="none">
                  <a:solidFill>
                    <a:srgbClr val="000000"/>
                  </a:solidFill>
                  <a:latin typeface="Arial"/>
                  <a:ea typeface="Arial"/>
                  <a:cs typeface="Arial"/>
                  <a:sym typeface="Arial"/>
                </a:rPr>
                <a:t> (89.35 ng/mL)</a:t>
              </a:r>
              <a:endParaRPr sz="900" b="0" i="0" u="none" strike="noStrike" cap="none">
                <a:solidFill>
                  <a:srgbClr val="000000"/>
                </a:solidFill>
                <a:latin typeface="Arial"/>
                <a:ea typeface="Arial"/>
                <a:cs typeface="Arial"/>
                <a:sym typeface="Arial"/>
              </a:endParaRPr>
            </a:p>
          </p:txBody>
        </p:sp>
      </p:grpSp>
      <p:pic>
        <p:nvPicPr>
          <p:cNvPr id="507" name="Google Shape;507;p14" descr="A structure of a molecule&#10;&#10;Description automatically generated with medium confidence"/>
          <p:cNvPicPr preferRelativeResize="0"/>
          <p:nvPr/>
        </p:nvPicPr>
        <p:blipFill rotWithShape="1">
          <a:blip r:embed="rId8">
            <a:alphaModFix/>
          </a:blip>
          <a:srcRect/>
          <a:stretch/>
        </p:blipFill>
        <p:spPr>
          <a:xfrm>
            <a:off x="154986" y="864577"/>
            <a:ext cx="3239150" cy="2751845"/>
          </a:xfrm>
          <a:prstGeom prst="rect">
            <a:avLst/>
          </a:prstGeom>
          <a:noFill/>
          <a:ln>
            <a:noFill/>
          </a:ln>
        </p:spPr>
      </p:pic>
      <p:sp>
        <p:nvSpPr>
          <p:cNvPr id="508" name="Google Shape;508;p14"/>
          <p:cNvSpPr txBox="1"/>
          <p:nvPr/>
        </p:nvSpPr>
        <p:spPr>
          <a:xfrm>
            <a:off x="3756801" y="5783532"/>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baseline="30000">
              <a:solidFill>
                <a:srgbClr val="000000"/>
              </a:solidFill>
              <a:latin typeface="Arial"/>
              <a:ea typeface="Arial"/>
              <a:cs typeface="Arial"/>
              <a:sym typeface="Arial"/>
            </a:endParaRPr>
          </a:p>
        </p:txBody>
      </p:sp>
      <p:sp>
        <p:nvSpPr>
          <p:cNvPr id="509" name="Google Shape;509;p14"/>
          <p:cNvSpPr txBox="1"/>
          <p:nvPr/>
        </p:nvSpPr>
        <p:spPr>
          <a:xfrm>
            <a:off x="6213309" y="5783239"/>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15"/>
          <p:cNvSpPr txBox="1"/>
          <p:nvPr/>
        </p:nvSpPr>
        <p:spPr>
          <a:xfrm>
            <a:off x="198288" y="246677"/>
            <a:ext cx="6461400" cy="2124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Figure 4. RSV-F</a:t>
            </a:r>
            <a:r>
              <a:rPr lang="en" sz="1200" b="1" i="0" u="none" strike="noStrike" cap="none" baseline="30000">
                <a:solidFill>
                  <a:srgbClr val="000000"/>
                </a:solidFill>
                <a:latin typeface="Times New Roman"/>
                <a:ea typeface="Times New Roman"/>
                <a:cs typeface="Times New Roman"/>
                <a:sym typeface="Times New Roman"/>
              </a:rPr>
              <a:t>L305I</a:t>
            </a:r>
            <a:r>
              <a:rPr lang="en" sz="1200" b="1" i="0" u="none" strike="noStrike" cap="none">
                <a:solidFill>
                  <a:srgbClr val="000000"/>
                </a:solidFill>
                <a:latin typeface="Times New Roman"/>
                <a:ea typeface="Times New Roman"/>
                <a:cs typeface="Times New Roman"/>
                <a:sym typeface="Times New Roman"/>
              </a:rPr>
              <a:t> mutation alters the structure and function of the palivizumab binding site. a, </a:t>
            </a:r>
            <a:r>
              <a:rPr lang="en" sz="1200" b="0" i="0" u="none" strike="noStrike" cap="none">
                <a:solidFill>
                  <a:srgbClr val="000000"/>
                </a:solidFill>
                <a:latin typeface="Times New Roman"/>
                <a:ea typeface="Times New Roman"/>
                <a:cs typeface="Times New Roman"/>
                <a:sym typeface="Times New Roman"/>
              </a:rPr>
              <a:t>Space filling structural model of the RSV-F trimer with antigenic sites Ø (orange), II (green), and IV (purple) highlighted. </a:t>
            </a:r>
            <a:r>
              <a:rPr lang="en" sz="1200" b="1" i="0" u="none" strike="noStrike" cap="none">
                <a:solidFill>
                  <a:srgbClr val="000000"/>
                </a:solidFill>
                <a:latin typeface="Times New Roman"/>
                <a:ea typeface="Times New Roman"/>
                <a:cs typeface="Times New Roman"/>
                <a:sym typeface="Times New Roman"/>
              </a:rPr>
              <a:t>b</a:t>
            </a:r>
            <a:r>
              <a:rPr lang="en" sz="1200" b="0" i="0" u="none" strike="noStrike" cap="none">
                <a:solidFill>
                  <a:srgbClr val="000000"/>
                </a:solidFill>
                <a:latin typeface="Times New Roman"/>
                <a:ea typeface="Times New Roman"/>
                <a:cs typeface="Times New Roman"/>
                <a:sym typeface="Times New Roman"/>
              </a:rPr>
              <a:t>, Computational modeling of the location of amino acid position 305 in RSV-F</a:t>
            </a:r>
            <a:r>
              <a:rPr lang="en" sz="1200" b="0" i="0" u="none" strike="noStrike" cap="none" baseline="30000">
                <a:solidFill>
                  <a:srgbClr val="000000"/>
                </a:solidFill>
                <a:latin typeface="Times New Roman"/>
                <a:ea typeface="Times New Roman"/>
                <a:cs typeface="Times New Roman"/>
                <a:sym typeface="Times New Roman"/>
              </a:rPr>
              <a:t>L305</a:t>
            </a:r>
            <a:r>
              <a:rPr lang="en" sz="1200" b="0" i="0" u="none" strike="noStrike" cap="none">
                <a:solidFill>
                  <a:srgbClr val="000000"/>
                </a:solidFill>
                <a:latin typeface="Times New Roman"/>
                <a:ea typeface="Times New Roman"/>
                <a:cs typeface="Times New Roman"/>
                <a:sym typeface="Times New Roman"/>
              </a:rPr>
              <a:t> (green) and RSV-F</a:t>
            </a:r>
            <a:r>
              <a:rPr lang="en" sz="1200" b="0" i="0" u="none" strike="noStrike" cap="none" baseline="30000">
                <a:solidFill>
                  <a:srgbClr val="000000"/>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(gold). The orientation of the leucine and isoleucine residues at position 305 are indicated in blue and red respectively. </a:t>
            </a:r>
            <a:r>
              <a:rPr lang="en" sz="1200" b="1" i="0" u="none" strike="noStrike" cap="none">
                <a:solidFill>
                  <a:srgbClr val="000000"/>
                </a:solidFill>
                <a:latin typeface="Times New Roman"/>
                <a:ea typeface="Times New Roman"/>
                <a:cs typeface="Times New Roman"/>
                <a:sym typeface="Times New Roman"/>
              </a:rPr>
              <a:t>c, </a:t>
            </a:r>
            <a:r>
              <a:rPr lang="en" sz="1200" b="0" i="0" u="none" strike="noStrike" cap="none">
                <a:solidFill>
                  <a:srgbClr val="000000"/>
                </a:solidFill>
                <a:latin typeface="Times New Roman"/>
                <a:ea typeface="Times New Roman"/>
                <a:cs typeface="Times New Roman"/>
                <a:sym typeface="Times New Roman"/>
              </a:rPr>
              <a:t>Computational model of changes to PZMB binding site IIa with the L305I mutation. Conformational changes in select amino acid residues surrounding position 305 are indicated. </a:t>
            </a:r>
            <a:r>
              <a:rPr lang="en" sz="1200" b="1" i="0" u="none" strike="noStrike" cap="none">
                <a:solidFill>
                  <a:srgbClr val="000000"/>
                </a:solidFill>
                <a:latin typeface="Times New Roman"/>
                <a:ea typeface="Times New Roman"/>
                <a:cs typeface="Times New Roman"/>
                <a:sym typeface="Times New Roman"/>
              </a:rPr>
              <a:t>d,</a:t>
            </a:r>
            <a:r>
              <a:rPr lang="en" sz="1200" b="0" i="0" u="none" strike="noStrike" cap="none">
                <a:solidFill>
                  <a:srgbClr val="000000"/>
                </a:solidFill>
                <a:latin typeface="Times New Roman"/>
                <a:ea typeface="Times New Roman"/>
                <a:cs typeface="Times New Roman"/>
                <a:sym typeface="Times New Roman"/>
              </a:rPr>
              <a:t> EC</a:t>
            </a:r>
            <a:r>
              <a:rPr lang="en" sz="1200" b="0" i="0" u="none" strike="noStrike" cap="none" baseline="-25000">
                <a:solidFill>
                  <a:srgbClr val="000000"/>
                </a:solidFill>
                <a:latin typeface="Times New Roman"/>
                <a:ea typeface="Times New Roman"/>
                <a:cs typeface="Times New Roman"/>
                <a:sym typeface="Times New Roman"/>
              </a:rPr>
              <a:t>50</a:t>
            </a:r>
            <a:r>
              <a:rPr lang="en" sz="1200" b="0" i="0" u="none" strike="noStrike" cap="none">
                <a:solidFill>
                  <a:srgbClr val="000000"/>
                </a:solidFill>
                <a:latin typeface="Times New Roman"/>
                <a:ea typeface="Times New Roman"/>
                <a:cs typeface="Times New Roman"/>
                <a:sym typeface="Times New Roman"/>
              </a:rPr>
              <a:t> curves of PZMB neutralization of RSV</a:t>
            </a:r>
            <a:r>
              <a:rPr lang="en" sz="1200" b="0" i="0" u="none" strike="noStrike" cap="none" baseline="30000">
                <a:solidFill>
                  <a:srgbClr val="000000"/>
                </a:solidFill>
                <a:latin typeface="Times New Roman"/>
                <a:ea typeface="Times New Roman"/>
                <a:cs typeface="Times New Roman"/>
                <a:sym typeface="Times New Roman"/>
              </a:rPr>
              <a:t>WT</a:t>
            </a:r>
            <a:r>
              <a:rPr lang="en" sz="1200" b="0" i="0" u="none" strike="noStrike" cap="none">
                <a:solidFill>
                  <a:srgbClr val="000000"/>
                </a:solidFill>
                <a:latin typeface="Times New Roman"/>
                <a:ea typeface="Times New Roman"/>
                <a:cs typeface="Times New Roman"/>
                <a:sym typeface="Times New Roman"/>
              </a:rPr>
              <a:t> (blue) and RSV</a:t>
            </a:r>
            <a:r>
              <a:rPr lang="en" sz="1200" b="0" i="0" u="none" strike="noStrike" cap="none" baseline="30000">
                <a:solidFill>
                  <a:srgbClr val="000000"/>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(red) determined by flow cytometry. EC</a:t>
            </a:r>
            <a:r>
              <a:rPr lang="en" sz="1200" b="0" i="0" u="none" strike="noStrike" cap="none" baseline="-25000">
                <a:solidFill>
                  <a:srgbClr val="000000"/>
                </a:solidFill>
                <a:latin typeface="Times New Roman"/>
                <a:ea typeface="Times New Roman"/>
                <a:cs typeface="Times New Roman"/>
                <a:sym typeface="Times New Roman"/>
              </a:rPr>
              <a:t>50</a:t>
            </a:r>
            <a:r>
              <a:rPr lang="en" sz="1200" b="0" i="0" u="none" strike="noStrike" cap="none">
                <a:solidFill>
                  <a:srgbClr val="000000"/>
                </a:solidFill>
                <a:latin typeface="Times New Roman"/>
                <a:ea typeface="Times New Roman"/>
                <a:cs typeface="Times New Roman"/>
                <a:sym typeface="Times New Roman"/>
              </a:rPr>
              <a:t> values are indicated in parentheses. </a:t>
            </a:r>
            <a:r>
              <a:rPr lang="en" sz="1200" b="1" i="0" u="none" strike="noStrike" cap="none">
                <a:solidFill>
                  <a:srgbClr val="000000"/>
                </a:solidFill>
                <a:latin typeface="Times New Roman"/>
                <a:ea typeface="Times New Roman"/>
                <a:cs typeface="Times New Roman"/>
                <a:sym typeface="Times New Roman"/>
              </a:rPr>
              <a:t>e and f, </a:t>
            </a:r>
            <a:r>
              <a:rPr lang="en" sz="1200" b="0" i="0" u="none" strike="noStrike" cap="none">
                <a:solidFill>
                  <a:srgbClr val="000000"/>
                </a:solidFill>
                <a:latin typeface="Times New Roman"/>
                <a:ea typeface="Times New Roman"/>
                <a:cs typeface="Times New Roman"/>
                <a:sym typeface="Times New Roman"/>
              </a:rPr>
              <a:t>SPR binding curves of PZMB to DS-Cav1</a:t>
            </a:r>
            <a:r>
              <a:rPr lang="en" sz="1200" b="0" i="0" u="none" strike="noStrike" cap="none" baseline="30000">
                <a:solidFill>
                  <a:srgbClr val="000000"/>
                </a:solidFill>
                <a:latin typeface="Times New Roman"/>
                <a:ea typeface="Times New Roman"/>
                <a:cs typeface="Times New Roman"/>
                <a:sym typeface="Times New Roman"/>
              </a:rPr>
              <a:t>L305</a:t>
            </a:r>
            <a:r>
              <a:rPr lang="en" sz="1200" b="0" i="0" u="none" strike="noStrike" cap="none">
                <a:solidFill>
                  <a:srgbClr val="000000"/>
                </a:solidFill>
                <a:latin typeface="Times New Roman"/>
                <a:ea typeface="Times New Roman"/>
                <a:cs typeface="Times New Roman"/>
                <a:sym typeface="Times New Roman"/>
              </a:rPr>
              <a:t> and DS-Cav1</a:t>
            </a:r>
            <a:r>
              <a:rPr lang="en" sz="1200" b="0" i="0" u="none" strike="noStrike" cap="none" baseline="30000">
                <a:solidFill>
                  <a:srgbClr val="000000"/>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indicated in blue and red respectively. Fitted curves were determined using a 1:1 binding model and are indicated in black. </a:t>
            </a:r>
            <a:r>
              <a:rPr lang="en" sz="1200" b="0" i="1" u="none" strike="noStrike" cap="none">
                <a:solidFill>
                  <a:srgbClr val="000000"/>
                </a:solidFill>
                <a:latin typeface="Times New Roman"/>
                <a:ea typeface="Times New Roman"/>
                <a:cs typeface="Times New Roman"/>
                <a:sym typeface="Times New Roman"/>
              </a:rPr>
              <a:t>K</a:t>
            </a:r>
            <a:r>
              <a:rPr lang="en" sz="1200" b="0" i="0" u="none" strike="noStrike" cap="none" baseline="-25000">
                <a:solidFill>
                  <a:srgbClr val="000000"/>
                </a:solidFill>
                <a:latin typeface="Times New Roman"/>
                <a:ea typeface="Times New Roman"/>
                <a:cs typeface="Times New Roman"/>
                <a:sym typeface="Times New Roman"/>
              </a:rPr>
              <a:t>D</a:t>
            </a:r>
            <a:r>
              <a:rPr lang="en" sz="1200" b="0" i="0" u="none" strike="noStrike" cap="none">
                <a:solidFill>
                  <a:srgbClr val="000000"/>
                </a:solidFill>
                <a:latin typeface="Times New Roman"/>
                <a:ea typeface="Times New Roman"/>
                <a:cs typeface="Times New Roman"/>
                <a:sym typeface="Times New Roman"/>
              </a:rPr>
              <a:t> values are indicated for each curve.  </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16"/>
          <p:cNvPicPr preferRelativeResize="0"/>
          <p:nvPr/>
        </p:nvPicPr>
        <p:blipFill rotWithShape="1">
          <a:blip r:embed="rId3">
            <a:alphaModFix/>
          </a:blip>
          <a:srcRect/>
          <a:stretch/>
        </p:blipFill>
        <p:spPr>
          <a:xfrm>
            <a:off x="848300" y="2294920"/>
            <a:ext cx="2540572" cy="1915200"/>
          </a:xfrm>
          <a:prstGeom prst="rect">
            <a:avLst/>
          </a:prstGeom>
          <a:noFill/>
          <a:ln>
            <a:noFill/>
          </a:ln>
        </p:spPr>
      </p:pic>
      <p:pic>
        <p:nvPicPr>
          <p:cNvPr id="520" name="Google Shape;520;p16"/>
          <p:cNvPicPr preferRelativeResize="0"/>
          <p:nvPr/>
        </p:nvPicPr>
        <p:blipFill rotWithShape="1">
          <a:blip r:embed="rId4">
            <a:alphaModFix/>
          </a:blip>
          <a:srcRect/>
          <a:stretch/>
        </p:blipFill>
        <p:spPr>
          <a:xfrm>
            <a:off x="3959870" y="2305650"/>
            <a:ext cx="2593321" cy="1914924"/>
          </a:xfrm>
          <a:prstGeom prst="rect">
            <a:avLst/>
          </a:prstGeom>
          <a:noFill/>
          <a:ln>
            <a:noFill/>
          </a:ln>
        </p:spPr>
      </p:pic>
      <p:sp>
        <p:nvSpPr>
          <p:cNvPr id="521" name="Google Shape;521;p16"/>
          <p:cNvSpPr txBox="1"/>
          <p:nvPr/>
        </p:nvSpPr>
        <p:spPr>
          <a:xfrm>
            <a:off x="0" y="0"/>
            <a:ext cx="957600" cy="41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Figure 5</a:t>
            </a:r>
            <a:endParaRPr sz="1400" b="0" i="0" u="none" strike="noStrike" cap="none">
              <a:solidFill>
                <a:srgbClr val="000000"/>
              </a:solidFill>
              <a:latin typeface="Arial"/>
              <a:ea typeface="Arial"/>
              <a:cs typeface="Arial"/>
              <a:sym typeface="Arial"/>
            </a:endParaRPr>
          </a:p>
        </p:txBody>
      </p:sp>
      <p:sp>
        <p:nvSpPr>
          <p:cNvPr id="522" name="Google Shape;522;p16"/>
          <p:cNvSpPr txBox="1"/>
          <p:nvPr/>
        </p:nvSpPr>
        <p:spPr>
          <a:xfrm>
            <a:off x="217631" y="2270559"/>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c</a:t>
            </a:r>
            <a:endParaRPr sz="1800" b="0" i="0" u="none" strike="noStrike" cap="none">
              <a:solidFill>
                <a:srgbClr val="000000"/>
              </a:solidFill>
              <a:latin typeface="Arial"/>
              <a:ea typeface="Arial"/>
              <a:cs typeface="Arial"/>
              <a:sym typeface="Arial"/>
            </a:endParaRPr>
          </a:p>
        </p:txBody>
      </p:sp>
      <p:sp>
        <p:nvSpPr>
          <p:cNvPr id="523" name="Google Shape;523;p16"/>
          <p:cNvSpPr txBox="1"/>
          <p:nvPr/>
        </p:nvSpPr>
        <p:spPr>
          <a:xfrm>
            <a:off x="217631" y="4565085"/>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e</a:t>
            </a:r>
            <a:endParaRPr sz="1800" b="0" i="0" u="none" strike="noStrike" cap="none">
              <a:solidFill>
                <a:srgbClr val="000000"/>
              </a:solidFill>
              <a:latin typeface="Arial"/>
              <a:ea typeface="Arial"/>
              <a:cs typeface="Arial"/>
              <a:sym typeface="Arial"/>
            </a:endParaRPr>
          </a:p>
        </p:txBody>
      </p:sp>
      <p:sp>
        <p:nvSpPr>
          <p:cNvPr id="524" name="Google Shape;524;p16"/>
          <p:cNvSpPr txBox="1"/>
          <p:nvPr/>
        </p:nvSpPr>
        <p:spPr>
          <a:xfrm>
            <a:off x="217631" y="6908139"/>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g</a:t>
            </a:r>
            <a:endParaRPr sz="1800" b="0" i="0" u="none" strike="noStrike" cap="none">
              <a:solidFill>
                <a:srgbClr val="000000"/>
              </a:solidFill>
              <a:latin typeface="Arial"/>
              <a:ea typeface="Arial"/>
              <a:cs typeface="Arial"/>
              <a:sym typeface="Arial"/>
            </a:endParaRPr>
          </a:p>
        </p:txBody>
      </p:sp>
      <p:sp>
        <p:nvSpPr>
          <p:cNvPr id="525" name="Google Shape;525;p16"/>
          <p:cNvSpPr txBox="1"/>
          <p:nvPr/>
        </p:nvSpPr>
        <p:spPr>
          <a:xfrm>
            <a:off x="3376106" y="2270559"/>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d</a:t>
            </a:r>
            <a:endParaRPr sz="1800" b="1" i="0" u="none" strike="noStrike" cap="none">
              <a:solidFill>
                <a:srgbClr val="000000"/>
              </a:solidFill>
              <a:latin typeface="Arial"/>
              <a:ea typeface="Arial"/>
              <a:cs typeface="Arial"/>
              <a:sym typeface="Arial"/>
            </a:endParaRPr>
          </a:p>
        </p:txBody>
      </p:sp>
      <p:sp>
        <p:nvSpPr>
          <p:cNvPr id="526" name="Google Shape;526;p16"/>
          <p:cNvSpPr txBox="1"/>
          <p:nvPr/>
        </p:nvSpPr>
        <p:spPr>
          <a:xfrm>
            <a:off x="3422600" y="4565085"/>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f</a:t>
            </a:r>
            <a:endParaRPr sz="1800" b="0" i="0" u="none" strike="noStrike" cap="none">
              <a:solidFill>
                <a:srgbClr val="000000"/>
              </a:solidFill>
              <a:latin typeface="Arial"/>
              <a:ea typeface="Arial"/>
              <a:cs typeface="Arial"/>
              <a:sym typeface="Arial"/>
            </a:endParaRPr>
          </a:p>
        </p:txBody>
      </p:sp>
      <p:sp>
        <p:nvSpPr>
          <p:cNvPr id="527" name="Google Shape;527;p16"/>
          <p:cNvSpPr txBox="1"/>
          <p:nvPr/>
        </p:nvSpPr>
        <p:spPr>
          <a:xfrm>
            <a:off x="3376106" y="6908139"/>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h</a:t>
            </a:r>
            <a:endParaRPr sz="1800" b="0" i="0" u="none" strike="noStrike" cap="none">
              <a:solidFill>
                <a:srgbClr val="000000"/>
              </a:solidFill>
              <a:latin typeface="Arial"/>
              <a:ea typeface="Arial"/>
              <a:cs typeface="Arial"/>
              <a:sym typeface="Arial"/>
            </a:endParaRPr>
          </a:p>
        </p:txBody>
      </p:sp>
      <p:pic>
        <p:nvPicPr>
          <p:cNvPr id="528" name="Google Shape;528;p16"/>
          <p:cNvPicPr preferRelativeResize="0"/>
          <p:nvPr/>
        </p:nvPicPr>
        <p:blipFill rotWithShape="1">
          <a:blip r:embed="rId5">
            <a:alphaModFix/>
          </a:blip>
          <a:srcRect/>
          <a:stretch/>
        </p:blipFill>
        <p:spPr>
          <a:xfrm>
            <a:off x="3981072" y="4618733"/>
            <a:ext cx="2578305" cy="1955725"/>
          </a:xfrm>
          <a:prstGeom prst="rect">
            <a:avLst/>
          </a:prstGeom>
          <a:noFill/>
          <a:ln>
            <a:noFill/>
          </a:ln>
        </p:spPr>
      </p:pic>
      <p:pic>
        <p:nvPicPr>
          <p:cNvPr id="529" name="Google Shape;529;p16"/>
          <p:cNvPicPr preferRelativeResize="0"/>
          <p:nvPr/>
        </p:nvPicPr>
        <p:blipFill rotWithShape="1">
          <a:blip r:embed="rId6">
            <a:alphaModFix/>
          </a:blip>
          <a:srcRect/>
          <a:stretch/>
        </p:blipFill>
        <p:spPr>
          <a:xfrm>
            <a:off x="3977052" y="6823035"/>
            <a:ext cx="2582325" cy="1984909"/>
          </a:xfrm>
          <a:prstGeom prst="rect">
            <a:avLst/>
          </a:prstGeom>
          <a:noFill/>
          <a:ln>
            <a:noFill/>
          </a:ln>
        </p:spPr>
      </p:pic>
      <p:sp>
        <p:nvSpPr>
          <p:cNvPr id="530" name="Google Shape;530;p16"/>
          <p:cNvSpPr txBox="1"/>
          <p:nvPr/>
        </p:nvSpPr>
        <p:spPr>
          <a:xfrm>
            <a:off x="819296" y="4096423"/>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31" name="Google Shape;531;p16"/>
          <p:cNvSpPr txBox="1"/>
          <p:nvPr/>
        </p:nvSpPr>
        <p:spPr>
          <a:xfrm>
            <a:off x="1319852" y="4096578"/>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32" name="Google Shape;532;p16"/>
          <p:cNvSpPr txBox="1"/>
          <p:nvPr/>
        </p:nvSpPr>
        <p:spPr>
          <a:xfrm>
            <a:off x="1744097" y="4104107"/>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33" name="Google Shape;533;p16"/>
          <p:cNvSpPr txBox="1"/>
          <p:nvPr/>
        </p:nvSpPr>
        <p:spPr>
          <a:xfrm>
            <a:off x="2192304" y="4103952"/>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34" name="Google Shape;534;p16"/>
          <p:cNvSpPr txBox="1"/>
          <p:nvPr/>
        </p:nvSpPr>
        <p:spPr>
          <a:xfrm>
            <a:off x="2636829" y="4103797"/>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35" name="Google Shape;535;p16"/>
          <p:cNvSpPr txBox="1"/>
          <p:nvPr/>
        </p:nvSpPr>
        <p:spPr>
          <a:xfrm>
            <a:off x="3085036" y="4105039"/>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536" name="Google Shape;536;p16"/>
          <p:cNvSpPr txBox="1"/>
          <p:nvPr/>
        </p:nvSpPr>
        <p:spPr>
          <a:xfrm rot="-5400000">
            <a:off x="-601628" y="3212441"/>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 inhibition</a:t>
            </a:r>
            <a:endParaRPr sz="1200" b="0" i="0" u="none" strike="noStrike" cap="none">
              <a:solidFill>
                <a:srgbClr val="000000"/>
              </a:solidFill>
              <a:latin typeface="Arial"/>
              <a:ea typeface="Arial"/>
              <a:cs typeface="Arial"/>
              <a:sym typeface="Arial"/>
            </a:endParaRPr>
          </a:p>
        </p:txBody>
      </p:sp>
      <p:sp>
        <p:nvSpPr>
          <p:cNvPr id="537" name="Google Shape;537;p16"/>
          <p:cNvSpPr txBox="1"/>
          <p:nvPr/>
        </p:nvSpPr>
        <p:spPr>
          <a:xfrm>
            <a:off x="986384" y="4299412"/>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Concentration (ng/mL)</a:t>
            </a:r>
            <a:endParaRPr sz="1200" b="0" i="0" u="none" strike="noStrike" cap="none">
              <a:solidFill>
                <a:srgbClr val="000000"/>
              </a:solidFill>
              <a:latin typeface="Arial"/>
              <a:ea typeface="Arial"/>
              <a:cs typeface="Arial"/>
              <a:sym typeface="Arial"/>
            </a:endParaRPr>
          </a:p>
        </p:txBody>
      </p:sp>
      <p:sp>
        <p:nvSpPr>
          <p:cNvPr id="538" name="Google Shape;538;p16"/>
          <p:cNvSpPr txBox="1"/>
          <p:nvPr/>
        </p:nvSpPr>
        <p:spPr>
          <a:xfrm>
            <a:off x="685661" y="3885260"/>
            <a:ext cx="293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39" name="Google Shape;539;p16"/>
          <p:cNvSpPr txBox="1"/>
          <p:nvPr/>
        </p:nvSpPr>
        <p:spPr>
          <a:xfrm>
            <a:off x="607000" y="3252767"/>
            <a:ext cx="3984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540" name="Google Shape;540;p16"/>
          <p:cNvSpPr txBox="1"/>
          <p:nvPr/>
        </p:nvSpPr>
        <p:spPr>
          <a:xfrm>
            <a:off x="529007" y="2621122"/>
            <a:ext cx="4764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41" name="Google Shape;541;p16"/>
          <p:cNvSpPr txBox="1"/>
          <p:nvPr/>
        </p:nvSpPr>
        <p:spPr>
          <a:xfrm>
            <a:off x="4278243" y="4300268"/>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Concentration (ng/mL)</a:t>
            </a:r>
            <a:endParaRPr sz="1200" b="0" i="0" u="none" strike="noStrike" cap="none">
              <a:solidFill>
                <a:srgbClr val="000000"/>
              </a:solidFill>
              <a:latin typeface="Arial"/>
              <a:ea typeface="Arial"/>
              <a:cs typeface="Arial"/>
              <a:sym typeface="Arial"/>
            </a:endParaRPr>
          </a:p>
        </p:txBody>
      </p:sp>
      <p:sp>
        <p:nvSpPr>
          <p:cNvPr id="542" name="Google Shape;542;p16"/>
          <p:cNvSpPr txBox="1"/>
          <p:nvPr/>
        </p:nvSpPr>
        <p:spPr>
          <a:xfrm>
            <a:off x="3789914" y="3868727"/>
            <a:ext cx="293767"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43" name="Google Shape;543;p16"/>
          <p:cNvSpPr txBox="1"/>
          <p:nvPr/>
        </p:nvSpPr>
        <p:spPr>
          <a:xfrm>
            <a:off x="3704934" y="324307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544" name="Google Shape;544;p16"/>
          <p:cNvSpPr txBox="1"/>
          <p:nvPr/>
        </p:nvSpPr>
        <p:spPr>
          <a:xfrm>
            <a:off x="3603514" y="2621118"/>
            <a:ext cx="476392"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45" name="Google Shape;545;p16"/>
          <p:cNvSpPr txBox="1"/>
          <p:nvPr/>
        </p:nvSpPr>
        <p:spPr>
          <a:xfrm>
            <a:off x="4093890" y="4095034"/>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46" name="Google Shape;546;p16"/>
          <p:cNvSpPr txBox="1"/>
          <p:nvPr/>
        </p:nvSpPr>
        <p:spPr>
          <a:xfrm>
            <a:off x="4502767" y="4102563"/>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47" name="Google Shape;547;p16"/>
          <p:cNvSpPr txBox="1"/>
          <p:nvPr/>
        </p:nvSpPr>
        <p:spPr>
          <a:xfrm>
            <a:off x="4958658" y="4102408"/>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48" name="Google Shape;548;p16"/>
          <p:cNvSpPr txBox="1"/>
          <p:nvPr/>
        </p:nvSpPr>
        <p:spPr>
          <a:xfrm>
            <a:off x="5395499" y="4102253"/>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49" name="Google Shape;549;p16"/>
          <p:cNvSpPr txBox="1"/>
          <p:nvPr/>
        </p:nvSpPr>
        <p:spPr>
          <a:xfrm>
            <a:off x="5859074" y="4103495"/>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550" name="Google Shape;550;p16"/>
          <p:cNvSpPr txBox="1"/>
          <p:nvPr/>
        </p:nvSpPr>
        <p:spPr>
          <a:xfrm>
            <a:off x="6279627" y="4108000"/>
            <a:ext cx="4763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r>
              <a:rPr lang="en" sz="1200" b="0" i="0" u="none" strike="noStrike" cap="none" baseline="30000">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51" name="Google Shape;551;p16"/>
          <p:cNvSpPr txBox="1"/>
          <p:nvPr/>
        </p:nvSpPr>
        <p:spPr>
          <a:xfrm rot="-5400000">
            <a:off x="2565182" y="3230386"/>
            <a:ext cx="2209200" cy="348900"/>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 inhibition</a:t>
            </a:r>
            <a:endParaRPr sz="1200" b="0" i="0" u="none" strike="noStrike" cap="none">
              <a:solidFill>
                <a:srgbClr val="000000"/>
              </a:solidFill>
              <a:latin typeface="Arial"/>
              <a:ea typeface="Arial"/>
              <a:cs typeface="Arial"/>
              <a:sym typeface="Arial"/>
            </a:endParaRPr>
          </a:p>
        </p:txBody>
      </p:sp>
      <p:graphicFrame>
        <p:nvGraphicFramePr>
          <p:cNvPr id="552" name="Google Shape;552;p16"/>
          <p:cNvGraphicFramePr/>
          <p:nvPr/>
        </p:nvGraphicFramePr>
        <p:xfrm>
          <a:off x="754960" y="4599912"/>
          <a:ext cx="2567755" cy="1978394"/>
        </p:xfrm>
        <a:graphic>
          <a:graphicData uri="http://schemas.openxmlformats.org/presentationml/2006/ole">
            <mc:AlternateContent xmlns:mc="http://schemas.openxmlformats.org/markup-compatibility/2006">
              <mc:Choice xmlns:v="urn:schemas-microsoft-com:vml" Requires="v">
                <p:oleObj r:id="rId7" imgW="2567755" imgH="1978394" progId="Prism7.Document">
                  <p:embed/>
                </p:oleObj>
              </mc:Choice>
              <mc:Fallback>
                <p:oleObj r:id="rId7" imgW="2567755" imgH="1978394" progId="Prism7.Document">
                  <p:embed/>
                  <p:pic>
                    <p:nvPicPr>
                      <p:cNvPr id="552" name="Google Shape;552;p16"/>
                      <p:cNvPicPr preferRelativeResize="0"/>
                      <p:nvPr/>
                    </p:nvPicPr>
                    <p:blipFill rotWithShape="1">
                      <a:blip r:embed="rId8">
                        <a:alphaModFix/>
                      </a:blip>
                      <a:srcRect/>
                      <a:stretch/>
                    </p:blipFill>
                    <p:spPr>
                      <a:xfrm>
                        <a:off x="754960" y="4599912"/>
                        <a:ext cx="2567755" cy="1978394"/>
                      </a:xfrm>
                      <a:prstGeom prst="rect">
                        <a:avLst/>
                      </a:prstGeom>
                      <a:noFill/>
                      <a:ln>
                        <a:noFill/>
                      </a:ln>
                    </p:spPr>
                  </p:pic>
                </p:oleObj>
              </mc:Fallback>
            </mc:AlternateContent>
          </a:graphicData>
        </a:graphic>
      </p:graphicFrame>
      <p:graphicFrame>
        <p:nvGraphicFramePr>
          <p:cNvPr id="553" name="Google Shape;553;p16"/>
          <p:cNvGraphicFramePr/>
          <p:nvPr/>
        </p:nvGraphicFramePr>
        <p:xfrm>
          <a:off x="765361" y="6853199"/>
          <a:ext cx="2557353" cy="1987128"/>
        </p:xfrm>
        <a:graphic>
          <a:graphicData uri="http://schemas.openxmlformats.org/presentationml/2006/ole">
            <mc:AlternateContent xmlns:mc="http://schemas.openxmlformats.org/markup-compatibility/2006">
              <mc:Choice xmlns:v="urn:schemas-microsoft-com:vml" Requires="v">
                <p:oleObj r:id="rId9" imgW="2557353" imgH="1987128" progId="Prism7.Document">
                  <p:embed/>
                </p:oleObj>
              </mc:Choice>
              <mc:Fallback>
                <p:oleObj r:id="rId9" imgW="2557353" imgH="1987128" progId="Prism7.Document">
                  <p:embed/>
                  <p:pic>
                    <p:nvPicPr>
                      <p:cNvPr id="553" name="Google Shape;553;p16"/>
                      <p:cNvPicPr preferRelativeResize="0"/>
                      <p:nvPr/>
                    </p:nvPicPr>
                    <p:blipFill rotWithShape="1">
                      <a:blip r:embed="rId10">
                        <a:alphaModFix/>
                      </a:blip>
                      <a:srcRect/>
                      <a:stretch/>
                    </p:blipFill>
                    <p:spPr>
                      <a:xfrm>
                        <a:off x="765361" y="6853199"/>
                        <a:ext cx="2557353" cy="1987128"/>
                      </a:xfrm>
                      <a:prstGeom prst="rect">
                        <a:avLst/>
                      </a:prstGeom>
                      <a:noFill/>
                      <a:ln>
                        <a:noFill/>
                      </a:ln>
                    </p:spPr>
                  </p:pic>
                </p:oleObj>
              </mc:Fallback>
            </mc:AlternateContent>
          </a:graphicData>
        </a:graphic>
      </p:graphicFrame>
      <p:sp>
        <p:nvSpPr>
          <p:cNvPr id="554" name="Google Shape;554;p16"/>
          <p:cNvSpPr txBox="1"/>
          <p:nvPr/>
        </p:nvSpPr>
        <p:spPr>
          <a:xfrm>
            <a:off x="762329" y="4746529"/>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L305</a:t>
            </a:r>
            <a:endParaRPr sz="1200" b="0" i="0" u="none" strike="noStrike" cap="none" baseline="30000">
              <a:solidFill>
                <a:schemeClr val="dk1"/>
              </a:solidFill>
              <a:latin typeface="Arial"/>
              <a:ea typeface="Arial"/>
              <a:cs typeface="Arial"/>
              <a:sym typeface="Arial"/>
            </a:endParaRPr>
          </a:p>
        </p:txBody>
      </p:sp>
      <p:sp>
        <p:nvSpPr>
          <p:cNvPr id="555" name="Google Shape;555;p16"/>
          <p:cNvSpPr txBox="1"/>
          <p:nvPr/>
        </p:nvSpPr>
        <p:spPr>
          <a:xfrm>
            <a:off x="765361" y="6990034"/>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I305</a:t>
            </a:r>
            <a:endParaRPr sz="1200" b="0" i="0" u="none" strike="noStrike" cap="none" baseline="30000">
              <a:solidFill>
                <a:schemeClr val="dk1"/>
              </a:solidFill>
              <a:latin typeface="Arial"/>
              <a:ea typeface="Arial"/>
              <a:cs typeface="Arial"/>
              <a:sym typeface="Arial"/>
            </a:endParaRPr>
          </a:p>
        </p:txBody>
      </p:sp>
      <p:sp>
        <p:nvSpPr>
          <p:cNvPr id="556" name="Google Shape;556;p16"/>
          <p:cNvSpPr txBox="1"/>
          <p:nvPr/>
        </p:nvSpPr>
        <p:spPr>
          <a:xfrm>
            <a:off x="4237122" y="6620063"/>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557" name="Google Shape;557;p16"/>
          <p:cNvSpPr txBox="1"/>
          <p:nvPr/>
        </p:nvSpPr>
        <p:spPr>
          <a:xfrm>
            <a:off x="3906497" y="6434737"/>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58" name="Google Shape;558;p16"/>
          <p:cNvSpPr txBox="1"/>
          <p:nvPr/>
        </p:nvSpPr>
        <p:spPr>
          <a:xfrm>
            <a:off x="5102915" y="6435917"/>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559" name="Google Shape;559;p16"/>
          <p:cNvSpPr txBox="1"/>
          <p:nvPr/>
        </p:nvSpPr>
        <p:spPr>
          <a:xfrm>
            <a:off x="6245133" y="6427607"/>
            <a:ext cx="49235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60" name="Google Shape;560;p16"/>
          <p:cNvSpPr txBox="1"/>
          <p:nvPr/>
        </p:nvSpPr>
        <p:spPr>
          <a:xfrm>
            <a:off x="4235953" y="8859612"/>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561" name="Google Shape;561;p16"/>
          <p:cNvSpPr txBox="1"/>
          <p:nvPr/>
        </p:nvSpPr>
        <p:spPr>
          <a:xfrm>
            <a:off x="3900360" y="8672946"/>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62" name="Google Shape;562;p16"/>
          <p:cNvSpPr txBox="1"/>
          <p:nvPr/>
        </p:nvSpPr>
        <p:spPr>
          <a:xfrm>
            <a:off x="5096778" y="8674126"/>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a:t>
            </a:r>
            <a:endParaRPr sz="1400" b="0" i="0" u="none" strike="noStrike" cap="none">
              <a:solidFill>
                <a:srgbClr val="000000"/>
              </a:solidFill>
              <a:latin typeface="Arial"/>
              <a:ea typeface="Arial"/>
              <a:cs typeface="Arial"/>
              <a:sym typeface="Arial"/>
            </a:endParaRPr>
          </a:p>
        </p:txBody>
      </p:sp>
      <p:sp>
        <p:nvSpPr>
          <p:cNvPr id="563" name="Google Shape;563;p16"/>
          <p:cNvSpPr txBox="1"/>
          <p:nvPr/>
        </p:nvSpPr>
        <p:spPr>
          <a:xfrm>
            <a:off x="6238996" y="8665816"/>
            <a:ext cx="49235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64" name="Google Shape;564;p16"/>
          <p:cNvSpPr txBox="1"/>
          <p:nvPr/>
        </p:nvSpPr>
        <p:spPr>
          <a:xfrm>
            <a:off x="5312150" y="4917481"/>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19.5 nM </a:t>
            </a:r>
            <a:endParaRPr sz="1200" b="0" i="0" u="none" strike="noStrike" cap="none">
              <a:solidFill>
                <a:srgbClr val="000000"/>
              </a:solidFill>
              <a:latin typeface="Arial"/>
              <a:ea typeface="Arial"/>
              <a:cs typeface="Arial"/>
              <a:sym typeface="Arial"/>
            </a:endParaRPr>
          </a:p>
        </p:txBody>
      </p:sp>
      <p:sp>
        <p:nvSpPr>
          <p:cNvPr id="565" name="Google Shape;565;p16"/>
          <p:cNvSpPr txBox="1"/>
          <p:nvPr/>
        </p:nvSpPr>
        <p:spPr>
          <a:xfrm>
            <a:off x="5312131" y="7123148"/>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0.13 nM </a:t>
            </a:r>
            <a:endParaRPr sz="1200" b="0" i="0" u="none" strike="noStrike" cap="none">
              <a:solidFill>
                <a:srgbClr val="000000"/>
              </a:solidFill>
              <a:latin typeface="Arial"/>
              <a:ea typeface="Arial"/>
              <a:cs typeface="Arial"/>
              <a:sym typeface="Arial"/>
            </a:endParaRPr>
          </a:p>
        </p:txBody>
      </p:sp>
      <p:sp>
        <p:nvSpPr>
          <p:cNvPr id="566" name="Google Shape;566;p16"/>
          <p:cNvSpPr txBox="1"/>
          <p:nvPr/>
        </p:nvSpPr>
        <p:spPr>
          <a:xfrm>
            <a:off x="2040518" y="4906721"/>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0.72 nM </a:t>
            </a:r>
            <a:endParaRPr sz="1200" b="0" i="0" u="none" strike="noStrike" cap="none">
              <a:solidFill>
                <a:srgbClr val="000000"/>
              </a:solidFill>
              <a:latin typeface="Arial"/>
              <a:ea typeface="Arial"/>
              <a:cs typeface="Arial"/>
              <a:sym typeface="Arial"/>
            </a:endParaRPr>
          </a:p>
        </p:txBody>
      </p:sp>
      <p:sp>
        <p:nvSpPr>
          <p:cNvPr id="567" name="Google Shape;567;p16"/>
          <p:cNvSpPr txBox="1"/>
          <p:nvPr/>
        </p:nvSpPr>
        <p:spPr>
          <a:xfrm>
            <a:off x="2035306" y="7158601"/>
            <a:ext cx="1224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K</a:t>
            </a:r>
            <a:r>
              <a:rPr lang="en" sz="1200" b="0" i="0" u="none" strike="noStrike" cap="none" baseline="-25000">
                <a:solidFill>
                  <a:srgbClr val="000000"/>
                </a:solidFill>
                <a:latin typeface="Arial"/>
                <a:ea typeface="Arial"/>
                <a:cs typeface="Arial"/>
                <a:sym typeface="Arial"/>
              </a:rPr>
              <a:t>D </a:t>
            </a:r>
            <a:r>
              <a:rPr lang="en" sz="1200" b="0" i="0" u="none" strike="noStrike" cap="none">
                <a:solidFill>
                  <a:srgbClr val="000000"/>
                </a:solidFill>
                <a:latin typeface="Arial"/>
                <a:ea typeface="Arial"/>
                <a:cs typeface="Arial"/>
                <a:sym typeface="Arial"/>
              </a:rPr>
              <a:t>= 4.40 nM </a:t>
            </a:r>
            <a:endParaRPr sz="1200" b="0" i="0" u="none" strike="noStrike" cap="none">
              <a:solidFill>
                <a:srgbClr val="000000"/>
              </a:solidFill>
              <a:latin typeface="Arial"/>
              <a:ea typeface="Arial"/>
              <a:cs typeface="Arial"/>
              <a:sym typeface="Arial"/>
            </a:endParaRPr>
          </a:p>
        </p:txBody>
      </p:sp>
      <p:sp>
        <p:nvSpPr>
          <p:cNvPr id="568" name="Google Shape;568;p16"/>
          <p:cNvSpPr txBox="1"/>
          <p:nvPr/>
        </p:nvSpPr>
        <p:spPr>
          <a:xfrm>
            <a:off x="960525" y="6645324"/>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569" name="Google Shape;569;p16"/>
          <p:cNvSpPr txBox="1"/>
          <p:nvPr/>
        </p:nvSpPr>
        <p:spPr>
          <a:xfrm>
            <a:off x="957329" y="8861349"/>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Time (s)</a:t>
            </a:r>
            <a:endParaRPr sz="1200" b="0" i="0" u="none" strike="noStrike" cap="none">
              <a:solidFill>
                <a:srgbClr val="000000"/>
              </a:solidFill>
              <a:latin typeface="Arial"/>
              <a:ea typeface="Arial"/>
              <a:cs typeface="Arial"/>
              <a:sym typeface="Arial"/>
            </a:endParaRPr>
          </a:p>
        </p:txBody>
      </p:sp>
      <p:sp>
        <p:nvSpPr>
          <p:cNvPr id="570" name="Google Shape;570;p16"/>
          <p:cNvSpPr txBox="1"/>
          <p:nvPr/>
        </p:nvSpPr>
        <p:spPr>
          <a:xfrm rot="-5400000">
            <a:off x="-611268" y="7777380"/>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D25 Response (RU)</a:t>
            </a:r>
            <a:endParaRPr sz="1200" b="0" i="0" u="none" strike="noStrike" cap="none">
              <a:solidFill>
                <a:srgbClr val="000000"/>
              </a:solidFill>
              <a:latin typeface="Arial"/>
              <a:ea typeface="Arial"/>
              <a:cs typeface="Arial"/>
              <a:sym typeface="Arial"/>
            </a:endParaRPr>
          </a:p>
        </p:txBody>
      </p:sp>
      <p:sp>
        <p:nvSpPr>
          <p:cNvPr id="571" name="Google Shape;571;p16"/>
          <p:cNvSpPr txBox="1"/>
          <p:nvPr/>
        </p:nvSpPr>
        <p:spPr>
          <a:xfrm rot="-5400000">
            <a:off x="-605302" y="5507347"/>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D25 Response (RU)</a:t>
            </a:r>
            <a:endParaRPr sz="1200" b="0" i="0" u="none" strike="noStrike" cap="none">
              <a:solidFill>
                <a:srgbClr val="000000"/>
              </a:solidFill>
              <a:latin typeface="Arial"/>
              <a:ea typeface="Arial"/>
              <a:cs typeface="Arial"/>
              <a:sym typeface="Arial"/>
            </a:endParaRPr>
          </a:p>
        </p:txBody>
      </p:sp>
      <p:sp>
        <p:nvSpPr>
          <p:cNvPr id="572" name="Google Shape;572;p16"/>
          <p:cNvSpPr txBox="1"/>
          <p:nvPr/>
        </p:nvSpPr>
        <p:spPr>
          <a:xfrm rot="-5400000">
            <a:off x="2593841" y="5511612"/>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101F Response (RU)</a:t>
            </a:r>
            <a:endParaRPr sz="1200" b="0" i="0" u="none" strike="noStrike" cap="none">
              <a:solidFill>
                <a:srgbClr val="000000"/>
              </a:solidFill>
              <a:latin typeface="Arial"/>
              <a:ea typeface="Arial"/>
              <a:cs typeface="Arial"/>
              <a:sym typeface="Arial"/>
            </a:endParaRPr>
          </a:p>
        </p:txBody>
      </p:sp>
      <p:sp>
        <p:nvSpPr>
          <p:cNvPr id="573" name="Google Shape;573;p16"/>
          <p:cNvSpPr txBox="1"/>
          <p:nvPr/>
        </p:nvSpPr>
        <p:spPr>
          <a:xfrm rot="-5400000">
            <a:off x="2597646" y="7727829"/>
            <a:ext cx="2209200" cy="348702"/>
          </a:xfrm>
          <a:prstGeom prst="rect">
            <a:avLst/>
          </a:prstGeom>
          <a:noFill/>
          <a:ln>
            <a:noFill/>
          </a:ln>
        </p:spPr>
        <p:txBody>
          <a:bodyPr spcFirstLastPara="1" wrap="square" lIns="162525" tIns="81225" rIns="162525" bIns="81225" anchor="t" anchorCtr="0">
            <a:spAutoFit/>
          </a:bodyPr>
          <a:lstStyle/>
          <a:p>
            <a:pPr marL="0" marR="0" lvl="0" indent="0" algn="ctr" rtl="0">
              <a:lnSpc>
                <a:spcPct val="100000"/>
              </a:lnSpc>
              <a:spcBef>
                <a:spcPts val="0"/>
              </a:spcBef>
              <a:spcAft>
                <a:spcPts val="0"/>
              </a:spcAft>
              <a:buClr>
                <a:srgbClr val="000000"/>
              </a:buClr>
              <a:buSzPts val="1433"/>
              <a:buFont typeface="Arial"/>
              <a:buNone/>
            </a:pPr>
            <a:r>
              <a:rPr lang="en" sz="1200" b="0" i="0" u="none" strike="noStrike" cap="none">
                <a:solidFill>
                  <a:srgbClr val="000000"/>
                </a:solidFill>
                <a:latin typeface="Arial"/>
                <a:ea typeface="Arial"/>
                <a:cs typeface="Arial"/>
                <a:sym typeface="Arial"/>
              </a:rPr>
              <a:t>101F Response (RU)</a:t>
            </a:r>
            <a:endParaRPr sz="1200" b="0" i="0" u="none" strike="noStrike" cap="none">
              <a:solidFill>
                <a:srgbClr val="000000"/>
              </a:solidFill>
              <a:latin typeface="Arial"/>
              <a:ea typeface="Arial"/>
              <a:cs typeface="Arial"/>
              <a:sym typeface="Arial"/>
            </a:endParaRPr>
          </a:p>
        </p:txBody>
      </p:sp>
      <p:sp>
        <p:nvSpPr>
          <p:cNvPr id="574" name="Google Shape;574;p16"/>
          <p:cNvSpPr txBox="1"/>
          <p:nvPr/>
        </p:nvSpPr>
        <p:spPr>
          <a:xfrm>
            <a:off x="535887" y="6296337"/>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75" name="Google Shape;575;p16"/>
          <p:cNvSpPr txBox="1"/>
          <p:nvPr/>
        </p:nvSpPr>
        <p:spPr>
          <a:xfrm>
            <a:off x="533705" y="576272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76" name="Google Shape;576;p16"/>
          <p:cNvSpPr txBox="1"/>
          <p:nvPr/>
        </p:nvSpPr>
        <p:spPr>
          <a:xfrm>
            <a:off x="488750" y="523273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577" name="Google Shape;577;p16"/>
          <p:cNvSpPr txBox="1"/>
          <p:nvPr/>
        </p:nvSpPr>
        <p:spPr>
          <a:xfrm>
            <a:off x="491805" y="4694189"/>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15</a:t>
            </a:r>
            <a:endParaRPr sz="1400" b="0" i="0" u="none" strike="noStrike" cap="none">
              <a:solidFill>
                <a:srgbClr val="000000"/>
              </a:solidFill>
              <a:latin typeface="Arial"/>
              <a:ea typeface="Arial"/>
              <a:cs typeface="Arial"/>
              <a:sym typeface="Arial"/>
            </a:endParaRPr>
          </a:p>
        </p:txBody>
      </p:sp>
      <p:sp>
        <p:nvSpPr>
          <p:cNvPr id="578" name="Google Shape;578;p16"/>
          <p:cNvSpPr txBox="1"/>
          <p:nvPr/>
        </p:nvSpPr>
        <p:spPr>
          <a:xfrm>
            <a:off x="528901" y="855763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79" name="Google Shape;579;p16"/>
          <p:cNvSpPr txBox="1"/>
          <p:nvPr/>
        </p:nvSpPr>
        <p:spPr>
          <a:xfrm>
            <a:off x="526719" y="801904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80" name="Google Shape;580;p16"/>
          <p:cNvSpPr txBox="1"/>
          <p:nvPr/>
        </p:nvSpPr>
        <p:spPr>
          <a:xfrm>
            <a:off x="486734" y="7479119"/>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581" name="Google Shape;581;p16"/>
          <p:cNvSpPr txBox="1"/>
          <p:nvPr/>
        </p:nvSpPr>
        <p:spPr>
          <a:xfrm>
            <a:off x="484819" y="6935603"/>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15</a:t>
            </a:r>
            <a:endParaRPr sz="1400" b="0" i="0" u="none" strike="noStrike" cap="none">
              <a:solidFill>
                <a:srgbClr val="000000"/>
              </a:solidFill>
              <a:latin typeface="Arial"/>
              <a:ea typeface="Arial"/>
              <a:cs typeface="Arial"/>
              <a:sym typeface="Arial"/>
            </a:endParaRPr>
          </a:p>
        </p:txBody>
      </p:sp>
      <p:sp>
        <p:nvSpPr>
          <p:cNvPr id="582" name="Google Shape;582;p16"/>
          <p:cNvSpPr txBox="1"/>
          <p:nvPr/>
        </p:nvSpPr>
        <p:spPr>
          <a:xfrm>
            <a:off x="685660" y="868498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83" name="Google Shape;583;p16"/>
          <p:cNvSpPr txBox="1"/>
          <p:nvPr/>
        </p:nvSpPr>
        <p:spPr>
          <a:xfrm>
            <a:off x="1118425" y="8681372"/>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84" name="Google Shape;584;p16"/>
          <p:cNvSpPr txBox="1"/>
          <p:nvPr/>
        </p:nvSpPr>
        <p:spPr>
          <a:xfrm>
            <a:off x="1597201" y="8681372"/>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200</a:t>
            </a:r>
            <a:endParaRPr sz="1400" b="0" i="0" u="none" strike="noStrike" cap="none">
              <a:solidFill>
                <a:srgbClr val="000000"/>
              </a:solidFill>
              <a:latin typeface="Arial"/>
              <a:ea typeface="Arial"/>
              <a:cs typeface="Arial"/>
              <a:sym typeface="Arial"/>
            </a:endParaRPr>
          </a:p>
        </p:txBody>
      </p:sp>
      <p:sp>
        <p:nvSpPr>
          <p:cNvPr id="585" name="Google Shape;585;p16"/>
          <p:cNvSpPr txBox="1"/>
          <p:nvPr/>
        </p:nvSpPr>
        <p:spPr>
          <a:xfrm>
            <a:off x="2072616" y="8681371"/>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300</a:t>
            </a:r>
            <a:endParaRPr sz="1400" b="0" i="0" u="none" strike="noStrike" cap="none">
              <a:solidFill>
                <a:srgbClr val="000000"/>
              </a:solidFill>
              <a:latin typeface="Arial"/>
              <a:ea typeface="Arial"/>
              <a:cs typeface="Arial"/>
              <a:sym typeface="Arial"/>
            </a:endParaRPr>
          </a:p>
        </p:txBody>
      </p:sp>
      <p:sp>
        <p:nvSpPr>
          <p:cNvPr id="586" name="Google Shape;586;p16"/>
          <p:cNvSpPr txBox="1"/>
          <p:nvPr/>
        </p:nvSpPr>
        <p:spPr>
          <a:xfrm>
            <a:off x="2541758" y="8681370"/>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400</a:t>
            </a:r>
            <a:endParaRPr sz="1400" b="0" i="0" u="none" strike="noStrike" cap="none">
              <a:solidFill>
                <a:srgbClr val="000000"/>
              </a:solidFill>
              <a:latin typeface="Arial"/>
              <a:ea typeface="Arial"/>
              <a:cs typeface="Arial"/>
              <a:sym typeface="Arial"/>
            </a:endParaRPr>
          </a:p>
        </p:txBody>
      </p:sp>
      <p:sp>
        <p:nvSpPr>
          <p:cNvPr id="587" name="Google Shape;587;p16"/>
          <p:cNvSpPr txBox="1"/>
          <p:nvPr/>
        </p:nvSpPr>
        <p:spPr>
          <a:xfrm>
            <a:off x="3012070" y="8680944"/>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500</a:t>
            </a:r>
            <a:endParaRPr sz="1400" b="0" i="0" u="none" strike="noStrike" cap="none">
              <a:solidFill>
                <a:srgbClr val="000000"/>
              </a:solidFill>
              <a:latin typeface="Arial"/>
              <a:ea typeface="Arial"/>
              <a:cs typeface="Arial"/>
              <a:sym typeface="Arial"/>
            </a:endParaRPr>
          </a:p>
        </p:txBody>
      </p:sp>
      <p:sp>
        <p:nvSpPr>
          <p:cNvPr id="588" name="Google Shape;588;p16"/>
          <p:cNvSpPr txBox="1"/>
          <p:nvPr/>
        </p:nvSpPr>
        <p:spPr>
          <a:xfrm>
            <a:off x="671857" y="6431265"/>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89" name="Google Shape;589;p16"/>
          <p:cNvSpPr txBox="1"/>
          <p:nvPr/>
        </p:nvSpPr>
        <p:spPr>
          <a:xfrm>
            <a:off x="1109592" y="6427656"/>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100</a:t>
            </a:r>
            <a:endParaRPr sz="1400" b="0" i="0" u="none" strike="noStrike" cap="none">
              <a:solidFill>
                <a:srgbClr val="000000"/>
              </a:solidFill>
              <a:latin typeface="Arial"/>
              <a:ea typeface="Arial"/>
              <a:cs typeface="Arial"/>
              <a:sym typeface="Arial"/>
            </a:endParaRPr>
          </a:p>
        </p:txBody>
      </p:sp>
      <p:sp>
        <p:nvSpPr>
          <p:cNvPr id="590" name="Google Shape;590;p16"/>
          <p:cNvSpPr txBox="1"/>
          <p:nvPr/>
        </p:nvSpPr>
        <p:spPr>
          <a:xfrm>
            <a:off x="1588368" y="6427656"/>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200</a:t>
            </a:r>
            <a:endParaRPr sz="1400" b="0" i="0" u="none" strike="noStrike" cap="none">
              <a:solidFill>
                <a:srgbClr val="000000"/>
              </a:solidFill>
              <a:latin typeface="Arial"/>
              <a:ea typeface="Arial"/>
              <a:cs typeface="Arial"/>
              <a:sym typeface="Arial"/>
            </a:endParaRPr>
          </a:p>
        </p:txBody>
      </p:sp>
      <p:sp>
        <p:nvSpPr>
          <p:cNvPr id="591" name="Google Shape;591;p16"/>
          <p:cNvSpPr txBox="1"/>
          <p:nvPr/>
        </p:nvSpPr>
        <p:spPr>
          <a:xfrm>
            <a:off x="2058813" y="6427655"/>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300</a:t>
            </a:r>
            <a:endParaRPr sz="1400" b="0" i="0" u="none" strike="noStrike" cap="none">
              <a:solidFill>
                <a:srgbClr val="000000"/>
              </a:solidFill>
              <a:latin typeface="Arial"/>
              <a:ea typeface="Arial"/>
              <a:cs typeface="Arial"/>
              <a:sym typeface="Arial"/>
            </a:endParaRPr>
          </a:p>
        </p:txBody>
      </p:sp>
      <p:sp>
        <p:nvSpPr>
          <p:cNvPr id="592" name="Google Shape;592;p16"/>
          <p:cNvSpPr txBox="1"/>
          <p:nvPr/>
        </p:nvSpPr>
        <p:spPr>
          <a:xfrm>
            <a:off x="2527955" y="6427654"/>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400</a:t>
            </a:r>
            <a:endParaRPr sz="1400" b="0" i="0" u="none" strike="noStrike" cap="none">
              <a:solidFill>
                <a:srgbClr val="000000"/>
              </a:solidFill>
              <a:latin typeface="Arial"/>
              <a:ea typeface="Arial"/>
              <a:cs typeface="Arial"/>
              <a:sym typeface="Arial"/>
            </a:endParaRPr>
          </a:p>
        </p:txBody>
      </p:sp>
      <p:sp>
        <p:nvSpPr>
          <p:cNvPr id="593" name="Google Shape;593;p16"/>
          <p:cNvSpPr txBox="1"/>
          <p:nvPr/>
        </p:nvSpPr>
        <p:spPr>
          <a:xfrm>
            <a:off x="3008207" y="6427228"/>
            <a:ext cx="462598"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500</a:t>
            </a:r>
            <a:endParaRPr sz="1400" b="0" i="0" u="none" strike="noStrike" cap="none">
              <a:solidFill>
                <a:srgbClr val="000000"/>
              </a:solidFill>
              <a:latin typeface="Arial"/>
              <a:ea typeface="Arial"/>
              <a:cs typeface="Arial"/>
              <a:sym typeface="Arial"/>
            </a:endParaRPr>
          </a:p>
        </p:txBody>
      </p:sp>
      <p:sp>
        <p:nvSpPr>
          <p:cNvPr id="594" name="Google Shape;594;p16"/>
          <p:cNvSpPr txBox="1"/>
          <p:nvPr/>
        </p:nvSpPr>
        <p:spPr>
          <a:xfrm>
            <a:off x="3736201" y="8533962"/>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95" name="Google Shape;595;p16"/>
          <p:cNvSpPr txBox="1"/>
          <p:nvPr/>
        </p:nvSpPr>
        <p:spPr>
          <a:xfrm>
            <a:off x="3736166" y="772339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96" name="Google Shape;596;p16"/>
          <p:cNvSpPr txBox="1"/>
          <p:nvPr/>
        </p:nvSpPr>
        <p:spPr>
          <a:xfrm>
            <a:off x="3693186" y="6921136"/>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597" name="Google Shape;597;p16"/>
          <p:cNvSpPr txBox="1"/>
          <p:nvPr/>
        </p:nvSpPr>
        <p:spPr>
          <a:xfrm>
            <a:off x="3735676" y="6312862"/>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0</a:t>
            </a:r>
            <a:endParaRPr sz="1400" b="0" i="0" u="none" strike="noStrike" cap="none">
              <a:solidFill>
                <a:srgbClr val="000000"/>
              </a:solidFill>
              <a:latin typeface="Arial"/>
              <a:ea typeface="Arial"/>
              <a:cs typeface="Arial"/>
              <a:sym typeface="Arial"/>
            </a:endParaRPr>
          </a:p>
        </p:txBody>
      </p:sp>
      <p:sp>
        <p:nvSpPr>
          <p:cNvPr id="598" name="Google Shape;598;p16"/>
          <p:cNvSpPr txBox="1"/>
          <p:nvPr/>
        </p:nvSpPr>
        <p:spPr>
          <a:xfrm>
            <a:off x="3735641" y="5502291"/>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99" name="Google Shape;599;p16"/>
          <p:cNvSpPr txBox="1"/>
          <p:nvPr/>
        </p:nvSpPr>
        <p:spPr>
          <a:xfrm>
            <a:off x="3692661" y="4715404"/>
            <a:ext cx="39838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10</a:t>
            </a:r>
            <a:endParaRPr sz="1400" b="0" i="0" u="none" strike="noStrike" cap="none">
              <a:solidFill>
                <a:srgbClr val="000000"/>
              </a:solidFill>
              <a:latin typeface="Arial"/>
              <a:ea typeface="Arial"/>
              <a:cs typeface="Arial"/>
              <a:sym typeface="Arial"/>
            </a:endParaRPr>
          </a:p>
        </p:txBody>
      </p:sp>
      <p:sp>
        <p:nvSpPr>
          <p:cNvPr id="600" name="Google Shape;600;p16"/>
          <p:cNvSpPr txBox="1"/>
          <p:nvPr/>
        </p:nvSpPr>
        <p:spPr>
          <a:xfrm>
            <a:off x="3989529" y="4755820"/>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L305</a:t>
            </a:r>
            <a:endParaRPr sz="1200" b="0" i="0" u="none" strike="noStrike" cap="none" baseline="30000">
              <a:solidFill>
                <a:schemeClr val="dk1"/>
              </a:solidFill>
              <a:latin typeface="Arial"/>
              <a:ea typeface="Arial"/>
              <a:cs typeface="Arial"/>
              <a:sym typeface="Arial"/>
            </a:endParaRPr>
          </a:p>
        </p:txBody>
      </p:sp>
      <p:sp>
        <p:nvSpPr>
          <p:cNvPr id="601" name="Google Shape;601;p16"/>
          <p:cNvSpPr txBox="1"/>
          <p:nvPr/>
        </p:nvSpPr>
        <p:spPr>
          <a:xfrm>
            <a:off x="3984877" y="6968589"/>
            <a:ext cx="11853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Arial"/>
                <a:ea typeface="Arial"/>
                <a:cs typeface="Arial"/>
                <a:sym typeface="Arial"/>
              </a:rPr>
              <a:t>DS-CAV1</a:t>
            </a:r>
            <a:r>
              <a:rPr lang="en" sz="1200" b="0" i="0" u="none" strike="noStrike" cap="none" baseline="30000">
                <a:solidFill>
                  <a:schemeClr val="dk1"/>
                </a:solidFill>
                <a:latin typeface="Arial"/>
                <a:ea typeface="Arial"/>
                <a:cs typeface="Arial"/>
                <a:sym typeface="Arial"/>
              </a:rPr>
              <a:t>I305</a:t>
            </a:r>
            <a:endParaRPr sz="1200" b="0" i="0" u="none" strike="noStrike" cap="none" baseline="30000">
              <a:solidFill>
                <a:schemeClr val="dk1"/>
              </a:solidFill>
              <a:latin typeface="Arial"/>
              <a:ea typeface="Arial"/>
              <a:cs typeface="Arial"/>
              <a:sym typeface="Arial"/>
            </a:endParaRPr>
          </a:p>
        </p:txBody>
      </p:sp>
      <p:grpSp>
        <p:nvGrpSpPr>
          <p:cNvPr id="602" name="Google Shape;602;p16"/>
          <p:cNvGrpSpPr/>
          <p:nvPr/>
        </p:nvGrpSpPr>
        <p:grpSpPr>
          <a:xfrm>
            <a:off x="207267" y="272865"/>
            <a:ext cx="6795284" cy="2024260"/>
            <a:chOff x="207267" y="272865"/>
            <a:chExt cx="6795284" cy="2024260"/>
          </a:xfrm>
        </p:grpSpPr>
        <p:grpSp>
          <p:nvGrpSpPr>
            <p:cNvPr id="603" name="Google Shape;603;p16"/>
            <p:cNvGrpSpPr/>
            <p:nvPr/>
          </p:nvGrpSpPr>
          <p:grpSpPr>
            <a:xfrm>
              <a:off x="3645953" y="555592"/>
              <a:ext cx="2309225" cy="1729087"/>
              <a:chOff x="2360892" y="4036071"/>
              <a:chExt cx="3172884" cy="2261723"/>
            </a:xfrm>
          </p:grpSpPr>
          <p:pic>
            <p:nvPicPr>
              <p:cNvPr id="604" name="Google Shape;604;p16" descr="A close-up of a green insect&#10;&#10;Description automatically generated with low confidence"/>
              <p:cNvPicPr preferRelativeResize="0"/>
              <p:nvPr/>
            </p:nvPicPr>
            <p:blipFill rotWithShape="1">
              <a:blip r:embed="rId11">
                <a:alphaModFix/>
              </a:blip>
              <a:srcRect l="16177" t="38781" b="5585"/>
              <a:stretch/>
            </p:blipFill>
            <p:spPr>
              <a:xfrm>
                <a:off x="2360892" y="4036071"/>
                <a:ext cx="3172884" cy="2261723"/>
              </a:xfrm>
              <a:prstGeom prst="rect">
                <a:avLst/>
              </a:prstGeom>
              <a:noFill/>
              <a:ln>
                <a:noFill/>
              </a:ln>
            </p:spPr>
          </p:pic>
          <p:cxnSp>
            <p:nvCxnSpPr>
              <p:cNvPr id="605" name="Google Shape;605;p16"/>
              <p:cNvCxnSpPr/>
              <p:nvPr/>
            </p:nvCxnSpPr>
            <p:spPr>
              <a:xfrm rot="10800000">
                <a:off x="5384920" y="4500940"/>
                <a:ext cx="83700" cy="175200"/>
              </a:xfrm>
              <a:prstGeom prst="straightConnector1">
                <a:avLst/>
              </a:prstGeom>
              <a:noFill/>
              <a:ln w="9525" cap="flat" cmpd="sng">
                <a:solidFill>
                  <a:srgbClr val="000000"/>
                </a:solidFill>
                <a:prstDash val="solid"/>
                <a:round/>
                <a:headEnd type="none" w="sm" len="sm"/>
                <a:tailEnd type="triangle" w="med" len="med"/>
              </a:ln>
            </p:spPr>
          </p:cxnSp>
        </p:grpSp>
        <p:pic>
          <p:nvPicPr>
            <p:cNvPr id="606" name="Google Shape;606;p16"/>
            <p:cNvPicPr preferRelativeResize="0"/>
            <p:nvPr/>
          </p:nvPicPr>
          <p:blipFill rotWithShape="1">
            <a:blip r:embed="rId12">
              <a:alphaModFix/>
            </a:blip>
            <a:srcRect/>
            <a:stretch/>
          </p:blipFill>
          <p:spPr>
            <a:xfrm>
              <a:off x="207267" y="642166"/>
              <a:ext cx="3229699" cy="1484754"/>
            </a:xfrm>
            <a:prstGeom prst="rect">
              <a:avLst/>
            </a:prstGeom>
            <a:noFill/>
            <a:ln>
              <a:noFill/>
            </a:ln>
          </p:spPr>
        </p:pic>
        <p:sp>
          <p:nvSpPr>
            <p:cNvPr id="607" name="Google Shape;607;p16"/>
            <p:cNvSpPr txBox="1"/>
            <p:nvPr/>
          </p:nvSpPr>
          <p:spPr>
            <a:xfrm>
              <a:off x="234491" y="288363"/>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a</a:t>
              </a:r>
              <a:endParaRPr sz="1800" b="0" i="0" u="none" strike="noStrike" cap="none">
                <a:solidFill>
                  <a:srgbClr val="000000"/>
                </a:solidFill>
                <a:latin typeface="Arial"/>
                <a:ea typeface="Arial"/>
                <a:cs typeface="Arial"/>
                <a:sym typeface="Arial"/>
              </a:endParaRPr>
            </a:p>
          </p:txBody>
        </p:sp>
        <p:sp>
          <p:nvSpPr>
            <p:cNvPr id="608" name="Google Shape;608;p16"/>
            <p:cNvSpPr txBox="1"/>
            <p:nvPr/>
          </p:nvSpPr>
          <p:spPr>
            <a:xfrm>
              <a:off x="3376106" y="272865"/>
              <a:ext cx="320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800" b="1" i="0" u="none" strike="noStrike" cap="none">
                  <a:solidFill>
                    <a:srgbClr val="000000"/>
                  </a:solidFill>
                  <a:latin typeface="Arial"/>
                  <a:ea typeface="Arial"/>
                  <a:cs typeface="Arial"/>
                  <a:sym typeface="Arial"/>
                </a:rPr>
                <a:t>b</a:t>
              </a:r>
              <a:endParaRPr sz="1800" b="0" i="0" u="none" strike="noStrike" cap="none">
                <a:solidFill>
                  <a:srgbClr val="000000"/>
                </a:solidFill>
                <a:latin typeface="Arial"/>
                <a:ea typeface="Arial"/>
                <a:cs typeface="Arial"/>
                <a:sym typeface="Arial"/>
              </a:endParaRPr>
            </a:p>
          </p:txBody>
        </p:sp>
        <p:grpSp>
          <p:nvGrpSpPr>
            <p:cNvPr id="609" name="Google Shape;609;p16"/>
            <p:cNvGrpSpPr/>
            <p:nvPr/>
          </p:nvGrpSpPr>
          <p:grpSpPr>
            <a:xfrm>
              <a:off x="5826588" y="1829596"/>
              <a:ext cx="1175963" cy="467529"/>
              <a:chOff x="5818805" y="2010854"/>
              <a:chExt cx="1175963" cy="467529"/>
            </a:xfrm>
          </p:grpSpPr>
          <p:sp>
            <p:nvSpPr>
              <p:cNvPr id="610" name="Google Shape;610;p16"/>
              <p:cNvSpPr/>
              <p:nvPr/>
            </p:nvSpPr>
            <p:spPr>
              <a:xfrm>
                <a:off x="5818805" y="2060149"/>
                <a:ext cx="170400" cy="163500"/>
              </a:xfrm>
              <a:prstGeom prst="ellipse">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11" name="Google Shape;611;p16"/>
              <p:cNvSpPr txBox="1"/>
              <p:nvPr/>
            </p:nvSpPr>
            <p:spPr>
              <a:xfrm>
                <a:off x="5947395" y="2216783"/>
                <a:ext cx="919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RSV-F</a:t>
                </a:r>
                <a:r>
                  <a:rPr lang="en" sz="1100" b="0" i="0" u="none" strike="noStrike" cap="none" baseline="30000">
                    <a:solidFill>
                      <a:srgbClr val="000000"/>
                    </a:solidFill>
                    <a:latin typeface="Arial"/>
                    <a:ea typeface="Arial"/>
                    <a:cs typeface="Arial"/>
                    <a:sym typeface="Arial"/>
                  </a:rPr>
                  <a:t>I305</a:t>
                </a:r>
                <a:endParaRPr sz="1400" b="0" i="0" u="none" strike="noStrike" cap="none" baseline="30000">
                  <a:solidFill>
                    <a:srgbClr val="000000"/>
                  </a:solidFill>
                  <a:latin typeface="Arial"/>
                  <a:ea typeface="Arial"/>
                  <a:cs typeface="Arial"/>
                  <a:sym typeface="Arial"/>
                </a:endParaRPr>
              </a:p>
            </p:txBody>
          </p:sp>
          <p:sp>
            <p:nvSpPr>
              <p:cNvPr id="612" name="Google Shape;612;p16"/>
              <p:cNvSpPr/>
              <p:nvPr/>
            </p:nvSpPr>
            <p:spPr>
              <a:xfrm>
                <a:off x="5820842" y="2269194"/>
                <a:ext cx="170400" cy="163500"/>
              </a:xfrm>
              <a:prstGeom prst="ellipse">
                <a:avLst/>
              </a:prstGeom>
              <a:solidFill>
                <a:srgbClr val="9789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13" name="Google Shape;613;p16"/>
              <p:cNvSpPr txBox="1"/>
              <p:nvPr/>
            </p:nvSpPr>
            <p:spPr>
              <a:xfrm>
                <a:off x="5961268" y="2010854"/>
                <a:ext cx="10335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RSV-F</a:t>
                </a:r>
                <a:r>
                  <a:rPr lang="en" sz="1100" b="0" i="0" u="none" strike="noStrike" cap="none" baseline="30000">
                    <a:solidFill>
                      <a:srgbClr val="000000"/>
                    </a:solidFill>
                    <a:latin typeface="Arial"/>
                    <a:ea typeface="Arial"/>
                    <a:cs typeface="Arial"/>
                    <a:sym typeface="Arial"/>
                  </a:rPr>
                  <a:t>L305</a:t>
                </a:r>
                <a:endParaRPr sz="1400" b="0" i="0" u="none" strike="noStrike" cap="none" baseline="30000">
                  <a:solidFill>
                    <a:srgbClr val="000000"/>
                  </a:solidFill>
                  <a:latin typeface="Arial"/>
                  <a:ea typeface="Arial"/>
                  <a:cs typeface="Arial"/>
                  <a:sym typeface="Arial"/>
                </a:endParaRPr>
              </a:p>
            </p:txBody>
          </p:sp>
        </p:grpSp>
      </p:grpSp>
      <p:grpSp>
        <p:nvGrpSpPr>
          <p:cNvPr id="614" name="Google Shape;614;p16"/>
          <p:cNvGrpSpPr/>
          <p:nvPr/>
        </p:nvGrpSpPr>
        <p:grpSpPr>
          <a:xfrm>
            <a:off x="4110543" y="2451375"/>
            <a:ext cx="1682683" cy="390513"/>
            <a:chOff x="4117219" y="2407635"/>
            <a:chExt cx="1682683" cy="390513"/>
          </a:xfrm>
        </p:grpSpPr>
        <p:sp>
          <p:nvSpPr>
            <p:cNvPr id="615" name="Google Shape;615;p16"/>
            <p:cNvSpPr/>
            <p:nvPr/>
          </p:nvSpPr>
          <p:spPr>
            <a:xfrm>
              <a:off x="4117219" y="2650976"/>
              <a:ext cx="81877" cy="68417"/>
            </a:xfrm>
            <a:prstGeom prst="rect">
              <a:avLst/>
            </a:prstGeom>
            <a:solidFill>
              <a:srgbClr val="FD0200"/>
            </a:solidFill>
            <a:ln w="9525" cap="flat" cmpd="sng">
              <a:solidFill>
                <a:srgbClr val="FD0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16" name="Google Shape;616;p16"/>
            <p:cNvGrpSpPr/>
            <p:nvPr/>
          </p:nvGrpSpPr>
          <p:grpSpPr>
            <a:xfrm>
              <a:off x="4128687" y="2407635"/>
              <a:ext cx="1671215" cy="230792"/>
              <a:chOff x="4137651" y="2447973"/>
              <a:chExt cx="1671215" cy="230792"/>
            </a:xfrm>
          </p:grpSpPr>
          <p:sp>
            <p:nvSpPr>
              <p:cNvPr id="617" name="Google Shape;617;p16"/>
              <p:cNvSpPr/>
              <p:nvPr/>
            </p:nvSpPr>
            <p:spPr>
              <a:xfrm>
                <a:off x="4137651" y="2540510"/>
                <a:ext cx="55207" cy="45719"/>
              </a:xfrm>
              <a:prstGeom prst="ellipse">
                <a:avLst/>
              </a:prstGeom>
              <a:solidFill>
                <a:srgbClr val="0101FC"/>
              </a:solidFill>
              <a:ln w="25400" cap="flat" cmpd="sng">
                <a:solidFill>
                  <a:srgbClr val="0101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8" name="Google Shape;618;p16"/>
              <p:cNvSpPr txBox="1"/>
              <p:nvPr/>
            </p:nvSpPr>
            <p:spPr>
              <a:xfrm>
                <a:off x="4149451" y="2447973"/>
                <a:ext cx="165941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WT</a:t>
                </a:r>
                <a:r>
                  <a:rPr lang="en" sz="900" b="0" i="0" u="none" strike="noStrike" cap="none">
                    <a:solidFill>
                      <a:srgbClr val="000000"/>
                    </a:solidFill>
                    <a:latin typeface="Arial"/>
                    <a:ea typeface="Arial"/>
                    <a:cs typeface="Arial"/>
                    <a:sym typeface="Arial"/>
                  </a:rPr>
                  <a:t> (33.39 ng/mL)</a:t>
                </a:r>
                <a:endParaRPr sz="900" b="0" i="0" u="none" strike="noStrike" cap="none">
                  <a:solidFill>
                    <a:srgbClr val="000000"/>
                  </a:solidFill>
                  <a:latin typeface="Arial"/>
                  <a:ea typeface="Arial"/>
                  <a:cs typeface="Arial"/>
                  <a:sym typeface="Arial"/>
                </a:endParaRPr>
              </a:p>
            </p:txBody>
          </p:sp>
        </p:grpSp>
        <p:sp>
          <p:nvSpPr>
            <p:cNvPr id="619" name="Google Shape;619;p16"/>
            <p:cNvSpPr txBox="1"/>
            <p:nvPr/>
          </p:nvSpPr>
          <p:spPr>
            <a:xfrm>
              <a:off x="4140486" y="2567356"/>
              <a:ext cx="165941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L305I</a:t>
              </a:r>
              <a:r>
                <a:rPr lang="en" sz="900" b="0" i="0" u="none" strike="noStrike" cap="none">
                  <a:solidFill>
                    <a:srgbClr val="000000"/>
                  </a:solidFill>
                  <a:latin typeface="Arial"/>
                  <a:ea typeface="Arial"/>
                  <a:cs typeface="Arial"/>
                  <a:sym typeface="Arial"/>
                </a:rPr>
                <a:t> (19.23 ng/mL)</a:t>
              </a:r>
              <a:endParaRPr sz="900" b="0" i="0" u="none" strike="noStrike" cap="none">
                <a:solidFill>
                  <a:srgbClr val="000000"/>
                </a:solidFill>
                <a:latin typeface="Arial"/>
                <a:ea typeface="Arial"/>
                <a:cs typeface="Arial"/>
                <a:sym typeface="Arial"/>
              </a:endParaRPr>
            </a:p>
          </p:txBody>
        </p:sp>
      </p:grpSp>
      <p:grpSp>
        <p:nvGrpSpPr>
          <p:cNvPr id="620" name="Google Shape;620;p16"/>
          <p:cNvGrpSpPr/>
          <p:nvPr/>
        </p:nvGrpSpPr>
        <p:grpSpPr>
          <a:xfrm>
            <a:off x="985543" y="2449765"/>
            <a:ext cx="1682683" cy="390513"/>
            <a:chOff x="4117219" y="2407635"/>
            <a:chExt cx="1682683" cy="390513"/>
          </a:xfrm>
        </p:grpSpPr>
        <p:sp>
          <p:nvSpPr>
            <p:cNvPr id="621" name="Google Shape;621;p16"/>
            <p:cNvSpPr/>
            <p:nvPr/>
          </p:nvSpPr>
          <p:spPr>
            <a:xfrm>
              <a:off x="4117219" y="2650976"/>
              <a:ext cx="81877" cy="68417"/>
            </a:xfrm>
            <a:prstGeom prst="rect">
              <a:avLst/>
            </a:prstGeom>
            <a:solidFill>
              <a:srgbClr val="FD0200"/>
            </a:solidFill>
            <a:ln w="9525" cap="flat" cmpd="sng">
              <a:solidFill>
                <a:srgbClr val="FD0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622" name="Google Shape;622;p16"/>
            <p:cNvGrpSpPr/>
            <p:nvPr/>
          </p:nvGrpSpPr>
          <p:grpSpPr>
            <a:xfrm>
              <a:off x="4128687" y="2407635"/>
              <a:ext cx="1671215" cy="230792"/>
              <a:chOff x="4137651" y="2447973"/>
              <a:chExt cx="1671215" cy="230792"/>
            </a:xfrm>
          </p:grpSpPr>
          <p:sp>
            <p:nvSpPr>
              <p:cNvPr id="623" name="Google Shape;623;p16"/>
              <p:cNvSpPr/>
              <p:nvPr/>
            </p:nvSpPr>
            <p:spPr>
              <a:xfrm>
                <a:off x="4137651" y="2540510"/>
                <a:ext cx="55207" cy="45719"/>
              </a:xfrm>
              <a:prstGeom prst="ellipse">
                <a:avLst/>
              </a:prstGeom>
              <a:solidFill>
                <a:srgbClr val="0101FC"/>
              </a:solidFill>
              <a:ln w="25400" cap="flat" cmpd="sng">
                <a:solidFill>
                  <a:srgbClr val="0101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4" name="Google Shape;624;p16"/>
              <p:cNvSpPr txBox="1"/>
              <p:nvPr/>
            </p:nvSpPr>
            <p:spPr>
              <a:xfrm>
                <a:off x="4149451" y="2447973"/>
                <a:ext cx="165941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WT</a:t>
                </a:r>
                <a:r>
                  <a:rPr lang="en" sz="900" b="0" i="0" u="none" strike="noStrike" cap="none">
                    <a:solidFill>
                      <a:srgbClr val="000000"/>
                    </a:solidFill>
                    <a:latin typeface="Arial"/>
                    <a:ea typeface="Arial"/>
                    <a:cs typeface="Arial"/>
                    <a:sym typeface="Arial"/>
                  </a:rPr>
                  <a:t> (12.27 ng/mL)</a:t>
                </a:r>
                <a:endParaRPr sz="900" b="0" i="0" u="none" strike="noStrike" cap="none">
                  <a:solidFill>
                    <a:srgbClr val="000000"/>
                  </a:solidFill>
                  <a:latin typeface="Arial"/>
                  <a:ea typeface="Arial"/>
                  <a:cs typeface="Arial"/>
                  <a:sym typeface="Arial"/>
                </a:endParaRPr>
              </a:p>
            </p:txBody>
          </p:sp>
        </p:grpSp>
        <p:sp>
          <p:nvSpPr>
            <p:cNvPr id="625" name="Google Shape;625;p16"/>
            <p:cNvSpPr txBox="1"/>
            <p:nvPr/>
          </p:nvSpPr>
          <p:spPr>
            <a:xfrm>
              <a:off x="4140486" y="2567356"/>
              <a:ext cx="165941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900" b="0" i="0" u="none" strike="noStrike" cap="none">
                  <a:solidFill>
                    <a:srgbClr val="000000"/>
                  </a:solidFill>
                  <a:latin typeface="Arial"/>
                  <a:ea typeface="Arial"/>
                  <a:cs typeface="Arial"/>
                  <a:sym typeface="Arial"/>
                </a:rPr>
                <a:t>RSV</a:t>
              </a:r>
              <a:r>
                <a:rPr lang="en" sz="900" b="0" i="0" u="none" strike="noStrike" cap="none" baseline="30000">
                  <a:solidFill>
                    <a:srgbClr val="000000"/>
                  </a:solidFill>
                  <a:latin typeface="Arial"/>
                  <a:ea typeface="Arial"/>
                  <a:cs typeface="Arial"/>
                  <a:sym typeface="Arial"/>
                </a:rPr>
                <a:t>L305I</a:t>
              </a:r>
              <a:r>
                <a:rPr lang="en" sz="900" b="0" i="0" u="none" strike="noStrike" cap="none">
                  <a:solidFill>
                    <a:srgbClr val="000000"/>
                  </a:solidFill>
                  <a:latin typeface="Arial"/>
                  <a:ea typeface="Arial"/>
                  <a:cs typeface="Arial"/>
                  <a:sym typeface="Arial"/>
                </a:rPr>
                <a:t> (43.42 ng/mL)</a:t>
              </a:r>
              <a:endParaRPr sz="900" b="0" i="0" u="none" strike="noStrike" cap="none">
                <a:solidFill>
                  <a:srgbClr val="000000"/>
                </a:solidFill>
                <a:latin typeface="Arial"/>
                <a:ea typeface="Arial"/>
                <a:cs typeface="Arial"/>
                <a:sym typeface="Arial"/>
              </a:endParaRPr>
            </a:p>
          </p:txBody>
        </p:sp>
      </p:grpSp>
      <p:sp>
        <p:nvSpPr>
          <p:cNvPr id="626" name="Google Shape;626;p16"/>
          <p:cNvSpPr txBox="1"/>
          <p:nvPr/>
        </p:nvSpPr>
        <p:spPr>
          <a:xfrm>
            <a:off x="1489650" y="243750"/>
            <a:ext cx="6777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chemeClr val="dk1"/>
                </a:solidFill>
                <a:latin typeface="Arial"/>
                <a:ea typeface="Arial"/>
                <a:cs typeface="Arial"/>
                <a:sym typeface="Arial"/>
              </a:rPr>
              <a:t>D25</a:t>
            </a:r>
            <a:endParaRPr sz="1700" b="1" i="0" u="none" strike="noStrike" cap="none">
              <a:solidFill>
                <a:schemeClr val="dk1"/>
              </a:solidFill>
              <a:latin typeface="Arial"/>
              <a:ea typeface="Arial"/>
              <a:cs typeface="Arial"/>
              <a:sym typeface="Arial"/>
            </a:endParaRPr>
          </a:p>
        </p:txBody>
      </p:sp>
      <p:sp>
        <p:nvSpPr>
          <p:cNvPr id="627" name="Google Shape;627;p16"/>
          <p:cNvSpPr txBox="1"/>
          <p:nvPr/>
        </p:nvSpPr>
        <p:spPr>
          <a:xfrm>
            <a:off x="4717788" y="228150"/>
            <a:ext cx="6777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chemeClr val="dk1"/>
                </a:solidFill>
                <a:latin typeface="Arial"/>
                <a:ea typeface="Arial"/>
                <a:cs typeface="Arial"/>
                <a:sym typeface="Arial"/>
              </a:rPr>
              <a:t>101F</a:t>
            </a:r>
            <a:endParaRPr sz="1700" b="1" i="0" u="none" strike="noStrike" cap="none">
              <a:solidFill>
                <a:schemeClr val="dk1"/>
              </a:solidFill>
              <a:latin typeface="Arial"/>
              <a:ea typeface="Arial"/>
              <a:cs typeface="Arial"/>
              <a:sym typeface="Arial"/>
            </a:endParaRPr>
          </a:p>
        </p:txBody>
      </p:sp>
      <p:sp>
        <p:nvSpPr>
          <p:cNvPr id="628" name="Google Shape;628;p16"/>
          <p:cNvSpPr txBox="1"/>
          <p:nvPr/>
        </p:nvSpPr>
        <p:spPr>
          <a:xfrm>
            <a:off x="5854615" y="889213"/>
            <a:ext cx="394660" cy="2000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700" b="0" i="0" u="none" strike="noStrike" cap="none">
                <a:solidFill>
                  <a:srgbClr val="000000"/>
                </a:solidFill>
                <a:latin typeface="Arial"/>
                <a:ea typeface="Arial"/>
                <a:cs typeface="Arial"/>
                <a:sym typeface="Arial"/>
              </a:rPr>
              <a:t>8.5 Å</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17"/>
          <p:cNvSpPr txBox="1"/>
          <p:nvPr/>
        </p:nvSpPr>
        <p:spPr>
          <a:xfrm>
            <a:off x="198288" y="269371"/>
            <a:ext cx="6461400" cy="1569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Figure 5. RSV-F</a:t>
            </a:r>
            <a:r>
              <a:rPr lang="en" sz="1200" b="1" i="0" u="none" strike="noStrike" cap="none" baseline="30000">
                <a:solidFill>
                  <a:srgbClr val="000000"/>
                </a:solidFill>
                <a:latin typeface="Times New Roman"/>
                <a:ea typeface="Times New Roman"/>
                <a:cs typeface="Times New Roman"/>
                <a:sym typeface="Times New Roman"/>
              </a:rPr>
              <a:t>L305I</a:t>
            </a:r>
            <a:r>
              <a:rPr lang="en" sz="1200" b="1" i="0" u="none" strike="noStrike" cap="none">
                <a:solidFill>
                  <a:srgbClr val="000000"/>
                </a:solidFill>
                <a:latin typeface="Times New Roman"/>
                <a:ea typeface="Times New Roman"/>
                <a:cs typeface="Times New Roman"/>
                <a:sym typeface="Times New Roman"/>
              </a:rPr>
              <a:t> alters the structure and dynamics of binding sites Ø and IV. </a:t>
            </a:r>
            <a:r>
              <a:rPr lang="en" sz="1200" b="0" i="0" u="none" strike="noStrike" cap="none">
                <a:solidFill>
                  <a:srgbClr val="000000"/>
                </a:solidFill>
                <a:latin typeface="Times New Roman"/>
                <a:ea typeface="Times New Roman"/>
                <a:cs typeface="Times New Roman"/>
                <a:sym typeface="Times New Roman"/>
              </a:rPr>
              <a:t>Representative structure from the MD simulation of RSV-F antigenic sites </a:t>
            </a:r>
            <a:r>
              <a:rPr lang="en" sz="1200" b="1" i="0" u="none" strike="noStrike" cap="none">
                <a:solidFill>
                  <a:srgbClr val="000000"/>
                </a:solidFill>
                <a:latin typeface="Times New Roman"/>
                <a:ea typeface="Times New Roman"/>
                <a:cs typeface="Times New Roman"/>
                <a:sym typeface="Times New Roman"/>
              </a:rPr>
              <a:t>a, </a:t>
            </a:r>
            <a:r>
              <a:rPr lang="en" sz="1200" b="0" i="0" u="none" strike="noStrike" cap="none">
                <a:solidFill>
                  <a:srgbClr val="000000"/>
                </a:solidFill>
                <a:latin typeface="Times New Roman"/>
                <a:ea typeface="Times New Roman"/>
                <a:cs typeface="Times New Roman"/>
                <a:sym typeface="Times New Roman"/>
              </a:rPr>
              <a:t>Ø and </a:t>
            </a:r>
            <a:r>
              <a:rPr lang="en" sz="1200" b="1" i="0" u="none" strike="noStrike" cap="none">
                <a:solidFill>
                  <a:srgbClr val="000000"/>
                </a:solidFill>
                <a:latin typeface="Times New Roman"/>
                <a:ea typeface="Times New Roman"/>
                <a:cs typeface="Times New Roman"/>
                <a:sym typeface="Times New Roman"/>
              </a:rPr>
              <a:t>b, </a:t>
            </a:r>
            <a:r>
              <a:rPr lang="en" sz="1200" b="0" i="0" u="none" strike="noStrike" cap="none">
                <a:solidFill>
                  <a:srgbClr val="000000"/>
                </a:solidFill>
                <a:latin typeface="Times New Roman"/>
                <a:ea typeface="Times New Roman"/>
                <a:cs typeface="Times New Roman"/>
                <a:sym typeface="Times New Roman"/>
              </a:rPr>
              <a:t>IV with </a:t>
            </a:r>
            <a:r>
              <a:rPr lang="en" sz="1200" b="0" i="0" u="none" strike="noStrike" cap="none">
                <a:solidFill>
                  <a:schemeClr val="dk1"/>
                </a:solidFill>
                <a:latin typeface="Times New Roman"/>
                <a:ea typeface="Times New Roman"/>
                <a:cs typeface="Times New Roman"/>
                <a:sym typeface="Times New Roman"/>
              </a:rPr>
              <a:t>RSV-F</a:t>
            </a:r>
            <a:r>
              <a:rPr lang="en" sz="1200" b="0" i="0" u="none" strike="noStrike" cap="none" baseline="30000">
                <a:solidFill>
                  <a:schemeClr val="dk1"/>
                </a:solidFill>
                <a:latin typeface="Times New Roman"/>
                <a:ea typeface="Times New Roman"/>
                <a:cs typeface="Times New Roman"/>
                <a:sym typeface="Times New Roman"/>
              </a:rPr>
              <a:t>L305</a:t>
            </a:r>
            <a:r>
              <a:rPr lang="en" sz="1200" b="0" i="0" u="none" strike="noStrike" cap="none">
                <a:solidFill>
                  <a:schemeClr val="dk1"/>
                </a:solidFill>
                <a:latin typeface="Times New Roman"/>
                <a:ea typeface="Times New Roman"/>
                <a:cs typeface="Times New Roman"/>
                <a:sym typeface="Times New Roman"/>
              </a:rPr>
              <a:t> and RSV-F</a:t>
            </a:r>
            <a:r>
              <a:rPr lang="en" sz="1200" b="0" i="0" u="none" strike="noStrike" cap="none" baseline="30000">
                <a:solidFill>
                  <a:schemeClr val="dk1"/>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indicated in green and gold, respectively. Neutralization curves for </a:t>
            </a:r>
            <a:r>
              <a:rPr lang="en" sz="1200" b="1" i="0" u="none" strike="noStrike" cap="none">
                <a:solidFill>
                  <a:srgbClr val="000000"/>
                </a:solidFill>
                <a:latin typeface="Times New Roman"/>
                <a:ea typeface="Times New Roman"/>
                <a:cs typeface="Times New Roman"/>
                <a:sym typeface="Times New Roman"/>
              </a:rPr>
              <a:t>c, </a:t>
            </a:r>
            <a:r>
              <a:rPr lang="en" sz="1200" b="0" i="0" u="none" strike="noStrike" cap="none">
                <a:solidFill>
                  <a:srgbClr val="000000"/>
                </a:solidFill>
                <a:latin typeface="Times New Roman"/>
                <a:ea typeface="Times New Roman"/>
                <a:cs typeface="Times New Roman"/>
                <a:sym typeface="Times New Roman"/>
              </a:rPr>
              <a:t>D25 and </a:t>
            </a:r>
            <a:r>
              <a:rPr lang="en" sz="1200" b="1" i="0" u="none" strike="noStrike" cap="none">
                <a:solidFill>
                  <a:srgbClr val="000000"/>
                </a:solidFill>
                <a:latin typeface="Times New Roman"/>
                <a:ea typeface="Times New Roman"/>
                <a:cs typeface="Times New Roman"/>
                <a:sym typeface="Times New Roman"/>
              </a:rPr>
              <a:t>d, </a:t>
            </a:r>
            <a:r>
              <a:rPr lang="en" sz="1200" b="0" i="0" u="none" strike="noStrike" cap="none">
                <a:solidFill>
                  <a:srgbClr val="000000"/>
                </a:solidFill>
                <a:latin typeface="Times New Roman"/>
                <a:ea typeface="Times New Roman"/>
                <a:cs typeface="Times New Roman"/>
                <a:sym typeface="Times New Roman"/>
              </a:rPr>
              <a:t>101F monoclonal antibodies against RSV</a:t>
            </a:r>
            <a:r>
              <a:rPr lang="en" sz="1200" b="0" i="0" u="none" strike="noStrike" cap="none" baseline="30000">
                <a:solidFill>
                  <a:srgbClr val="000000"/>
                </a:solidFill>
                <a:latin typeface="Times New Roman"/>
                <a:ea typeface="Times New Roman"/>
                <a:cs typeface="Times New Roman"/>
                <a:sym typeface="Times New Roman"/>
              </a:rPr>
              <a:t>WT</a:t>
            </a:r>
            <a:r>
              <a:rPr lang="en" sz="1200" b="0" i="0" u="none" strike="noStrike" cap="none">
                <a:solidFill>
                  <a:srgbClr val="000000"/>
                </a:solidFill>
                <a:latin typeface="Times New Roman"/>
                <a:ea typeface="Times New Roman"/>
                <a:cs typeface="Times New Roman"/>
                <a:sym typeface="Times New Roman"/>
              </a:rPr>
              <a:t> (blue) and RSV</a:t>
            </a:r>
            <a:r>
              <a:rPr lang="en" sz="1200" b="0" i="0" u="none" strike="noStrike" cap="none" baseline="30000">
                <a:solidFill>
                  <a:srgbClr val="000000"/>
                </a:solidFill>
                <a:latin typeface="Times New Roman"/>
                <a:ea typeface="Times New Roman"/>
                <a:cs typeface="Times New Roman"/>
                <a:sym typeface="Times New Roman"/>
              </a:rPr>
              <a:t>L305I</a:t>
            </a:r>
            <a:r>
              <a:rPr lang="en" sz="1200" b="0" i="0" u="none" strike="noStrike" cap="none">
                <a:solidFill>
                  <a:srgbClr val="000000"/>
                </a:solidFill>
                <a:latin typeface="Times New Roman"/>
                <a:ea typeface="Times New Roman"/>
                <a:cs typeface="Times New Roman"/>
                <a:sym typeface="Times New Roman"/>
              </a:rPr>
              <a:t> (red) determined by flow cytometry. EC</a:t>
            </a:r>
            <a:r>
              <a:rPr lang="en" sz="1200" b="0" i="0" u="none" strike="noStrike" cap="none" baseline="-25000">
                <a:solidFill>
                  <a:srgbClr val="000000"/>
                </a:solidFill>
                <a:latin typeface="Times New Roman"/>
                <a:ea typeface="Times New Roman"/>
                <a:cs typeface="Times New Roman"/>
                <a:sym typeface="Times New Roman"/>
              </a:rPr>
              <a:t>50</a:t>
            </a:r>
            <a:r>
              <a:rPr lang="en" sz="1200" b="0" i="0" u="none" strike="noStrike" cap="none">
                <a:solidFill>
                  <a:srgbClr val="000000"/>
                </a:solidFill>
                <a:latin typeface="Times New Roman"/>
                <a:ea typeface="Times New Roman"/>
                <a:cs typeface="Times New Roman"/>
                <a:sym typeface="Times New Roman"/>
              </a:rPr>
              <a:t> values are indicated in parentheses beside each virus. SPR sensorgram plots for </a:t>
            </a:r>
            <a:r>
              <a:rPr lang="en" sz="1200" b="1" i="0" u="none" strike="noStrike" cap="none">
                <a:solidFill>
                  <a:srgbClr val="000000"/>
                </a:solidFill>
                <a:latin typeface="Times New Roman"/>
                <a:ea typeface="Times New Roman"/>
                <a:cs typeface="Times New Roman"/>
                <a:sym typeface="Times New Roman"/>
              </a:rPr>
              <a:t>e, </a:t>
            </a:r>
            <a:r>
              <a:rPr lang="en" sz="1200" b="0" i="0" u="none" strike="noStrike" cap="none">
                <a:solidFill>
                  <a:srgbClr val="000000"/>
                </a:solidFill>
                <a:latin typeface="Times New Roman"/>
                <a:ea typeface="Times New Roman"/>
                <a:cs typeface="Times New Roman"/>
                <a:sym typeface="Times New Roman"/>
              </a:rPr>
              <a:t>D25 and </a:t>
            </a:r>
            <a:r>
              <a:rPr lang="en" sz="1200" b="1" i="0" u="none" strike="noStrike" cap="none">
                <a:solidFill>
                  <a:srgbClr val="000000"/>
                </a:solidFill>
                <a:latin typeface="Times New Roman"/>
                <a:ea typeface="Times New Roman"/>
                <a:cs typeface="Times New Roman"/>
                <a:sym typeface="Times New Roman"/>
              </a:rPr>
              <a:t>f, </a:t>
            </a:r>
            <a:r>
              <a:rPr lang="en" sz="1200" b="0" i="0" u="none" strike="noStrike" cap="none">
                <a:solidFill>
                  <a:srgbClr val="000000"/>
                </a:solidFill>
                <a:latin typeface="Times New Roman"/>
                <a:ea typeface="Times New Roman"/>
                <a:cs typeface="Times New Roman"/>
                <a:sym typeface="Times New Roman"/>
              </a:rPr>
              <a:t>101F monoclonal antibodies against DS-Cav1</a:t>
            </a:r>
            <a:r>
              <a:rPr lang="en" sz="1200" b="0" i="0" u="none" strike="noStrike" cap="none" baseline="30000">
                <a:solidFill>
                  <a:srgbClr val="000000"/>
                </a:solidFill>
                <a:latin typeface="Times New Roman"/>
                <a:ea typeface="Times New Roman"/>
                <a:cs typeface="Times New Roman"/>
                <a:sym typeface="Times New Roman"/>
              </a:rPr>
              <a:t>L305</a:t>
            </a:r>
            <a:r>
              <a:rPr lang="en" sz="1200" b="0" i="0" u="none" strike="noStrike" cap="none">
                <a:solidFill>
                  <a:srgbClr val="000000"/>
                </a:solidFill>
                <a:latin typeface="Times New Roman"/>
                <a:ea typeface="Times New Roman"/>
                <a:cs typeface="Times New Roman"/>
                <a:sym typeface="Times New Roman"/>
              </a:rPr>
              <a:t> recombinant proteins in blue and </a:t>
            </a:r>
            <a:r>
              <a:rPr lang="en" sz="1200" b="1" i="0" u="none" strike="noStrike" cap="none">
                <a:solidFill>
                  <a:srgbClr val="000000"/>
                </a:solidFill>
                <a:latin typeface="Times New Roman"/>
                <a:ea typeface="Times New Roman"/>
                <a:cs typeface="Times New Roman"/>
                <a:sym typeface="Times New Roman"/>
              </a:rPr>
              <a:t>g and h, </a:t>
            </a:r>
            <a:r>
              <a:rPr lang="en" sz="1200" b="0" i="0" u="none" strike="noStrike" cap="none">
                <a:solidFill>
                  <a:srgbClr val="000000"/>
                </a:solidFill>
                <a:latin typeface="Times New Roman"/>
                <a:ea typeface="Times New Roman"/>
                <a:cs typeface="Times New Roman"/>
                <a:sym typeface="Times New Roman"/>
              </a:rPr>
              <a:t>DS-Cav1</a:t>
            </a:r>
            <a:r>
              <a:rPr lang="en" sz="1200" b="0" i="0" u="none" strike="noStrike" cap="none" baseline="30000">
                <a:solidFill>
                  <a:srgbClr val="000000"/>
                </a:solidFill>
                <a:latin typeface="Times New Roman"/>
                <a:ea typeface="Times New Roman"/>
                <a:cs typeface="Times New Roman"/>
                <a:sym typeface="Times New Roman"/>
              </a:rPr>
              <a:t>I305 </a:t>
            </a:r>
            <a:r>
              <a:rPr lang="en" sz="1200" b="0" i="0" u="none" strike="noStrike" cap="none">
                <a:solidFill>
                  <a:srgbClr val="000000"/>
                </a:solidFill>
                <a:latin typeface="Times New Roman"/>
                <a:ea typeface="Times New Roman"/>
                <a:cs typeface="Times New Roman"/>
                <a:sym typeface="Times New Roman"/>
              </a:rPr>
              <a:t>recombinant proteins in red. Fitted curves are determined using a 1:1 binding model (black). </a:t>
            </a:r>
            <a:r>
              <a:rPr lang="en" sz="1200" b="0" i="1" u="none" strike="noStrike" cap="none">
                <a:solidFill>
                  <a:srgbClr val="000000"/>
                </a:solidFill>
                <a:latin typeface="Times New Roman"/>
                <a:ea typeface="Times New Roman"/>
                <a:cs typeface="Times New Roman"/>
                <a:sym typeface="Times New Roman"/>
              </a:rPr>
              <a:t>K</a:t>
            </a:r>
            <a:r>
              <a:rPr lang="en" sz="1200" b="0" i="1" u="none" strike="noStrike" cap="none" baseline="-25000">
                <a:solidFill>
                  <a:srgbClr val="000000"/>
                </a:solidFill>
                <a:latin typeface="Times New Roman"/>
                <a:ea typeface="Times New Roman"/>
                <a:cs typeface="Times New Roman"/>
                <a:sym typeface="Times New Roman"/>
              </a:rPr>
              <a:t>D</a:t>
            </a:r>
            <a:r>
              <a:rPr lang="en" sz="1200" b="0" i="0" u="none" strike="noStrike" cap="none">
                <a:solidFill>
                  <a:srgbClr val="000000"/>
                </a:solidFill>
                <a:latin typeface="Times New Roman"/>
                <a:ea typeface="Times New Roman"/>
                <a:cs typeface="Times New Roman"/>
                <a:sym typeface="Times New Roman"/>
              </a:rPr>
              <a:t> values are indicated for each curve.</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18"/>
          <p:cNvSpPr txBox="1"/>
          <p:nvPr/>
        </p:nvSpPr>
        <p:spPr>
          <a:xfrm>
            <a:off x="-7387" y="0"/>
            <a:ext cx="32322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Arial"/>
                <a:ea typeface="Arial"/>
                <a:cs typeface="Arial"/>
                <a:sym typeface="Arial"/>
              </a:rPr>
              <a:t> Supplementary Table 6 </a:t>
            </a:r>
            <a:endParaRPr sz="1400" b="0" i="0" u="none" strike="noStrike" cap="none">
              <a:solidFill>
                <a:srgbClr val="000000"/>
              </a:solidFill>
              <a:latin typeface="Arial"/>
              <a:ea typeface="Arial"/>
              <a:cs typeface="Arial"/>
              <a:sym typeface="Arial"/>
            </a:endParaRPr>
          </a:p>
        </p:txBody>
      </p:sp>
      <p:sp>
        <p:nvSpPr>
          <p:cNvPr id="640" name="Google Shape;640;p18"/>
          <p:cNvSpPr txBox="1"/>
          <p:nvPr/>
        </p:nvSpPr>
        <p:spPr>
          <a:xfrm>
            <a:off x="489824" y="610671"/>
            <a:ext cx="58785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Times New Roman"/>
                <a:ea typeface="Times New Roman"/>
                <a:cs typeface="Times New Roman"/>
                <a:sym typeface="Times New Roman"/>
              </a:rPr>
              <a:t>Supplementary Table 6. Constants of the binding kinetics between monoclonal antibodies and DS-Cav1 recombinant proteins. </a:t>
            </a:r>
            <a:endParaRPr sz="1400" b="0" i="0" u="none" strike="noStrike" cap="none">
              <a:solidFill>
                <a:srgbClr val="000000"/>
              </a:solidFill>
              <a:latin typeface="Arial"/>
              <a:ea typeface="Arial"/>
              <a:cs typeface="Arial"/>
              <a:sym typeface="Arial"/>
            </a:endParaRPr>
          </a:p>
        </p:txBody>
      </p:sp>
      <p:graphicFrame>
        <p:nvGraphicFramePr>
          <p:cNvPr id="641" name="Google Shape;641;p18"/>
          <p:cNvGraphicFramePr/>
          <p:nvPr/>
        </p:nvGraphicFramePr>
        <p:xfrm>
          <a:off x="489824" y="1091186"/>
          <a:ext cx="5878375" cy="6153600"/>
        </p:xfrm>
        <a:graphic>
          <a:graphicData uri="http://schemas.openxmlformats.org/drawingml/2006/table">
            <a:tbl>
              <a:tblPr firstRow="1" bandRow="1">
                <a:noFill/>
                <a:tableStyleId>{760BF889-FDC3-4BB6-A98B-17406BE05CCD}</a:tableStyleId>
              </a:tblPr>
              <a:tblGrid>
                <a:gridCol w="1388975">
                  <a:extLst>
                    <a:ext uri="{9D8B030D-6E8A-4147-A177-3AD203B41FA5}">
                      <a16:colId xmlns:a16="http://schemas.microsoft.com/office/drawing/2014/main" val="20000"/>
                    </a:ext>
                  </a:extLst>
                </a:gridCol>
                <a:gridCol w="981800">
                  <a:extLst>
                    <a:ext uri="{9D8B030D-6E8A-4147-A177-3AD203B41FA5}">
                      <a16:colId xmlns:a16="http://schemas.microsoft.com/office/drawing/2014/main" val="20001"/>
                    </a:ext>
                  </a:extLst>
                </a:gridCol>
                <a:gridCol w="1753800">
                  <a:extLst>
                    <a:ext uri="{9D8B030D-6E8A-4147-A177-3AD203B41FA5}">
                      <a16:colId xmlns:a16="http://schemas.microsoft.com/office/drawing/2014/main" val="20002"/>
                    </a:ext>
                  </a:extLst>
                </a:gridCol>
                <a:gridCol w="1753800">
                  <a:extLst>
                    <a:ext uri="{9D8B030D-6E8A-4147-A177-3AD203B41FA5}">
                      <a16:colId xmlns:a16="http://schemas.microsoft.com/office/drawing/2014/main" val="20003"/>
                    </a:ext>
                  </a:extLst>
                </a:gridCol>
              </a:tblGrid>
              <a:tr h="384600">
                <a:tc>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latin typeface="Arial"/>
                          <a:ea typeface="Arial"/>
                          <a:cs typeface="Arial"/>
                          <a:sym typeface="Arial"/>
                        </a:rPr>
                        <a:t> (mAb site)</a:t>
                      </a:r>
                      <a:endParaRPr sz="1200" b="1"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latin typeface="Arial"/>
                          <a:ea typeface="Arial"/>
                          <a:cs typeface="Arial"/>
                          <a:sym typeface="Arial"/>
                        </a:rPr>
                        <a:t>constants</a:t>
                      </a:r>
                      <a:endParaRPr sz="120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11DE"/>
                        </a:buClr>
                        <a:buSzPts val="1400"/>
                        <a:buFont typeface="Calibri"/>
                        <a:buNone/>
                      </a:pPr>
                      <a:r>
                        <a:rPr lang="en" sz="1200" b="1" u="none" strike="noStrike" cap="none">
                          <a:solidFill>
                            <a:srgbClr val="0C11DE"/>
                          </a:solidFill>
                          <a:latin typeface="Arial"/>
                          <a:ea typeface="Arial"/>
                          <a:cs typeface="Arial"/>
                          <a:sym typeface="Arial"/>
                        </a:rPr>
                        <a:t>DS-Cav1</a:t>
                      </a:r>
                      <a:r>
                        <a:rPr lang="en" sz="1200" b="1" u="none" strike="noStrike" cap="none" baseline="30000">
                          <a:solidFill>
                            <a:srgbClr val="0C11DE"/>
                          </a:solidFill>
                          <a:latin typeface="Arial"/>
                          <a:ea typeface="Arial"/>
                          <a:cs typeface="Arial"/>
                          <a:sym typeface="Arial"/>
                        </a:rPr>
                        <a:t>L305</a:t>
                      </a:r>
                      <a:endParaRPr sz="1200" u="none" strike="noStrike" cap="none">
                        <a:latin typeface="Arial"/>
                        <a:ea typeface="Arial"/>
                        <a:cs typeface="Arial"/>
                        <a:sym typeface="Arial"/>
                      </a:endParaRPr>
                    </a:p>
                  </a:txBody>
                  <a:tcPr marL="51450" marR="51450" marT="25725" marB="25725" anchor="ctr">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FF0000"/>
                        </a:buClr>
                        <a:buSzPts val="1400"/>
                        <a:buFont typeface="Calibri"/>
                        <a:buNone/>
                      </a:pPr>
                      <a:r>
                        <a:rPr lang="en" sz="1200" b="1" u="none" strike="noStrike" cap="none">
                          <a:solidFill>
                            <a:srgbClr val="FF0000"/>
                          </a:solidFill>
                          <a:latin typeface="Arial"/>
                          <a:ea typeface="Arial"/>
                          <a:cs typeface="Arial"/>
                          <a:sym typeface="Arial"/>
                        </a:rPr>
                        <a:t>DS-Cav1</a:t>
                      </a:r>
                      <a:r>
                        <a:rPr lang="en" sz="1200" b="1" u="none" strike="noStrike" cap="none" baseline="30000">
                          <a:solidFill>
                            <a:srgbClr val="FF0000"/>
                          </a:solidFill>
                          <a:latin typeface="Arial"/>
                          <a:ea typeface="Arial"/>
                          <a:cs typeface="Arial"/>
                          <a:sym typeface="Arial"/>
                        </a:rPr>
                        <a:t>I305</a:t>
                      </a:r>
                      <a:endParaRPr sz="1200" u="none" strike="noStrike" cap="none">
                        <a:latin typeface="Arial"/>
                        <a:ea typeface="Arial"/>
                        <a:cs typeface="Arial"/>
                        <a:sym typeface="Arial"/>
                      </a:endParaRPr>
                    </a:p>
                  </a:txBody>
                  <a:tcPr marL="51450" marR="51450" marT="25725" marB="25725" anchor="ctr">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4600">
                <a:tc rowSpan="5">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D25 (site Ø)</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K</a:t>
                      </a:r>
                      <a:r>
                        <a:rPr lang="en" sz="1200" b="0" u="none" strike="noStrike" cap="none" baseline="-25000">
                          <a:latin typeface="Arial"/>
                          <a:ea typeface="Arial"/>
                          <a:cs typeface="Arial"/>
                          <a:sym typeface="Arial"/>
                        </a:rPr>
                        <a:t>D </a:t>
                      </a:r>
                      <a:r>
                        <a:rPr lang="en" sz="1200" b="0" u="none" strike="noStrike" cap="none">
                          <a:latin typeface="Arial"/>
                          <a:ea typeface="Arial"/>
                          <a:cs typeface="Arial"/>
                          <a:sym typeface="Arial"/>
                        </a:rPr>
                        <a:t>(M)</a:t>
                      </a:r>
                      <a:endParaRPr sz="1200" b="0" i="1"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T w="28575"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7.26 x 10</a:t>
                      </a:r>
                      <a:r>
                        <a:rPr lang="en" sz="1200" u="none" strike="noStrike" cap="none" baseline="30000">
                          <a:latin typeface="Arial"/>
                          <a:ea typeface="Arial"/>
                          <a:cs typeface="Arial"/>
                          <a:sym typeface="Arial"/>
                        </a:rPr>
                        <a:t>-10</a:t>
                      </a:r>
                      <a:endParaRPr sz="1200" u="none" strike="noStrike" cap="none">
                        <a:latin typeface="Arial"/>
                        <a:ea typeface="Arial"/>
                        <a:cs typeface="Arial"/>
                        <a:sym typeface="Arial"/>
                      </a:endParaRPr>
                    </a:p>
                  </a:txBody>
                  <a:tcPr marL="51450" marR="51450" marT="25725" marB="25725" anchor="ctr">
                    <a:lnT w="28575"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4.40 x 10</a:t>
                      </a:r>
                      <a:r>
                        <a:rPr lang="en" sz="1200" u="none" strike="noStrike" cap="none" baseline="30000">
                          <a:latin typeface="Arial"/>
                          <a:ea typeface="Arial"/>
                          <a:cs typeface="Arial"/>
                          <a:sym typeface="Arial"/>
                        </a:rPr>
                        <a:t>-9</a:t>
                      </a:r>
                      <a:endParaRPr sz="1200" u="none" strike="noStrike" cap="none">
                        <a:latin typeface="Arial"/>
                        <a:ea typeface="Arial"/>
                        <a:cs typeface="Arial"/>
                        <a:sym typeface="Arial"/>
                      </a:endParaRPr>
                    </a:p>
                  </a:txBody>
                  <a:tcPr marL="51450" marR="51450" marT="25725" marB="25725" anchor="ctr">
                    <a:lnT w="28575" cap="flat" cmpd="sng">
                      <a:solidFill>
                        <a:schemeClr val="dk1"/>
                      </a:solidFill>
                      <a:prstDash val="solid"/>
                      <a:round/>
                      <a:headEnd type="none" w="sm" len="sm"/>
                      <a:tailEnd type="none" w="sm" len="sm"/>
                    </a:lnT>
                  </a:tcPr>
                </a:tc>
                <a:extLst>
                  <a:ext uri="{0D108BD9-81ED-4DB2-BD59-A6C34878D82A}">
                    <a16:rowId xmlns:a16="http://schemas.microsoft.com/office/drawing/2014/main" val="10001"/>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Calibri"/>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on</a:t>
                      </a:r>
                      <a:r>
                        <a:rPr lang="en" sz="1200" u="none" strike="noStrike" cap="none">
                          <a:latin typeface="Arial"/>
                          <a:ea typeface="Arial"/>
                          <a:cs typeface="Arial"/>
                          <a:sym typeface="Arial"/>
                        </a:rPr>
                        <a:t> (M</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2.64 x 10</a:t>
                      </a:r>
                      <a:r>
                        <a:rPr lang="en" sz="1200" u="none" strike="noStrike" cap="none" baseline="30000">
                          <a:latin typeface="Arial"/>
                          <a:ea typeface="Arial"/>
                          <a:cs typeface="Arial"/>
                          <a:sym typeface="Arial"/>
                        </a:rPr>
                        <a:t>5</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1.47 x 10</a:t>
                      </a:r>
                      <a:r>
                        <a:rPr lang="en" sz="1200" u="none" strike="noStrike" cap="none" baseline="30000">
                          <a:latin typeface="Arial"/>
                          <a:ea typeface="Arial"/>
                          <a:cs typeface="Arial"/>
                          <a:sym typeface="Arial"/>
                        </a:rPr>
                        <a:t>5</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2"/>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off</a:t>
                      </a:r>
                      <a:r>
                        <a:rPr lang="en" sz="1200" u="none" strike="noStrike" cap="none">
                          <a:latin typeface="Arial"/>
                          <a:ea typeface="Arial"/>
                          <a:cs typeface="Arial"/>
                          <a:sym typeface="Arial"/>
                        </a:rPr>
                        <a:t> (s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1.76 x 10</a:t>
                      </a:r>
                      <a:r>
                        <a:rPr lang="en" sz="1200" u="none" strike="noStrike" cap="none" baseline="30000">
                          <a:latin typeface="Arial"/>
                          <a:ea typeface="Arial"/>
                          <a:cs typeface="Arial"/>
                          <a:sym typeface="Arial"/>
                        </a:rPr>
                        <a:t>-4</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6.94 x 10</a:t>
                      </a:r>
                      <a:r>
                        <a:rPr lang="en" sz="1200" u="none" strike="noStrike" cap="none" baseline="30000">
                          <a:latin typeface="Arial"/>
                          <a:ea typeface="Arial"/>
                          <a:cs typeface="Arial"/>
                          <a:sym typeface="Arial"/>
                        </a:rPr>
                        <a:t>-4</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3"/>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Χ</a:t>
                      </a:r>
                      <a:r>
                        <a:rPr lang="en" sz="1200" u="none" strike="noStrike" cap="none" baseline="30000">
                          <a:latin typeface="Arial"/>
                          <a:ea typeface="Arial"/>
                          <a:cs typeface="Arial"/>
                          <a:sym typeface="Arial"/>
                        </a:rPr>
                        <a:t>2</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0.28</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0.17</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4"/>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R</a:t>
                      </a:r>
                      <a:r>
                        <a:rPr lang="en" sz="1200" u="none" strike="noStrike" cap="none" baseline="-25000">
                          <a:latin typeface="Arial"/>
                          <a:ea typeface="Arial"/>
                          <a:cs typeface="Arial"/>
                          <a:sym typeface="Arial"/>
                        </a:rPr>
                        <a:t>max </a:t>
                      </a:r>
                      <a:r>
                        <a:rPr lang="en" sz="1200" u="none" strike="noStrike" cap="none">
                          <a:latin typeface="Arial"/>
                          <a:ea typeface="Arial"/>
                          <a:cs typeface="Arial"/>
                          <a:sym typeface="Arial"/>
                        </a:rPr>
                        <a:t>(RU)</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12.33</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7.66</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84600">
                <a:tc rowSpan="5">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PZMB (site II)</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K</a:t>
                      </a:r>
                      <a:r>
                        <a:rPr lang="en" sz="1200" b="0" u="none" strike="noStrike" cap="none" baseline="-25000">
                          <a:latin typeface="Arial"/>
                          <a:ea typeface="Arial"/>
                          <a:cs typeface="Arial"/>
                          <a:sym typeface="Arial"/>
                        </a:rPr>
                        <a:t>D </a:t>
                      </a:r>
                      <a:r>
                        <a:rPr lang="en" sz="1200" b="0" u="none" strike="noStrike" cap="none">
                          <a:latin typeface="Arial"/>
                          <a:ea typeface="Arial"/>
                          <a:cs typeface="Arial"/>
                          <a:sym typeface="Arial"/>
                        </a:rPr>
                        <a:t>(M)</a:t>
                      </a:r>
                      <a:endParaRPr sz="1200" b="0" i="1"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T w="1905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chemeClr val="dk1"/>
                        </a:buClr>
                        <a:buSzPts val="1400"/>
                        <a:buFont typeface="Calibri"/>
                        <a:buNone/>
                      </a:pPr>
                      <a:r>
                        <a:rPr lang="en" sz="1200" u="none" strike="noStrike" cap="none">
                          <a:latin typeface="Arial"/>
                          <a:ea typeface="Arial"/>
                          <a:cs typeface="Arial"/>
                          <a:sym typeface="Arial"/>
                        </a:rPr>
                        <a:t>1.06 x 10</a:t>
                      </a:r>
                      <a:r>
                        <a:rPr lang="en" sz="1200" u="none" strike="noStrike" cap="none" baseline="30000">
                          <a:latin typeface="Arial"/>
                          <a:ea typeface="Arial"/>
                          <a:cs typeface="Arial"/>
                          <a:sym typeface="Arial"/>
                        </a:rPr>
                        <a:t>-9</a:t>
                      </a:r>
                      <a:endParaRPr sz="1200" u="none" strike="noStrike" cap="none">
                        <a:latin typeface="Arial"/>
                        <a:ea typeface="Arial"/>
                        <a:cs typeface="Arial"/>
                        <a:sym typeface="Arial"/>
                      </a:endParaRPr>
                    </a:p>
                  </a:txBody>
                  <a:tcPr marL="51450" marR="51450" marT="25725" marB="25725" anchor="ctr">
                    <a:lnT w="1905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3.64 x 10</a:t>
                      </a:r>
                      <a:r>
                        <a:rPr lang="en" sz="1200" u="none" strike="noStrike" cap="none" baseline="30000">
                          <a:latin typeface="Arial"/>
                          <a:ea typeface="Arial"/>
                          <a:cs typeface="Arial"/>
                          <a:sym typeface="Arial"/>
                        </a:rPr>
                        <a:t>-10</a:t>
                      </a:r>
                      <a:endParaRPr sz="1200" u="none" strike="noStrike" cap="none">
                        <a:latin typeface="Arial"/>
                        <a:ea typeface="Arial"/>
                        <a:cs typeface="Arial"/>
                        <a:sym typeface="Arial"/>
                      </a:endParaRPr>
                    </a:p>
                  </a:txBody>
                  <a:tcPr marL="51450" marR="51450" marT="25725" marB="25725" anchor="ctr">
                    <a:lnT w="19050" cap="flat" cmpd="sng">
                      <a:solidFill>
                        <a:schemeClr val="dk1"/>
                      </a:solidFill>
                      <a:prstDash val="solid"/>
                      <a:round/>
                      <a:headEnd type="none" w="sm" len="sm"/>
                      <a:tailEnd type="none" w="sm" len="sm"/>
                    </a:lnT>
                  </a:tcPr>
                </a:tc>
                <a:extLst>
                  <a:ext uri="{0D108BD9-81ED-4DB2-BD59-A6C34878D82A}">
                    <a16:rowId xmlns:a16="http://schemas.microsoft.com/office/drawing/2014/main" val="10006"/>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Calibri"/>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on</a:t>
                      </a:r>
                      <a:r>
                        <a:rPr lang="en" sz="1200" u="none" strike="noStrike" cap="none">
                          <a:latin typeface="Arial"/>
                          <a:ea typeface="Arial"/>
                          <a:cs typeface="Arial"/>
                          <a:sym typeface="Arial"/>
                        </a:rPr>
                        <a:t> (M</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5.10 x 10</a:t>
                      </a:r>
                      <a:r>
                        <a:rPr lang="en" sz="1200" u="none" strike="noStrike" cap="none" baseline="30000">
                          <a:latin typeface="Arial"/>
                          <a:ea typeface="Arial"/>
                          <a:cs typeface="Arial"/>
                          <a:sym typeface="Arial"/>
                        </a:rPr>
                        <a:t>11</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6.71 x 10</a:t>
                      </a:r>
                      <a:r>
                        <a:rPr lang="en" sz="1200" u="none" strike="noStrike" cap="none" baseline="30000">
                          <a:latin typeface="Arial"/>
                          <a:ea typeface="Arial"/>
                          <a:cs typeface="Arial"/>
                          <a:sym typeface="Arial"/>
                        </a:rPr>
                        <a:t>11</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7"/>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off</a:t>
                      </a:r>
                      <a:r>
                        <a:rPr lang="en" sz="1200" u="none" strike="noStrike" cap="none">
                          <a:latin typeface="Arial"/>
                          <a:ea typeface="Arial"/>
                          <a:cs typeface="Arial"/>
                          <a:sym typeface="Arial"/>
                        </a:rPr>
                        <a:t> (s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5.41 x 10</a:t>
                      </a:r>
                      <a:r>
                        <a:rPr lang="en" sz="1200" u="none" strike="noStrike" cap="none" baseline="30000">
                          <a:latin typeface="Arial"/>
                          <a:ea typeface="Arial"/>
                          <a:cs typeface="Arial"/>
                          <a:sym typeface="Arial"/>
                        </a:rPr>
                        <a:t>2</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4.99 x 10</a:t>
                      </a:r>
                      <a:r>
                        <a:rPr lang="en" sz="1200" u="none" strike="noStrike" cap="none" baseline="30000">
                          <a:latin typeface="Arial"/>
                          <a:ea typeface="Arial"/>
                          <a:cs typeface="Arial"/>
                          <a:sym typeface="Arial"/>
                        </a:rPr>
                        <a:t>1</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8"/>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Χ</a:t>
                      </a:r>
                      <a:r>
                        <a:rPr lang="en" sz="1200" u="none" strike="noStrike" cap="none" baseline="30000">
                          <a:latin typeface="Arial"/>
                          <a:ea typeface="Arial"/>
                          <a:cs typeface="Arial"/>
                          <a:sym typeface="Arial"/>
                        </a:rPr>
                        <a:t>2</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5.08</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0.58</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09"/>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R</a:t>
                      </a:r>
                      <a:r>
                        <a:rPr lang="en" sz="1200" u="none" strike="noStrike" cap="none" baseline="-25000">
                          <a:latin typeface="Arial"/>
                          <a:ea typeface="Arial"/>
                          <a:cs typeface="Arial"/>
                          <a:sym typeface="Arial"/>
                        </a:rPr>
                        <a:t>max </a:t>
                      </a:r>
                      <a:r>
                        <a:rPr lang="en" sz="1200" u="none" strike="noStrike" cap="none">
                          <a:latin typeface="Arial"/>
                          <a:ea typeface="Arial"/>
                          <a:cs typeface="Arial"/>
                          <a:sym typeface="Arial"/>
                        </a:rPr>
                        <a:t>(RU)</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22.34</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39.85</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10"/>
                  </a:ext>
                </a:extLst>
              </a:tr>
              <a:tr h="384600">
                <a:tc rowSpan="5">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101F (site IV)</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0" u="none" strike="noStrike" cap="none">
                          <a:latin typeface="Arial"/>
                          <a:ea typeface="Arial"/>
                          <a:cs typeface="Arial"/>
                          <a:sym typeface="Arial"/>
                        </a:rPr>
                        <a:t>K</a:t>
                      </a:r>
                      <a:r>
                        <a:rPr lang="en" sz="1200" b="0" u="none" strike="noStrike" cap="none" baseline="-25000">
                          <a:latin typeface="Arial"/>
                          <a:ea typeface="Arial"/>
                          <a:cs typeface="Arial"/>
                          <a:sym typeface="Arial"/>
                        </a:rPr>
                        <a:t>D </a:t>
                      </a:r>
                      <a:r>
                        <a:rPr lang="en" sz="1200" b="0" u="none" strike="noStrike" cap="none">
                          <a:latin typeface="Arial"/>
                          <a:ea typeface="Arial"/>
                          <a:cs typeface="Arial"/>
                          <a:sym typeface="Arial"/>
                        </a:rPr>
                        <a:t>(M)</a:t>
                      </a:r>
                      <a:endParaRPr sz="1200" b="0" i="1"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T w="1905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1.95 x 10</a:t>
                      </a:r>
                      <a:r>
                        <a:rPr lang="en" sz="1200" u="none" strike="noStrike" cap="none" baseline="30000">
                          <a:latin typeface="Arial"/>
                          <a:ea typeface="Arial"/>
                          <a:cs typeface="Arial"/>
                          <a:sym typeface="Arial"/>
                        </a:rPr>
                        <a:t>-8</a:t>
                      </a:r>
                      <a:endParaRPr sz="1200" u="none" strike="noStrike" cap="none">
                        <a:latin typeface="Arial"/>
                        <a:ea typeface="Arial"/>
                        <a:cs typeface="Arial"/>
                        <a:sym typeface="Arial"/>
                      </a:endParaRPr>
                    </a:p>
                  </a:txBody>
                  <a:tcPr marL="51450" marR="51450" marT="25725" marB="25725" anchor="ctr">
                    <a:lnT w="19050" cap="flat" cmpd="sng">
                      <a:solidFill>
                        <a:schemeClr val="dk1"/>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1.33 x 10</a:t>
                      </a:r>
                      <a:r>
                        <a:rPr lang="en" sz="1200" u="none" strike="noStrike" cap="none" baseline="30000">
                          <a:latin typeface="Arial"/>
                          <a:ea typeface="Arial"/>
                          <a:cs typeface="Arial"/>
                          <a:sym typeface="Arial"/>
                        </a:rPr>
                        <a:t>-10</a:t>
                      </a:r>
                      <a:endParaRPr sz="1200" u="none" strike="noStrike" cap="none">
                        <a:latin typeface="Arial"/>
                        <a:ea typeface="Arial"/>
                        <a:cs typeface="Arial"/>
                        <a:sym typeface="Arial"/>
                      </a:endParaRPr>
                    </a:p>
                  </a:txBody>
                  <a:tcPr marL="51450" marR="51450" marT="25725" marB="25725" anchor="ctr">
                    <a:lnT w="19050" cap="flat" cmpd="sng">
                      <a:solidFill>
                        <a:schemeClr val="dk1"/>
                      </a:solidFill>
                      <a:prstDash val="solid"/>
                      <a:round/>
                      <a:headEnd type="none" w="sm" len="sm"/>
                      <a:tailEnd type="none" w="sm" len="sm"/>
                    </a:lnT>
                  </a:tcPr>
                </a:tc>
                <a:extLst>
                  <a:ext uri="{0D108BD9-81ED-4DB2-BD59-A6C34878D82A}">
                    <a16:rowId xmlns:a16="http://schemas.microsoft.com/office/drawing/2014/main" val="10011"/>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Calibri"/>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on</a:t>
                      </a:r>
                      <a:r>
                        <a:rPr lang="en" sz="1200" u="none" strike="noStrike" cap="none">
                          <a:latin typeface="Arial"/>
                          <a:ea typeface="Arial"/>
                          <a:cs typeface="Arial"/>
                          <a:sym typeface="Arial"/>
                        </a:rPr>
                        <a:t> (M</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1.27 x 10</a:t>
                      </a:r>
                      <a:r>
                        <a:rPr lang="en" sz="1200" u="none" strike="noStrike" cap="none" baseline="30000">
                          <a:latin typeface="Arial"/>
                          <a:ea typeface="Arial"/>
                          <a:cs typeface="Arial"/>
                          <a:sym typeface="Arial"/>
                        </a:rPr>
                        <a:t>5</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1.88 x 10</a:t>
                      </a:r>
                      <a:r>
                        <a:rPr lang="en" sz="1200" u="none" strike="noStrike" cap="none" baseline="30000">
                          <a:latin typeface="Arial"/>
                          <a:ea typeface="Arial"/>
                          <a:cs typeface="Arial"/>
                          <a:sym typeface="Arial"/>
                        </a:rPr>
                        <a:t>4</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12"/>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k</a:t>
                      </a:r>
                      <a:r>
                        <a:rPr lang="en" sz="1200" u="none" strike="noStrike" cap="none" baseline="-25000">
                          <a:latin typeface="Arial"/>
                          <a:ea typeface="Arial"/>
                          <a:cs typeface="Arial"/>
                          <a:sym typeface="Arial"/>
                        </a:rPr>
                        <a:t>off</a:t>
                      </a:r>
                      <a:r>
                        <a:rPr lang="en" sz="1200" u="none" strike="noStrike" cap="none">
                          <a:latin typeface="Arial"/>
                          <a:ea typeface="Arial"/>
                          <a:cs typeface="Arial"/>
                          <a:sym typeface="Arial"/>
                        </a:rPr>
                        <a:t> (s</a:t>
                      </a:r>
                      <a:r>
                        <a:rPr lang="en" sz="1200" u="none" strike="noStrike" cap="none" baseline="30000">
                          <a:latin typeface="Arial"/>
                          <a:ea typeface="Arial"/>
                          <a:cs typeface="Arial"/>
                          <a:sym typeface="Arial"/>
                        </a:rPr>
                        <a:t>-1</a:t>
                      </a:r>
                      <a:r>
                        <a:rPr lang="en" sz="1200" u="none" strike="noStrike" cap="none">
                          <a:latin typeface="Arial"/>
                          <a:ea typeface="Arial"/>
                          <a:cs typeface="Arial"/>
                          <a:sym typeface="Arial"/>
                        </a:rPr>
                        <a:t>)</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2.48 x 10</a:t>
                      </a:r>
                      <a:r>
                        <a:rPr lang="en" sz="1200" u="none" strike="noStrike" cap="none" baseline="30000">
                          <a:latin typeface="Arial"/>
                          <a:ea typeface="Arial"/>
                          <a:cs typeface="Arial"/>
                          <a:sym typeface="Arial"/>
                        </a:rPr>
                        <a:t>-3</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2.50 x 10</a:t>
                      </a:r>
                      <a:r>
                        <a:rPr lang="en" sz="1200" u="none" strike="noStrike" cap="none" baseline="30000">
                          <a:latin typeface="Arial"/>
                          <a:ea typeface="Arial"/>
                          <a:cs typeface="Arial"/>
                          <a:sym typeface="Arial"/>
                        </a:rPr>
                        <a:t>-6</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13"/>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Χ</a:t>
                      </a:r>
                      <a:r>
                        <a:rPr lang="en" sz="1200" u="none" strike="noStrike" cap="none" baseline="30000">
                          <a:latin typeface="Arial"/>
                          <a:ea typeface="Arial"/>
                          <a:cs typeface="Arial"/>
                          <a:sym typeface="Arial"/>
                        </a:rPr>
                        <a:t>2</a:t>
                      </a:r>
                      <a:endParaRPr sz="1200" b="0" u="none" strike="noStrike" cap="none" baseline="-25000">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0.20</a:t>
                      </a:r>
                      <a:endParaRPr sz="1200" u="none" strike="noStrike" cap="none">
                        <a:latin typeface="Arial"/>
                        <a:ea typeface="Arial"/>
                        <a:cs typeface="Arial"/>
                        <a:sym typeface="Arial"/>
                      </a:endParaRPr>
                    </a:p>
                  </a:txBody>
                  <a:tcPr marL="51450" marR="51450" marT="25725" marB="2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0.07</a:t>
                      </a:r>
                      <a:endParaRPr sz="1200" u="none" strike="noStrike" cap="none">
                        <a:latin typeface="Arial"/>
                        <a:ea typeface="Arial"/>
                        <a:cs typeface="Arial"/>
                        <a:sym typeface="Arial"/>
                      </a:endParaRPr>
                    </a:p>
                  </a:txBody>
                  <a:tcPr marL="51450" marR="51450" marT="25725" marB="25725" anchor="ctr"/>
                </a:tc>
                <a:extLst>
                  <a:ext uri="{0D108BD9-81ED-4DB2-BD59-A6C34878D82A}">
                    <a16:rowId xmlns:a16="http://schemas.microsoft.com/office/drawing/2014/main" val="10014"/>
                  </a:ext>
                </a:extLst>
              </a:tr>
              <a:tr h="384600">
                <a:tc vMerge="1">
                  <a:txBody>
                    <a:bodyPr/>
                    <a:lstStyle/>
                    <a:p>
                      <a:endParaRPr lang="en-US"/>
                    </a:p>
                  </a:txBody>
                  <a:tcPr/>
                </a:tc>
                <a:tc>
                  <a:txBody>
                    <a:bodyPr/>
                    <a:lstStyle/>
                    <a:p>
                      <a:pPr marL="0" marR="0" lvl="0" indent="0" algn="ctr" rtl="0">
                        <a:lnSpc>
                          <a:spcPct val="100000"/>
                        </a:lnSpc>
                        <a:spcBef>
                          <a:spcPts val="0"/>
                        </a:spcBef>
                        <a:spcAft>
                          <a:spcPts val="0"/>
                        </a:spcAft>
                        <a:buClr>
                          <a:schemeClr val="dk1"/>
                        </a:buClr>
                        <a:buSzPts val="1400"/>
                        <a:buFont typeface="Arial"/>
                        <a:buNone/>
                      </a:pPr>
                      <a:r>
                        <a:rPr lang="en" sz="1200" u="none" strike="noStrike" cap="none">
                          <a:latin typeface="Arial"/>
                          <a:ea typeface="Arial"/>
                          <a:cs typeface="Arial"/>
                          <a:sym typeface="Arial"/>
                        </a:rPr>
                        <a:t>R</a:t>
                      </a:r>
                      <a:r>
                        <a:rPr lang="en" sz="1200" u="none" strike="noStrike" cap="none" baseline="-25000">
                          <a:latin typeface="Arial"/>
                          <a:ea typeface="Arial"/>
                          <a:cs typeface="Arial"/>
                          <a:sym typeface="Arial"/>
                        </a:rPr>
                        <a:t>max </a:t>
                      </a:r>
                      <a:r>
                        <a:rPr lang="en" sz="1200" u="none" strike="noStrike" cap="none">
                          <a:latin typeface="Arial"/>
                          <a:ea typeface="Arial"/>
                          <a:cs typeface="Arial"/>
                          <a:sym typeface="Arial"/>
                        </a:rPr>
                        <a:t>(RU)</a:t>
                      </a:r>
                      <a:endParaRPr sz="1200" b="0" u="none" strike="noStrike" cap="none">
                        <a:latin typeface="Arial"/>
                        <a:ea typeface="Arial"/>
                        <a:cs typeface="Arial"/>
                        <a:sym typeface="Arial"/>
                      </a:endParaRPr>
                    </a:p>
                  </a:txBody>
                  <a:tcPr marL="51450" marR="51450" marT="25725" marB="25725" anchor="ctr">
                    <a:lnL w="9525" cap="flat" cmpd="sng">
                      <a:solidFill>
                        <a:srgbClr val="000000">
                          <a:alpha val="0"/>
                        </a:srgbClr>
                      </a:solidFill>
                      <a:prstDash val="solid"/>
                      <a:round/>
                      <a:headEnd type="none" w="sm" len="sm"/>
                      <a:tailEnd type="none" w="sm" len="sm"/>
                    </a:lnL>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11.95</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Arial"/>
                          <a:ea typeface="Arial"/>
                          <a:cs typeface="Arial"/>
                          <a:sym typeface="Arial"/>
                        </a:rPr>
                        <a:t>79.07</a:t>
                      </a:r>
                      <a:endParaRPr sz="1200" u="none" strike="noStrike" cap="none">
                        <a:latin typeface="Arial"/>
                        <a:ea typeface="Arial"/>
                        <a:cs typeface="Arial"/>
                        <a:sym typeface="Arial"/>
                      </a:endParaRPr>
                    </a:p>
                  </a:txBody>
                  <a:tcPr marL="51450" marR="51450" marT="25725" marB="25725" anchor="ctr">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15"/>
                  </a:ext>
                </a:extLst>
              </a:tr>
            </a:tbl>
          </a:graphicData>
        </a:graphic>
      </p:graphicFrame>
      <p:sp>
        <p:nvSpPr>
          <p:cNvPr id="642" name="Google Shape;642;p18"/>
          <p:cNvSpPr txBox="1"/>
          <p:nvPr/>
        </p:nvSpPr>
        <p:spPr>
          <a:xfrm>
            <a:off x="489699" y="7302022"/>
            <a:ext cx="58785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Times New Roman"/>
                <a:ea typeface="Times New Roman"/>
                <a:cs typeface="Times New Roman"/>
                <a:sym typeface="Times New Roman"/>
              </a:rPr>
              <a:t>Equilibrium dissociation constant (</a:t>
            </a:r>
            <a:r>
              <a:rPr lang="en" sz="1200" b="0" i="1" u="none" strike="noStrike" cap="none">
                <a:solidFill>
                  <a:srgbClr val="000000"/>
                </a:solidFill>
                <a:latin typeface="Times New Roman"/>
                <a:ea typeface="Times New Roman"/>
                <a:cs typeface="Times New Roman"/>
                <a:sym typeface="Times New Roman"/>
              </a:rPr>
              <a:t>K</a:t>
            </a:r>
            <a:r>
              <a:rPr lang="en" sz="1200" b="0" i="1" u="none" strike="noStrike" cap="none" baseline="-25000">
                <a:solidFill>
                  <a:srgbClr val="000000"/>
                </a:solidFill>
                <a:latin typeface="Times New Roman"/>
                <a:ea typeface="Times New Roman"/>
                <a:cs typeface="Times New Roman"/>
                <a:sym typeface="Times New Roman"/>
              </a:rPr>
              <a:t>D</a:t>
            </a:r>
            <a:r>
              <a:rPr lang="en" sz="1200" b="0" i="0" u="none" strike="noStrike" cap="none">
                <a:solidFill>
                  <a:schemeClr val="dk1"/>
                </a:solidFill>
                <a:latin typeface="Times New Roman"/>
                <a:ea typeface="Times New Roman"/>
                <a:cs typeface="Times New Roman"/>
                <a:sym typeface="Times New Roman"/>
              </a:rPr>
              <a:t>)</a:t>
            </a:r>
            <a:r>
              <a:rPr lang="en" sz="1200" b="0" i="0" u="none" strike="noStrike" cap="none">
                <a:solidFill>
                  <a:srgbClr val="000000"/>
                </a:solidFill>
                <a:latin typeface="Times New Roman"/>
                <a:ea typeface="Times New Roman"/>
                <a:cs typeface="Times New Roman"/>
                <a:sym typeface="Times New Roman"/>
              </a:rPr>
              <a:t>, Chi-squared value (Χ</a:t>
            </a:r>
            <a:r>
              <a:rPr lang="en" sz="1200" b="0" i="0" u="none" strike="noStrike" cap="none" baseline="30000">
                <a:solidFill>
                  <a:srgbClr val="000000"/>
                </a:solidFill>
                <a:latin typeface="Times New Roman"/>
                <a:ea typeface="Times New Roman"/>
                <a:cs typeface="Times New Roman"/>
                <a:sym typeface="Times New Roman"/>
              </a:rPr>
              <a:t>2</a:t>
            </a:r>
            <a:r>
              <a:rPr lang="en" sz="1200" b="0" i="0" u="none" strike="noStrike" cap="none">
                <a:solidFill>
                  <a:srgbClr val="000000"/>
                </a:solidFill>
                <a:latin typeface="Times New Roman"/>
                <a:ea typeface="Times New Roman"/>
                <a:cs typeface="Times New Roman"/>
                <a:sym typeface="Times New Roman"/>
              </a:rPr>
              <a:t>), maximum response (R</a:t>
            </a:r>
            <a:r>
              <a:rPr lang="en" sz="1200" b="0" i="0" u="none" strike="noStrike" cap="none" baseline="-25000">
                <a:solidFill>
                  <a:srgbClr val="000000"/>
                </a:solidFill>
                <a:latin typeface="Times New Roman"/>
                <a:ea typeface="Times New Roman"/>
                <a:cs typeface="Times New Roman"/>
                <a:sym typeface="Times New Roman"/>
              </a:rPr>
              <a:t>max</a:t>
            </a:r>
            <a:r>
              <a:rPr lang="en" sz="1200" b="0" i="0" u="none" strike="noStrike" cap="none">
                <a:solidFill>
                  <a:srgbClr val="000000"/>
                </a:solidFill>
                <a:latin typeface="Times New Roman"/>
                <a:ea typeface="Times New Roman"/>
                <a:cs typeface="Times New Roman"/>
                <a:sym typeface="Times New Roman"/>
              </a:rPr>
              <a:t>), dissociation constant (</a:t>
            </a:r>
            <a:r>
              <a:rPr lang="en" sz="1200" b="0" i="1" u="none" strike="noStrike" cap="none">
                <a:solidFill>
                  <a:srgbClr val="000000"/>
                </a:solidFill>
                <a:latin typeface="Times New Roman"/>
                <a:ea typeface="Times New Roman"/>
                <a:cs typeface="Times New Roman"/>
                <a:sym typeface="Times New Roman"/>
              </a:rPr>
              <a:t>k</a:t>
            </a:r>
            <a:r>
              <a:rPr lang="en" sz="1200" b="0" i="0" u="none" strike="noStrike" cap="none" baseline="-25000">
                <a:solidFill>
                  <a:srgbClr val="000000"/>
                </a:solidFill>
                <a:latin typeface="Times New Roman"/>
                <a:ea typeface="Times New Roman"/>
                <a:cs typeface="Times New Roman"/>
                <a:sym typeface="Times New Roman"/>
              </a:rPr>
              <a:t>off</a:t>
            </a:r>
            <a:r>
              <a:rPr lang="en" sz="1200" b="0" i="0" u="none" strike="noStrike" cap="none">
                <a:solidFill>
                  <a:srgbClr val="000000"/>
                </a:solidFill>
                <a:latin typeface="Times New Roman"/>
                <a:ea typeface="Times New Roman"/>
                <a:cs typeface="Times New Roman"/>
                <a:sym typeface="Times New Roman"/>
              </a:rPr>
              <a:t>), and association constant (</a:t>
            </a:r>
            <a:r>
              <a:rPr lang="en" sz="1200" b="0" i="1" u="none" strike="noStrike" cap="none">
                <a:solidFill>
                  <a:srgbClr val="000000"/>
                </a:solidFill>
                <a:latin typeface="Times New Roman"/>
                <a:ea typeface="Times New Roman"/>
                <a:cs typeface="Times New Roman"/>
                <a:sym typeface="Times New Roman"/>
              </a:rPr>
              <a:t>k</a:t>
            </a:r>
            <a:r>
              <a:rPr lang="en" sz="1200" b="0" i="0" u="none" strike="noStrike" cap="none" baseline="-25000">
                <a:solidFill>
                  <a:srgbClr val="000000"/>
                </a:solidFill>
                <a:latin typeface="Times New Roman"/>
                <a:ea typeface="Times New Roman"/>
                <a:cs typeface="Times New Roman"/>
                <a:sym typeface="Times New Roman"/>
              </a:rPr>
              <a:t>on</a:t>
            </a:r>
            <a:r>
              <a:rPr lang="en" sz="1200" b="0" i="0" u="none" strike="noStrike" cap="none">
                <a:solidFill>
                  <a:srgbClr val="000000"/>
                </a:solidFill>
                <a:latin typeface="Times New Roman"/>
                <a:ea typeface="Times New Roman"/>
                <a:cs typeface="Times New Roman"/>
                <a:sym typeface="Times New Roman"/>
              </a:rPr>
              <a:t>) from the binding affinity interactions of monoclonal antibodies D25, Palivizumab, and 101F to DS-Cav1</a:t>
            </a:r>
            <a:r>
              <a:rPr lang="en" sz="1200" b="0" i="0" u="none" strike="noStrike" cap="none" baseline="30000">
                <a:solidFill>
                  <a:srgbClr val="000000"/>
                </a:solidFill>
                <a:latin typeface="Times New Roman"/>
                <a:ea typeface="Times New Roman"/>
                <a:cs typeface="Times New Roman"/>
                <a:sym typeface="Times New Roman"/>
              </a:rPr>
              <a:t>L305</a:t>
            </a:r>
            <a:r>
              <a:rPr lang="en" sz="1200" b="0" i="0" u="none" strike="noStrike" cap="none">
                <a:solidFill>
                  <a:srgbClr val="000000"/>
                </a:solidFill>
                <a:latin typeface="Times New Roman"/>
                <a:ea typeface="Times New Roman"/>
                <a:cs typeface="Times New Roman"/>
                <a:sym typeface="Times New Roman"/>
              </a:rPr>
              <a:t> and DS-Cav1</a:t>
            </a:r>
            <a:r>
              <a:rPr lang="en" sz="1200" b="0" i="0" u="none" strike="noStrike" cap="none" baseline="30000">
                <a:solidFill>
                  <a:srgbClr val="000000"/>
                </a:solidFill>
                <a:latin typeface="Times New Roman"/>
                <a:ea typeface="Times New Roman"/>
                <a:cs typeface="Times New Roman"/>
                <a:sym typeface="Times New Roman"/>
              </a:rPr>
              <a:t>I305</a:t>
            </a:r>
            <a:r>
              <a:rPr lang="en" sz="1200" b="0" i="0" u="none" strike="noStrike" cap="none">
                <a:solidFill>
                  <a:srgbClr val="000000"/>
                </a:solidFill>
                <a:latin typeface="Times New Roman"/>
                <a:ea typeface="Times New Roman"/>
                <a:cs typeface="Times New Roman"/>
                <a:sym typeface="Times New Roman"/>
              </a:rPr>
              <a:t> recombinant proteins. Values are expressed as me</a:t>
            </a:r>
            <a:r>
              <a:rPr lang="en" sz="1200">
                <a:latin typeface="Times New Roman"/>
                <a:ea typeface="Times New Roman"/>
                <a:cs typeface="Times New Roman"/>
                <a:sym typeface="Times New Roman"/>
              </a:rPr>
              <a:t>an ± s.d.</a:t>
            </a:r>
            <a:endParaRPr sz="12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2556</Words>
  <Application>Microsoft Macintosh PowerPoint</Application>
  <PresentationFormat>On-screen Show (4:3)</PresentationFormat>
  <Paragraphs>530</Paragraphs>
  <Slides>19</Slides>
  <Notes>19</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2</vt:i4>
      </vt:variant>
      <vt:variant>
        <vt:lpstr>Slide Titles</vt:lpstr>
      </vt:variant>
      <vt:variant>
        <vt:i4>19</vt:i4>
      </vt:variant>
    </vt:vector>
  </HeadingPairs>
  <TitlesOfParts>
    <vt:vector size="27" baseType="lpstr">
      <vt:lpstr>Arial</vt:lpstr>
      <vt:lpstr>Helvetica Neue</vt:lpstr>
      <vt:lpstr>Times New Roman</vt:lpstr>
      <vt:lpstr>Calibri</vt:lpstr>
      <vt:lpstr>Simple Light</vt:lpstr>
      <vt:lpstr>Office Theme</vt:lpstr>
      <vt:lpstr>ChemDraw.Document.6.0</vt:lpstr>
      <vt:lpstr>Prism7.Document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Aleksandra Stojic</dc:creator>
  <cp:lastModifiedBy>David Marchant</cp:lastModifiedBy>
  <cp:revision>5</cp:revision>
  <dcterms:modified xsi:type="dcterms:W3CDTF">2024-03-04T17:52:58Z</dcterms:modified>
</cp:coreProperties>
</file>