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799763" cy="1440021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24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2356703"/>
            <a:ext cx="9179799" cy="501340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7563446"/>
            <a:ext cx="8099822" cy="3476717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236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19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766678"/>
            <a:ext cx="2328699" cy="122035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766678"/>
            <a:ext cx="6851100" cy="1220351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90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35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3590057"/>
            <a:ext cx="9314796" cy="5990088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9636813"/>
            <a:ext cx="9314796" cy="3150046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99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3833390"/>
            <a:ext cx="4589899" cy="91368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3833390"/>
            <a:ext cx="4589899" cy="91368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259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66681"/>
            <a:ext cx="9314796" cy="278337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3530053"/>
            <a:ext cx="4568805" cy="1730025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5260078"/>
            <a:ext cx="4568805" cy="77367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3530053"/>
            <a:ext cx="4591306" cy="1730025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5260078"/>
            <a:ext cx="4591306" cy="77367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038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14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405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960014"/>
            <a:ext cx="3483205" cy="3360050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2073367"/>
            <a:ext cx="5467380" cy="1023348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320064"/>
            <a:ext cx="3483205" cy="8003453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12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960014"/>
            <a:ext cx="3483205" cy="3360050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2073367"/>
            <a:ext cx="5467380" cy="1023348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320064"/>
            <a:ext cx="3483205" cy="8003453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519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766681"/>
            <a:ext cx="9314796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3833390"/>
            <a:ext cx="9314796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3346867"/>
            <a:ext cx="2429947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CA5A3-EA4A-4C3C-8328-A0192C8D36A5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3346867"/>
            <a:ext cx="364492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3346867"/>
            <a:ext cx="2429947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71DBC-D7C0-4ED3-B0B1-045C089D06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23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6D1EF8DF-D794-4C83-BEB1-815DE756C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466" y="4408194"/>
            <a:ext cx="9653777" cy="1852178"/>
          </a:xfrm>
          <a:prstGeom prst="rect">
            <a:avLst/>
          </a:prstGeom>
        </p:spPr>
      </p:pic>
      <p:sp>
        <p:nvSpPr>
          <p:cNvPr id="3076" name="文本框 5"/>
          <p:cNvSpPr txBox="1">
            <a:spLocks noChangeArrowheads="1"/>
          </p:cNvSpPr>
          <p:nvPr/>
        </p:nvSpPr>
        <p:spPr bwMode="auto">
          <a:xfrm>
            <a:off x="-46872" y="15148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2E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33087" y="3581388"/>
            <a:ext cx="9353838" cy="10076077"/>
            <a:chOff x="594361" y="4757036"/>
            <a:chExt cx="8457939" cy="8900428"/>
          </a:xfrm>
        </p:grpSpPr>
        <p:pic>
          <p:nvPicPr>
            <p:cNvPr id="3074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985" y="6939487"/>
              <a:ext cx="8392315" cy="6717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7" name="文本框 6"/>
            <p:cNvSpPr txBox="1">
              <a:spLocks noChangeArrowheads="1"/>
            </p:cNvSpPr>
            <p:nvPr/>
          </p:nvSpPr>
          <p:spPr bwMode="auto">
            <a:xfrm>
              <a:off x="1912459" y="4985779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3078" name="文本框 7"/>
            <p:cNvSpPr txBox="1">
              <a:spLocks noChangeArrowheads="1"/>
            </p:cNvSpPr>
            <p:nvPr/>
          </p:nvSpPr>
          <p:spPr bwMode="auto">
            <a:xfrm>
              <a:off x="2773064" y="4983904"/>
              <a:ext cx="1104351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79" name="文本框 8"/>
            <p:cNvSpPr txBox="1">
              <a:spLocks noChangeArrowheads="1"/>
            </p:cNvSpPr>
            <p:nvPr/>
          </p:nvSpPr>
          <p:spPr bwMode="auto">
            <a:xfrm>
              <a:off x="3433050" y="4983904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3080" name="文本框 9"/>
            <p:cNvSpPr txBox="1">
              <a:spLocks noChangeArrowheads="1"/>
            </p:cNvSpPr>
            <p:nvPr/>
          </p:nvSpPr>
          <p:spPr bwMode="auto">
            <a:xfrm>
              <a:off x="4085536" y="4955780"/>
              <a:ext cx="1466218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3081" name="文本框 10"/>
            <p:cNvSpPr txBox="1">
              <a:spLocks noChangeArrowheads="1"/>
            </p:cNvSpPr>
            <p:nvPr/>
          </p:nvSpPr>
          <p:spPr bwMode="auto">
            <a:xfrm>
              <a:off x="5167388" y="4957655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3082" name="文本框 11"/>
            <p:cNvSpPr txBox="1">
              <a:spLocks noChangeArrowheads="1"/>
            </p:cNvSpPr>
            <p:nvPr/>
          </p:nvSpPr>
          <p:spPr bwMode="auto">
            <a:xfrm>
              <a:off x="6027993" y="4955780"/>
              <a:ext cx="1104351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PA</a:t>
              </a:r>
              <a:endParaRPr lang="zh-CN" altLang="en-US" sz="1890" dirty="0"/>
            </a:p>
          </p:txBody>
        </p:sp>
        <p:sp>
          <p:nvSpPr>
            <p:cNvPr id="3083" name="文本框 12"/>
            <p:cNvSpPr txBox="1">
              <a:spLocks noChangeArrowheads="1"/>
            </p:cNvSpPr>
            <p:nvPr/>
          </p:nvSpPr>
          <p:spPr bwMode="auto">
            <a:xfrm>
              <a:off x="6687979" y="4955780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3084" name="文本框 13"/>
            <p:cNvSpPr txBox="1">
              <a:spLocks noChangeArrowheads="1"/>
            </p:cNvSpPr>
            <p:nvPr/>
          </p:nvSpPr>
          <p:spPr bwMode="auto">
            <a:xfrm>
              <a:off x="7340465" y="4927656"/>
              <a:ext cx="1464342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CMS+PA</a:t>
              </a:r>
              <a:endParaRPr lang="zh-CN" altLang="en-US" sz="1890" dirty="0"/>
            </a:p>
          </p:txBody>
        </p:sp>
        <p:sp>
          <p:nvSpPr>
            <p:cNvPr id="3085" name="文本框 14"/>
            <p:cNvSpPr txBox="1">
              <a:spLocks noChangeArrowheads="1"/>
            </p:cNvSpPr>
            <p:nvPr/>
          </p:nvSpPr>
          <p:spPr bwMode="auto">
            <a:xfrm>
              <a:off x="2098081" y="9215686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3086" name="文本框 15"/>
            <p:cNvSpPr txBox="1">
              <a:spLocks noChangeArrowheads="1"/>
            </p:cNvSpPr>
            <p:nvPr/>
          </p:nvSpPr>
          <p:spPr bwMode="auto">
            <a:xfrm>
              <a:off x="2958684" y="9213811"/>
              <a:ext cx="1104351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87" name="文本框 16"/>
            <p:cNvSpPr txBox="1">
              <a:spLocks noChangeArrowheads="1"/>
            </p:cNvSpPr>
            <p:nvPr/>
          </p:nvSpPr>
          <p:spPr bwMode="auto">
            <a:xfrm>
              <a:off x="3618672" y="9213811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3088" name="文本框 17"/>
            <p:cNvSpPr txBox="1">
              <a:spLocks noChangeArrowheads="1"/>
            </p:cNvSpPr>
            <p:nvPr/>
          </p:nvSpPr>
          <p:spPr bwMode="auto">
            <a:xfrm>
              <a:off x="4271156" y="9185687"/>
              <a:ext cx="1466218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3089" name="文本框 18"/>
            <p:cNvSpPr txBox="1">
              <a:spLocks noChangeArrowheads="1"/>
            </p:cNvSpPr>
            <p:nvPr/>
          </p:nvSpPr>
          <p:spPr bwMode="auto">
            <a:xfrm>
              <a:off x="5353008" y="9187562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3090" name="文本框 19"/>
            <p:cNvSpPr txBox="1">
              <a:spLocks noChangeArrowheads="1"/>
            </p:cNvSpPr>
            <p:nvPr/>
          </p:nvSpPr>
          <p:spPr bwMode="auto">
            <a:xfrm>
              <a:off x="6213613" y="9185687"/>
              <a:ext cx="1104351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91" name="文本框 20"/>
            <p:cNvSpPr txBox="1">
              <a:spLocks noChangeArrowheads="1"/>
            </p:cNvSpPr>
            <p:nvPr/>
          </p:nvSpPr>
          <p:spPr bwMode="auto">
            <a:xfrm>
              <a:off x="6873599" y="9185687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3092" name="文本框 21"/>
            <p:cNvSpPr txBox="1">
              <a:spLocks noChangeArrowheads="1"/>
            </p:cNvSpPr>
            <p:nvPr/>
          </p:nvSpPr>
          <p:spPr bwMode="auto">
            <a:xfrm>
              <a:off x="7526083" y="9157563"/>
              <a:ext cx="1464344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3093" name="文本框 22"/>
            <p:cNvSpPr txBox="1">
              <a:spLocks noChangeArrowheads="1"/>
            </p:cNvSpPr>
            <p:nvPr/>
          </p:nvSpPr>
          <p:spPr bwMode="auto">
            <a:xfrm>
              <a:off x="594363" y="5583892"/>
              <a:ext cx="1106227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IL-6</a:t>
              </a:r>
            </a:p>
          </p:txBody>
        </p:sp>
        <p:sp>
          <p:nvSpPr>
            <p:cNvPr id="3094" name="文本框 23"/>
            <p:cNvSpPr txBox="1">
              <a:spLocks noChangeArrowheads="1"/>
            </p:cNvSpPr>
            <p:nvPr/>
          </p:nvSpPr>
          <p:spPr bwMode="auto">
            <a:xfrm>
              <a:off x="594363" y="9834424"/>
              <a:ext cx="1104351" cy="33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β-actin</a:t>
              </a:r>
              <a:endParaRPr lang="zh-CN" altLang="en-US" sz="1890"/>
            </a:p>
          </p:txBody>
        </p:sp>
        <p:sp>
          <p:nvSpPr>
            <p:cNvPr id="23" name="矩形 22"/>
            <p:cNvSpPr/>
            <p:nvPr/>
          </p:nvSpPr>
          <p:spPr>
            <a:xfrm>
              <a:off x="594363" y="4757036"/>
              <a:ext cx="4573026" cy="19555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5"/>
            </a:p>
          </p:txBody>
        </p:sp>
        <p:sp>
          <p:nvSpPr>
            <p:cNvPr id="24" name="矩形 23"/>
            <p:cNvSpPr/>
            <p:nvPr/>
          </p:nvSpPr>
          <p:spPr>
            <a:xfrm>
              <a:off x="594361" y="9020692"/>
              <a:ext cx="4758646" cy="195745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5"/>
            </a:p>
          </p:txBody>
        </p:sp>
      </p:grpSp>
    </p:spTree>
    <p:extLst>
      <p:ext uri="{BB962C8B-B14F-4D97-AF65-F5344CB8AC3E}">
        <p14:creationId xmlns:p14="http://schemas.microsoft.com/office/powerpoint/2010/main" val="356108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1991544"/>
            <a:ext cx="10799762" cy="9530893"/>
            <a:chOff x="466865" y="3399566"/>
            <a:chExt cx="8967928" cy="6716102"/>
          </a:xfrm>
        </p:grpSpPr>
        <p:pic>
          <p:nvPicPr>
            <p:cNvPr id="5122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103" y="3399566"/>
              <a:ext cx="8371690" cy="6716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4" name="文本框 22"/>
            <p:cNvSpPr txBox="1">
              <a:spLocks noChangeArrowheads="1"/>
            </p:cNvSpPr>
            <p:nvPr/>
          </p:nvSpPr>
          <p:spPr bwMode="auto">
            <a:xfrm>
              <a:off x="466865" y="6915112"/>
              <a:ext cx="214495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Cleaved-casp1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471129" y="6945112"/>
              <a:ext cx="3534298" cy="425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5126" name="文本框 6"/>
            <p:cNvSpPr txBox="1">
              <a:spLocks noChangeArrowheads="1"/>
            </p:cNvSpPr>
            <p:nvPr/>
          </p:nvSpPr>
          <p:spPr bwMode="auto">
            <a:xfrm>
              <a:off x="5471130" y="572451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5127" name="文本框 7"/>
            <p:cNvSpPr txBox="1">
              <a:spLocks noChangeArrowheads="1"/>
            </p:cNvSpPr>
            <p:nvPr/>
          </p:nvSpPr>
          <p:spPr bwMode="auto">
            <a:xfrm>
              <a:off x="6067367" y="5722639"/>
              <a:ext cx="130309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5128" name="文本框 8"/>
            <p:cNvSpPr txBox="1">
              <a:spLocks noChangeArrowheads="1"/>
            </p:cNvSpPr>
            <p:nvPr/>
          </p:nvSpPr>
          <p:spPr bwMode="auto">
            <a:xfrm>
              <a:off x="7079844" y="572451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5129" name="文本框 9"/>
            <p:cNvSpPr txBox="1">
              <a:spLocks noChangeArrowheads="1"/>
            </p:cNvSpPr>
            <p:nvPr/>
          </p:nvSpPr>
          <p:spPr bwMode="auto">
            <a:xfrm>
              <a:off x="7829828" y="5726389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30" name="文本框 6"/>
            <p:cNvSpPr txBox="1">
              <a:spLocks noChangeArrowheads="1"/>
            </p:cNvSpPr>
            <p:nvPr/>
          </p:nvSpPr>
          <p:spPr bwMode="auto">
            <a:xfrm>
              <a:off x="2263076" y="5726389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5131" name="文本框 7"/>
            <p:cNvSpPr txBox="1">
              <a:spLocks noChangeArrowheads="1"/>
            </p:cNvSpPr>
            <p:nvPr/>
          </p:nvSpPr>
          <p:spPr bwMode="auto">
            <a:xfrm>
              <a:off x="2859312" y="5724515"/>
              <a:ext cx="130309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5132" name="文本框 8"/>
            <p:cNvSpPr txBox="1">
              <a:spLocks noChangeArrowheads="1"/>
            </p:cNvSpPr>
            <p:nvPr/>
          </p:nvSpPr>
          <p:spPr bwMode="auto">
            <a:xfrm>
              <a:off x="3873665" y="5726389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5133" name="文本框 9"/>
            <p:cNvSpPr txBox="1">
              <a:spLocks noChangeArrowheads="1"/>
            </p:cNvSpPr>
            <p:nvPr/>
          </p:nvSpPr>
          <p:spPr bwMode="auto">
            <a:xfrm>
              <a:off x="4666773" y="5722639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34" name="文本框 23"/>
            <p:cNvSpPr txBox="1">
              <a:spLocks noChangeArrowheads="1"/>
            </p:cNvSpPr>
            <p:nvPr/>
          </p:nvSpPr>
          <p:spPr bwMode="auto">
            <a:xfrm>
              <a:off x="3866165" y="5321397"/>
              <a:ext cx="170058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873665" y="5722638"/>
              <a:ext cx="11905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6" name="文本框 25"/>
            <p:cNvSpPr txBox="1">
              <a:spLocks noChangeArrowheads="1"/>
            </p:cNvSpPr>
            <p:nvPr/>
          </p:nvSpPr>
          <p:spPr bwMode="auto">
            <a:xfrm>
              <a:off x="7036721" y="5321397"/>
              <a:ext cx="170058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7042346" y="5722638"/>
              <a:ext cx="11905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7065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" y="3001107"/>
            <a:ext cx="10871010" cy="8775269"/>
            <a:chOff x="808108" y="3956428"/>
            <a:chExt cx="8969803" cy="6717978"/>
          </a:xfrm>
        </p:grpSpPr>
        <p:pic>
          <p:nvPicPr>
            <p:cNvPr id="7170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9342" y="3956428"/>
              <a:ext cx="8238569" cy="6717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2" name="文本框 22"/>
            <p:cNvSpPr txBox="1">
              <a:spLocks noChangeArrowheads="1"/>
            </p:cNvSpPr>
            <p:nvPr/>
          </p:nvSpPr>
          <p:spPr bwMode="auto">
            <a:xfrm>
              <a:off x="808108" y="6223254"/>
              <a:ext cx="1843084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Cleaved-IL-1β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557443" y="5321397"/>
              <a:ext cx="2887437" cy="179433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grpSp>
          <p:nvGrpSpPr>
            <p:cNvPr id="7174" name="组合 3"/>
            <p:cNvGrpSpPr>
              <a:grpSpLocks/>
            </p:cNvGrpSpPr>
            <p:nvPr/>
          </p:nvGrpSpPr>
          <p:grpSpPr bwMode="auto">
            <a:xfrm>
              <a:off x="2473071" y="5327024"/>
              <a:ext cx="3869915" cy="788001"/>
              <a:chOff x="1916192" y="1838442"/>
              <a:chExt cx="3276520" cy="666904"/>
            </a:xfrm>
          </p:grpSpPr>
          <p:sp>
            <p:nvSpPr>
              <p:cNvPr id="7182" name="文本框 6"/>
              <p:cNvSpPr txBox="1">
                <a:spLocks noChangeArrowheads="1"/>
              </p:cNvSpPr>
              <p:nvPr/>
            </p:nvSpPr>
            <p:spPr bwMode="auto">
              <a:xfrm>
                <a:off x="1916192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 dirty="0"/>
                  <a:t>PBS</a:t>
                </a:r>
                <a:endParaRPr lang="zh-CN" altLang="en-US" sz="1890" dirty="0"/>
              </a:p>
            </p:txBody>
          </p:sp>
          <p:sp>
            <p:nvSpPr>
              <p:cNvPr id="7183" name="文本框 7"/>
              <p:cNvSpPr txBox="1">
                <a:spLocks noChangeArrowheads="1"/>
              </p:cNvSpPr>
              <p:nvPr/>
            </p:nvSpPr>
            <p:spPr bwMode="auto">
              <a:xfrm>
                <a:off x="2421611" y="2179880"/>
                <a:ext cx="1103312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 dirty="0"/>
                  <a:t>PBS+PA</a:t>
                </a:r>
                <a:endParaRPr lang="zh-CN" altLang="en-US" sz="1890" dirty="0"/>
              </a:p>
            </p:txBody>
          </p:sp>
          <p:sp>
            <p:nvSpPr>
              <p:cNvPr id="7184" name="文本框 8"/>
              <p:cNvSpPr txBox="1">
                <a:spLocks noChangeArrowheads="1"/>
              </p:cNvSpPr>
              <p:nvPr/>
            </p:nvSpPr>
            <p:spPr bwMode="auto">
              <a:xfrm>
                <a:off x="3279504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7185" name="文本框 9"/>
              <p:cNvSpPr txBox="1">
                <a:spLocks noChangeArrowheads="1"/>
              </p:cNvSpPr>
              <p:nvPr/>
            </p:nvSpPr>
            <p:spPr bwMode="auto">
              <a:xfrm>
                <a:off x="3951287" y="2178764"/>
                <a:ext cx="12414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7186" name="文本框 23"/>
              <p:cNvSpPr txBox="1">
                <a:spLocks noChangeArrowheads="1"/>
              </p:cNvSpPr>
              <p:nvPr/>
            </p:nvSpPr>
            <p:spPr bwMode="auto">
              <a:xfrm>
                <a:off x="3273868" y="1838442"/>
                <a:ext cx="1440160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>
                <a:off x="3279821" y="2178022"/>
                <a:ext cx="10080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75" name="组合 4"/>
            <p:cNvGrpSpPr>
              <a:grpSpLocks/>
            </p:cNvGrpSpPr>
            <p:nvPr/>
          </p:nvGrpSpPr>
          <p:grpSpPr bwMode="auto">
            <a:xfrm>
              <a:off x="5471129" y="5321401"/>
              <a:ext cx="3824916" cy="787790"/>
              <a:chOff x="4631614" y="1838442"/>
              <a:chExt cx="3239508" cy="666368"/>
            </a:xfrm>
          </p:grpSpPr>
          <p:sp>
            <p:nvSpPr>
              <p:cNvPr id="7176" name="文本框 6"/>
              <p:cNvSpPr txBox="1">
                <a:spLocks noChangeArrowheads="1"/>
              </p:cNvSpPr>
              <p:nvPr/>
            </p:nvSpPr>
            <p:spPr bwMode="auto">
              <a:xfrm>
                <a:off x="4631614" y="2179517"/>
                <a:ext cx="936625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7177" name="文本框 7"/>
              <p:cNvSpPr txBox="1">
                <a:spLocks noChangeArrowheads="1"/>
              </p:cNvSpPr>
              <p:nvPr/>
            </p:nvSpPr>
            <p:spPr bwMode="auto">
              <a:xfrm>
                <a:off x="5137033" y="2178347"/>
                <a:ext cx="1103312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7178" name="文本框 8"/>
              <p:cNvSpPr txBox="1">
                <a:spLocks noChangeArrowheads="1"/>
              </p:cNvSpPr>
              <p:nvPr/>
            </p:nvSpPr>
            <p:spPr bwMode="auto">
              <a:xfrm>
                <a:off x="5994926" y="2179517"/>
                <a:ext cx="936625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7179" name="文本框 9"/>
              <p:cNvSpPr txBox="1">
                <a:spLocks noChangeArrowheads="1"/>
              </p:cNvSpPr>
              <p:nvPr/>
            </p:nvSpPr>
            <p:spPr bwMode="auto">
              <a:xfrm>
                <a:off x="6629697" y="2180688"/>
                <a:ext cx="1241425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7180" name="文本框 25"/>
              <p:cNvSpPr txBox="1">
                <a:spLocks noChangeArrowheads="1"/>
              </p:cNvSpPr>
              <p:nvPr/>
            </p:nvSpPr>
            <p:spPr bwMode="auto">
              <a:xfrm>
                <a:off x="5957591" y="1838442"/>
                <a:ext cx="1440160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5963942" y="2177840"/>
                <a:ext cx="100678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817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2494" y="2766646"/>
            <a:ext cx="10728516" cy="9834058"/>
            <a:chOff x="946855" y="4053926"/>
            <a:chExt cx="8684809" cy="6717978"/>
          </a:xfrm>
        </p:grpSpPr>
        <p:pic>
          <p:nvPicPr>
            <p:cNvPr id="8194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098" y="4053926"/>
              <a:ext cx="8373566" cy="6717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6" name="文本框 22"/>
            <p:cNvSpPr txBox="1">
              <a:spLocks noChangeArrowheads="1"/>
            </p:cNvSpPr>
            <p:nvPr/>
          </p:nvSpPr>
          <p:spPr bwMode="auto">
            <a:xfrm>
              <a:off x="946855" y="6152005"/>
              <a:ext cx="121872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NLRP3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566753" y="7031360"/>
              <a:ext cx="3146181" cy="16987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grpSp>
          <p:nvGrpSpPr>
            <p:cNvPr id="8198" name="组合 3"/>
            <p:cNvGrpSpPr>
              <a:grpSpLocks/>
            </p:cNvGrpSpPr>
            <p:nvPr/>
          </p:nvGrpSpPr>
          <p:grpSpPr bwMode="auto">
            <a:xfrm>
              <a:off x="2446821" y="4700787"/>
              <a:ext cx="3869915" cy="788001"/>
              <a:chOff x="1916192" y="1838442"/>
              <a:chExt cx="3276520" cy="666904"/>
            </a:xfrm>
          </p:grpSpPr>
          <p:sp>
            <p:nvSpPr>
              <p:cNvPr id="8221" name="文本框 6"/>
              <p:cNvSpPr txBox="1">
                <a:spLocks noChangeArrowheads="1"/>
              </p:cNvSpPr>
              <p:nvPr/>
            </p:nvSpPr>
            <p:spPr bwMode="auto">
              <a:xfrm>
                <a:off x="1916192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22" name="文本框 7"/>
              <p:cNvSpPr txBox="1">
                <a:spLocks noChangeArrowheads="1"/>
              </p:cNvSpPr>
              <p:nvPr/>
            </p:nvSpPr>
            <p:spPr bwMode="auto">
              <a:xfrm>
                <a:off x="2421611" y="2179880"/>
                <a:ext cx="1103312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8223" name="文本框 8"/>
              <p:cNvSpPr txBox="1">
                <a:spLocks noChangeArrowheads="1"/>
              </p:cNvSpPr>
              <p:nvPr/>
            </p:nvSpPr>
            <p:spPr bwMode="auto">
              <a:xfrm>
                <a:off x="3279504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24" name="文本框 9"/>
              <p:cNvSpPr txBox="1">
                <a:spLocks noChangeArrowheads="1"/>
              </p:cNvSpPr>
              <p:nvPr/>
            </p:nvSpPr>
            <p:spPr bwMode="auto">
              <a:xfrm>
                <a:off x="3951287" y="2178764"/>
                <a:ext cx="12414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8225" name="文本框 23"/>
              <p:cNvSpPr txBox="1">
                <a:spLocks noChangeArrowheads="1"/>
              </p:cNvSpPr>
              <p:nvPr/>
            </p:nvSpPr>
            <p:spPr bwMode="auto">
              <a:xfrm>
                <a:off x="3273868" y="1838442"/>
                <a:ext cx="1440160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>
                <a:off x="3279821" y="2178022"/>
                <a:ext cx="10080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99" name="组合 4"/>
            <p:cNvGrpSpPr>
              <a:grpSpLocks/>
            </p:cNvGrpSpPr>
            <p:nvPr/>
          </p:nvGrpSpPr>
          <p:grpSpPr bwMode="auto">
            <a:xfrm>
              <a:off x="5444880" y="4695164"/>
              <a:ext cx="3826791" cy="787790"/>
              <a:chOff x="4631614" y="1838442"/>
              <a:chExt cx="3239508" cy="666368"/>
            </a:xfrm>
          </p:grpSpPr>
          <p:sp>
            <p:nvSpPr>
              <p:cNvPr id="8215" name="文本框 6"/>
              <p:cNvSpPr txBox="1">
                <a:spLocks noChangeArrowheads="1"/>
              </p:cNvSpPr>
              <p:nvPr/>
            </p:nvSpPr>
            <p:spPr bwMode="auto">
              <a:xfrm>
                <a:off x="4631614" y="2179517"/>
                <a:ext cx="936625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16" name="文本框 7"/>
              <p:cNvSpPr txBox="1">
                <a:spLocks noChangeArrowheads="1"/>
              </p:cNvSpPr>
              <p:nvPr/>
            </p:nvSpPr>
            <p:spPr bwMode="auto">
              <a:xfrm>
                <a:off x="5137033" y="2178347"/>
                <a:ext cx="1103312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8217" name="文本框 8"/>
              <p:cNvSpPr txBox="1">
                <a:spLocks noChangeArrowheads="1"/>
              </p:cNvSpPr>
              <p:nvPr/>
            </p:nvSpPr>
            <p:spPr bwMode="auto">
              <a:xfrm>
                <a:off x="5994926" y="2179517"/>
                <a:ext cx="936625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18" name="文本框 9"/>
              <p:cNvSpPr txBox="1">
                <a:spLocks noChangeArrowheads="1"/>
              </p:cNvSpPr>
              <p:nvPr/>
            </p:nvSpPr>
            <p:spPr bwMode="auto">
              <a:xfrm>
                <a:off x="6629697" y="2180688"/>
                <a:ext cx="1241425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8219" name="文本框 25"/>
              <p:cNvSpPr txBox="1">
                <a:spLocks noChangeArrowheads="1"/>
              </p:cNvSpPr>
              <p:nvPr/>
            </p:nvSpPr>
            <p:spPr bwMode="auto">
              <a:xfrm>
                <a:off x="5957591" y="1838442"/>
                <a:ext cx="1440160" cy="32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5963289" y="2177840"/>
                <a:ext cx="100788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00" name="文本框 22"/>
            <p:cNvSpPr txBox="1">
              <a:spLocks noChangeArrowheads="1"/>
            </p:cNvSpPr>
            <p:nvPr/>
          </p:nvSpPr>
          <p:spPr bwMode="auto">
            <a:xfrm>
              <a:off x="1051852" y="8261333"/>
              <a:ext cx="1145599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NLRP3</a:t>
              </a:r>
            </a:p>
          </p:txBody>
        </p:sp>
        <p:grpSp>
          <p:nvGrpSpPr>
            <p:cNvPr id="8201" name="组合 28"/>
            <p:cNvGrpSpPr>
              <a:grpSpLocks/>
            </p:cNvGrpSpPr>
            <p:nvPr/>
          </p:nvGrpSpPr>
          <p:grpSpPr bwMode="auto">
            <a:xfrm>
              <a:off x="5566754" y="7010737"/>
              <a:ext cx="3826790" cy="786846"/>
              <a:chOff x="4631614" y="1838442"/>
              <a:chExt cx="3239508" cy="667126"/>
            </a:xfrm>
          </p:grpSpPr>
          <p:sp>
            <p:nvSpPr>
              <p:cNvPr id="8209" name="文本框 6"/>
              <p:cNvSpPr txBox="1">
                <a:spLocks noChangeArrowheads="1"/>
              </p:cNvSpPr>
              <p:nvPr/>
            </p:nvSpPr>
            <p:spPr bwMode="auto">
              <a:xfrm>
                <a:off x="4631614" y="2179517"/>
                <a:ext cx="936625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10" name="文本框 7"/>
              <p:cNvSpPr txBox="1">
                <a:spLocks noChangeArrowheads="1"/>
              </p:cNvSpPr>
              <p:nvPr/>
            </p:nvSpPr>
            <p:spPr bwMode="auto">
              <a:xfrm>
                <a:off x="5137033" y="2178347"/>
                <a:ext cx="1103312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8211" name="文本框 8"/>
              <p:cNvSpPr txBox="1">
                <a:spLocks noChangeArrowheads="1"/>
              </p:cNvSpPr>
              <p:nvPr/>
            </p:nvSpPr>
            <p:spPr bwMode="auto">
              <a:xfrm>
                <a:off x="5994926" y="2179517"/>
                <a:ext cx="936625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12" name="文本框 9"/>
              <p:cNvSpPr txBox="1">
                <a:spLocks noChangeArrowheads="1"/>
              </p:cNvSpPr>
              <p:nvPr/>
            </p:nvSpPr>
            <p:spPr bwMode="auto">
              <a:xfrm>
                <a:off x="6629697" y="2180688"/>
                <a:ext cx="1241425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8213" name="文本框 33"/>
              <p:cNvSpPr txBox="1">
                <a:spLocks noChangeArrowheads="1"/>
              </p:cNvSpPr>
              <p:nvPr/>
            </p:nvSpPr>
            <p:spPr bwMode="auto">
              <a:xfrm>
                <a:off x="5957591" y="1838442"/>
                <a:ext cx="1440160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5963288" y="2178634"/>
                <a:ext cx="100788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02" name="组合 49"/>
            <p:cNvGrpSpPr>
              <a:grpSpLocks/>
            </p:cNvGrpSpPr>
            <p:nvPr/>
          </p:nvGrpSpPr>
          <p:grpSpPr bwMode="auto">
            <a:xfrm>
              <a:off x="2388698" y="7006987"/>
              <a:ext cx="3868041" cy="788001"/>
              <a:chOff x="1916192" y="1838442"/>
              <a:chExt cx="3276520" cy="666904"/>
            </a:xfrm>
          </p:grpSpPr>
          <p:sp>
            <p:nvSpPr>
              <p:cNvPr id="8203" name="文本框 6"/>
              <p:cNvSpPr txBox="1">
                <a:spLocks noChangeArrowheads="1"/>
              </p:cNvSpPr>
              <p:nvPr/>
            </p:nvSpPr>
            <p:spPr bwMode="auto">
              <a:xfrm>
                <a:off x="1916192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04" name="文本框 7"/>
              <p:cNvSpPr txBox="1">
                <a:spLocks noChangeArrowheads="1"/>
              </p:cNvSpPr>
              <p:nvPr/>
            </p:nvSpPr>
            <p:spPr bwMode="auto">
              <a:xfrm>
                <a:off x="2421611" y="2179880"/>
                <a:ext cx="1103312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8205" name="文本框 8"/>
              <p:cNvSpPr txBox="1">
                <a:spLocks noChangeArrowheads="1"/>
              </p:cNvSpPr>
              <p:nvPr/>
            </p:nvSpPr>
            <p:spPr bwMode="auto">
              <a:xfrm>
                <a:off x="3279504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8206" name="文本框 9"/>
              <p:cNvSpPr txBox="1">
                <a:spLocks noChangeArrowheads="1"/>
              </p:cNvSpPr>
              <p:nvPr/>
            </p:nvSpPr>
            <p:spPr bwMode="auto">
              <a:xfrm>
                <a:off x="3951287" y="2178764"/>
                <a:ext cx="12414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8207" name="文本框 54"/>
              <p:cNvSpPr txBox="1">
                <a:spLocks noChangeArrowheads="1"/>
              </p:cNvSpPr>
              <p:nvPr/>
            </p:nvSpPr>
            <p:spPr bwMode="auto">
              <a:xfrm>
                <a:off x="3273868" y="1838442"/>
                <a:ext cx="1440160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56" name="直接连接符 55"/>
              <p:cNvCxnSpPr/>
              <p:nvPr/>
            </p:nvCxnSpPr>
            <p:spPr>
              <a:xfrm>
                <a:off x="3278894" y="2178022"/>
                <a:ext cx="100852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153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1248" y="3071445"/>
            <a:ext cx="10728516" cy="8822961"/>
            <a:chOff x="1228099" y="4308920"/>
            <a:chExt cx="8238569" cy="6717978"/>
          </a:xfrm>
        </p:grpSpPr>
        <p:pic>
          <p:nvPicPr>
            <p:cNvPr id="3074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8099" y="4308920"/>
              <a:ext cx="8238569" cy="6717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6" name="文本框 22"/>
            <p:cNvSpPr txBox="1">
              <a:spLocks noChangeArrowheads="1"/>
            </p:cNvSpPr>
            <p:nvPr/>
          </p:nvSpPr>
          <p:spPr bwMode="auto">
            <a:xfrm>
              <a:off x="1573091" y="791071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ASC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1228099" y="6873864"/>
              <a:ext cx="4121159" cy="195558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3078" name="文本框 6"/>
            <p:cNvSpPr txBox="1">
              <a:spLocks noChangeArrowheads="1"/>
            </p:cNvSpPr>
            <p:nvPr/>
          </p:nvSpPr>
          <p:spPr bwMode="auto">
            <a:xfrm>
              <a:off x="5336133" y="745322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79" name="文本框 7"/>
            <p:cNvSpPr txBox="1">
              <a:spLocks noChangeArrowheads="1"/>
            </p:cNvSpPr>
            <p:nvPr/>
          </p:nvSpPr>
          <p:spPr bwMode="auto">
            <a:xfrm>
              <a:off x="5932370" y="7453227"/>
              <a:ext cx="130309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3080" name="文本框 8"/>
            <p:cNvSpPr txBox="1">
              <a:spLocks noChangeArrowheads="1"/>
            </p:cNvSpPr>
            <p:nvPr/>
          </p:nvSpPr>
          <p:spPr bwMode="auto">
            <a:xfrm>
              <a:off x="6946723" y="745322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81" name="文本框 9"/>
            <p:cNvSpPr txBox="1">
              <a:spLocks noChangeArrowheads="1"/>
            </p:cNvSpPr>
            <p:nvPr/>
          </p:nvSpPr>
          <p:spPr bwMode="auto">
            <a:xfrm>
              <a:off x="7696707" y="7455100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82" name="文本框 6"/>
            <p:cNvSpPr txBox="1">
              <a:spLocks noChangeArrowheads="1"/>
            </p:cNvSpPr>
            <p:nvPr/>
          </p:nvSpPr>
          <p:spPr bwMode="auto">
            <a:xfrm>
              <a:off x="2244326" y="745510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83" name="文本框 7"/>
            <p:cNvSpPr txBox="1">
              <a:spLocks noChangeArrowheads="1"/>
            </p:cNvSpPr>
            <p:nvPr/>
          </p:nvSpPr>
          <p:spPr bwMode="auto">
            <a:xfrm>
              <a:off x="2842438" y="7455101"/>
              <a:ext cx="130309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3084" name="文本框 8"/>
            <p:cNvSpPr txBox="1">
              <a:spLocks noChangeArrowheads="1"/>
            </p:cNvSpPr>
            <p:nvPr/>
          </p:nvSpPr>
          <p:spPr bwMode="auto">
            <a:xfrm>
              <a:off x="3854915" y="745510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85" name="文本框 9"/>
            <p:cNvSpPr txBox="1">
              <a:spLocks noChangeArrowheads="1"/>
            </p:cNvSpPr>
            <p:nvPr/>
          </p:nvSpPr>
          <p:spPr bwMode="auto">
            <a:xfrm>
              <a:off x="4648024" y="7453226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86" name="文本框 2"/>
            <p:cNvSpPr txBox="1">
              <a:spLocks noChangeArrowheads="1"/>
            </p:cNvSpPr>
            <p:nvPr/>
          </p:nvSpPr>
          <p:spPr bwMode="auto">
            <a:xfrm>
              <a:off x="3849291" y="7050109"/>
              <a:ext cx="170058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854916" y="7453226"/>
              <a:ext cx="11905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8" name="文本框 22"/>
            <p:cNvSpPr txBox="1">
              <a:spLocks noChangeArrowheads="1"/>
            </p:cNvSpPr>
            <p:nvPr/>
          </p:nvSpPr>
          <p:spPr bwMode="auto">
            <a:xfrm>
              <a:off x="1573091" y="5499519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ASC</a:t>
              </a:r>
            </a:p>
          </p:txBody>
        </p:sp>
        <p:sp>
          <p:nvSpPr>
            <p:cNvPr id="3089" name="文本框 6"/>
            <p:cNvSpPr txBox="1">
              <a:spLocks noChangeArrowheads="1"/>
            </p:cNvSpPr>
            <p:nvPr/>
          </p:nvSpPr>
          <p:spPr bwMode="auto">
            <a:xfrm>
              <a:off x="5420507" y="4987655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90" name="文本框 7"/>
            <p:cNvSpPr txBox="1">
              <a:spLocks noChangeArrowheads="1"/>
            </p:cNvSpPr>
            <p:nvPr/>
          </p:nvSpPr>
          <p:spPr bwMode="auto">
            <a:xfrm>
              <a:off x="6018618" y="4987655"/>
              <a:ext cx="130309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3091" name="文本框 8"/>
            <p:cNvSpPr txBox="1">
              <a:spLocks noChangeArrowheads="1"/>
            </p:cNvSpPr>
            <p:nvPr/>
          </p:nvSpPr>
          <p:spPr bwMode="auto">
            <a:xfrm>
              <a:off x="7031096" y="4987655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92" name="文本框 9"/>
            <p:cNvSpPr txBox="1">
              <a:spLocks noChangeArrowheads="1"/>
            </p:cNvSpPr>
            <p:nvPr/>
          </p:nvSpPr>
          <p:spPr bwMode="auto">
            <a:xfrm>
              <a:off x="7781079" y="4989530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93" name="文本框 6"/>
            <p:cNvSpPr txBox="1">
              <a:spLocks noChangeArrowheads="1"/>
            </p:cNvSpPr>
            <p:nvPr/>
          </p:nvSpPr>
          <p:spPr bwMode="auto">
            <a:xfrm>
              <a:off x="2330575" y="498953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94" name="文本框 7"/>
            <p:cNvSpPr txBox="1">
              <a:spLocks noChangeArrowheads="1"/>
            </p:cNvSpPr>
            <p:nvPr/>
          </p:nvSpPr>
          <p:spPr bwMode="auto">
            <a:xfrm>
              <a:off x="2926811" y="4989531"/>
              <a:ext cx="130309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3095" name="文本框 8"/>
            <p:cNvSpPr txBox="1">
              <a:spLocks noChangeArrowheads="1"/>
            </p:cNvSpPr>
            <p:nvPr/>
          </p:nvSpPr>
          <p:spPr bwMode="auto">
            <a:xfrm>
              <a:off x="3939289" y="498953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3096" name="文本框 9"/>
            <p:cNvSpPr txBox="1">
              <a:spLocks noChangeArrowheads="1"/>
            </p:cNvSpPr>
            <p:nvPr/>
          </p:nvSpPr>
          <p:spPr bwMode="auto">
            <a:xfrm>
              <a:off x="4734272" y="4987655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3097" name="文本框 56"/>
            <p:cNvSpPr txBox="1">
              <a:spLocks noChangeArrowheads="1"/>
            </p:cNvSpPr>
            <p:nvPr/>
          </p:nvSpPr>
          <p:spPr bwMode="auto">
            <a:xfrm>
              <a:off x="3933664" y="4586414"/>
              <a:ext cx="170058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58" name="直接连接符 57"/>
            <p:cNvCxnSpPr/>
            <p:nvPr/>
          </p:nvCxnSpPr>
          <p:spPr>
            <a:xfrm>
              <a:off x="3939289" y="4987655"/>
              <a:ext cx="119247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9" name="文本框 58"/>
            <p:cNvSpPr txBox="1">
              <a:spLocks noChangeArrowheads="1"/>
            </p:cNvSpPr>
            <p:nvPr/>
          </p:nvSpPr>
          <p:spPr bwMode="auto">
            <a:xfrm>
              <a:off x="7017971" y="4586414"/>
              <a:ext cx="170058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60" name="直接连接符 59"/>
            <p:cNvCxnSpPr/>
            <p:nvPr/>
          </p:nvCxnSpPr>
          <p:spPr>
            <a:xfrm>
              <a:off x="7023596" y="4987655"/>
              <a:ext cx="11905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1" name="文本框 62"/>
            <p:cNvSpPr txBox="1">
              <a:spLocks noChangeArrowheads="1"/>
            </p:cNvSpPr>
            <p:nvPr/>
          </p:nvSpPr>
          <p:spPr bwMode="auto">
            <a:xfrm>
              <a:off x="6969222" y="7051985"/>
              <a:ext cx="170058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64" name="直接连接符 63"/>
            <p:cNvCxnSpPr/>
            <p:nvPr/>
          </p:nvCxnSpPr>
          <p:spPr>
            <a:xfrm>
              <a:off x="6976722" y="7453226"/>
              <a:ext cx="119059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3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93785" y="2203938"/>
            <a:ext cx="10817292" cy="7834635"/>
            <a:chOff x="581237" y="3883304"/>
            <a:chExt cx="9149799" cy="6717977"/>
          </a:xfrm>
        </p:grpSpPr>
        <p:pic>
          <p:nvPicPr>
            <p:cNvPr id="4098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9346" y="3883304"/>
              <a:ext cx="8371690" cy="6717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0" name="文本框 22"/>
            <p:cNvSpPr txBox="1">
              <a:spLocks noChangeArrowheads="1"/>
            </p:cNvSpPr>
            <p:nvPr/>
          </p:nvSpPr>
          <p:spPr bwMode="auto">
            <a:xfrm>
              <a:off x="581237" y="6688243"/>
              <a:ext cx="179246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Pro-casp1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450506" y="5321398"/>
              <a:ext cx="3691793" cy="21337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4102" name="文本框 6"/>
            <p:cNvSpPr txBox="1">
              <a:spLocks noChangeArrowheads="1"/>
            </p:cNvSpPr>
            <p:nvPr/>
          </p:nvSpPr>
          <p:spPr bwMode="auto">
            <a:xfrm>
              <a:off x="5471130" y="572451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4103" name="文本框 7"/>
            <p:cNvSpPr txBox="1">
              <a:spLocks noChangeArrowheads="1"/>
            </p:cNvSpPr>
            <p:nvPr/>
          </p:nvSpPr>
          <p:spPr bwMode="auto">
            <a:xfrm>
              <a:off x="6067367" y="5722639"/>
              <a:ext cx="130309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4104" name="文本框 8"/>
            <p:cNvSpPr txBox="1">
              <a:spLocks noChangeArrowheads="1"/>
            </p:cNvSpPr>
            <p:nvPr/>
          </p:nvSpPr>
          <p:spPr bwMode="auto">
            <a:xfrm>
              <a:off x="7079844" y="572451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4105" name="文本框 9"/>
            <p:cNvSpPr txBox="1">
              <a:spLocks noChangeArrowheads="1"/>
            </p:cNvSpPr>
            <p:nvPr/>
          </p:nvSpPr>
          <p:spPr bwMode="auto">
            <a:xfrm>
              <a:off x="7829828" y="5726389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4106" name="文本框 6"/>
            <p:cNvSpPr txBox="1">
              <a:spLocks noChangeArrowheads="1"/>
            </p:cNvSpPr>
            <p:nvPr/>
          </p:nvSpPr>
          <p:spPr bwMode="auto">
            <a:xfrm>
              <a:off x="2263076" y="5726389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4107" name="文本框 7"/>
            <p:cNvSpPr txBox="1">
              <a:spLocks noChangeArrowheads="1"/>
            </p:cNvSpPr>
            <p:nvPr/>
          </p:nvSpPr>
          <p:spPr bwMode="auto">
            <a:xfrm>
              <a:off x="2859312" y="5724515"/>
              <a:ext cx="130309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PBS+PA</a:t>
              </a:r>
              <a:endParaRPr lang="zh-CN" altLang="en-US" sz="1890"/>
            </a:p>
          </p:txBody>
        </p:sp>
        <p:sp>
          <p:nvSpPr>
            <p:cNvPr id="4108" name="文本框 8"/>
            <p:cNvSpPr txBox="1">
              <a:spLocks noChangeArrowheads="1"/>
            </p:cNvSpPr>
            <p:nvPr/>
          </p:nvSpPr>
          <p:spPr bwMode="auto">
            <a:xfrm>
              <a:off x="3873665" y="5726389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PBS</a:t>
              </a:r>
              <a:endParaRPr lang="zh-CN" altLang="en-US" sz="1890"/>
            </a:p>
          </p:txBody>
        </p:sp>
        <p:sp>
          <p:nvSpPr>
            <p:cNvPr id="4109" name="文本框 9"/>
            <p:cNvSpPr txBox="1">
              <a:spLocks noChangeArrowheads="1"/>
            </p:cNvSpPr>
            <p:nvPr/>
          </p:nvSpPr>
          <p:spPr bwMode="auto">
            <a:xfrm>
              <a:off x="4666773" y="5722639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4110" name="文本框 23"/>
            <p:cNvSpPr txBox="1">
              <a:spLocks noChangeArrowheads="1"/>
            </p:cNvSpPr>
            <p:nvPr/>
          </p:nvSpPr>
          <p:spPr bwMode="auto">
            <a:xfrm>
              <a:off x="3866165" y="5321397"/>
              <a:ext cx="170058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873665" y="5722638"/>
              <a:ext cx="11905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2" name="文本框 25"/>
            <p:cNvSpPr txBox="1">
              <a:spLocks noChangeArrowheads="1"/>
            </p:cNvSpPr>
            <p:nvPr/>
          </p:nvSpPr>
          <p:spPr bwMode="auto">
            <a:xfrm>
              <a:off x="7036721" y="5321397"/>
              <a:ext cx="170058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1890"/>
                <a:t>LPS+ATP</a:t>
              </a:r>
              <a:endParaRPr lang="zh-CN" altLang="en-US" sz="1890"/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7042346" y="5722638"/>
              <a:ext cx="11905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9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2977663"/>
            <a:ext cx="10799763" cy="5017476"/>
            <a:chOff x="517488" y="4393293"/>
            <a:chExt cx="9622289" cy="3601845"/>
          </a:xfrm>
        </p:grpSpPr>
        <p:pic>
          <p:nvPicPr>
            <p:cNvPr id="6146" name="图片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85"/>
            <a:stretch/>
          </p:blipFill>
          <p:spPr bwMode="auto">
            <a:xfrm>
              <a:off x="1589965" y="4393293"/>
              <a:ext cx="8373566" cy="360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8" name="文本框 22"/>
            <p:cNvSpPr txBox="1">
              <a:spLocks noChangeArrowheads="1"/>
            </p:cNvSpPr>
            <p:nvPr/>
          </p:nvSpPr>
          <p:spPr bwMode="auto">
            <a:xfrm>
              <a:off x="517488" y="6223253"/>
              <a:ext cx="214495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Pro-IL-1β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298700" y="5321397"/>
              <a:ext cx="3356176" cy="179433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grpSp>
          <p:nvGrpSpPr>
            <p:cNvPr id="6150" name="组合 3"/>
            <p:cNvGrpSpPr>
              <a:grpSpLocks/>
            </p:cNvGrpSpPr>
            <p:nvPr/>
          </p:nvGrpSpPr>
          <p:grpSpPr bwMode="auto">
            <a:xfrm>
              <a:off x="2473071" y="5327024"/>
              <a:ext cx="3869915" cy="788001"/>
              <a:chOff x="1916192" y="1838442"/>
              <a:chExt cx="3276520" cy="666904"/>
            </a:xfrm>
          </p:grpSpPr>
          <p:sp>
            <p:nvSpPr>
              <p:cNvPr id="6158" name="文本框 6"/>
              <p:cNvSpPr txBox="1">
                <a:spLocks noChangeArrowheads="1"/>
              </p:cNvSpPr>
              <p:nvPr/>
            </p:nvSpPr>
            <p:spPr bwMode="auto">
              <a:xfrm>
                <a:off x="1916192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6159" name="文本框 7"/>
              <p:cNvSpPr txBox="1">
                <a:spLocks noChangeArrowheads="1"/>
              </p:cNvSpPr>
              <p:nvPr/>
            </p:nvSpPr>
            <p:spPr bwMode="auto">
              <a:xfrm>
                <a:off x="2421611" y="2179880"/>
                <a:ext cx="1103312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6160" name="文本框 8"/>
              <p:cNvSpPr txBox="1">
                <a:spLocks noChangeArrowheads="1"/>
              </p:cNvSpPr>
              <p:nvPr/>
            </p:nvSpPr>
            <p:spPr bwMode="auto">
              <a:xfrm>
                <a:off x="3279504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6161" name="文本框 9"/>
              <p:cNvSpPr txBox="1">
                <a:spLocks noChangeArrowheads="1"/>
              </p:cNvSpPr>
              <p:nvPr/>
            </p:nvSpPr>
            <p:spPr bwMode="auto">
              <a:xfrm>
                <a:off x="3951287" y="2178764"/>
                <a:ext cx="12414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6162" name="文本框 23"/>
              <p:cNvSpPr txBox="1">
                <a:spLocks noChangeArrowheads="1"/>
              </p:cNvSpPr>
              <p:nvPr/>
            </p:nvSpPr>
            <p:spPr bwMode="auto">
              <a:xfrm>
                <a:off x="3273868" y="1838442"/>
                <a:ext cx="1440160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>
                <a:off x="3279821" y="2178022"/>
                <a:ext cx="10080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51" name="组合 4"/>
            <p:cNvGrpSpPr>
              <a:grpSpLocks/>
            </p:cNvGrpSpPr>
            <p:nvPr/>
          </p:nvGrpSpPr>
          <p:grpSpPr bwMode="auto">
            <a:xfrm>
              <a:off x="6314861" y="5126403"/>
              <a:ext cx="3824916" cy="786846"/>
              <a:chOff x="4631614" y="1838442"/>
              <a:chExt cx="3239508" cy="667126"/>
            </a:xfrm>
          </p:grpSpPr>
          <p:sp>
            <p:nvSpPr>
              <p:cNvPr id="6152" name="文本框 6"/>
              <p:cNvSpPr txBox="1">
                <a:spLocks noChangeArrowheads="1"/>
              </p:cNvSpPr>
              <p:nvPr/>
            </p:nvSpPr>
            <p:spPr bwMode="auto">
              <a:xfrm>
                <a:off x="4631614" y="2179517"/>
                <a:ext cx="936625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6153" name="文本框 7"/>
              <p:cNvSpPr txBox="1">
                <a:spLocks noChangeArrowheads="1"/>
              </p:cNvSpPr>
              <p:nvPr/>
            </p:nvSpPr>
            <p:spPr bwMode="auto">
              <a:xfrm>
                <a:off x="5137033" y="2178347"/>
                <a:ext cx="1103312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6154" name="文本框 8"/>
              <p:cNvSpPr txBox="1">
                <a:spLocks noChangeArrowheads="1"/>
              </p:cNvSpPr>
              <p:nvPr/>
            </p:nvSpPr>
            <p:spPr bwMode="auto">
              <a:xfrm>
                <a:off x="5994926" y="2179517"/>
                <a:ext cx="936625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6155" name="文本框 9"/>
              <p:cNvSpPr txBox="1">
                <a:spLocks noChangeArrowheads="1"/>
              </p:cNvSpPr>
              <p:nvPr/>
            </p:nvSpPr>
            <p:spPr bwMode="auto">
              <a:xfrm>
                <a:off x="6629697" y="2180688"/>
                <a:ext cx="1241425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6156" name="文本框 25"/>
              <p:cNvSpPr txBox="1">
                <a:spLocks noChangeArrowheads="1"/>
              </p:cNvSpPr>
              <p:nvPr/>
            </p:nvSpPr>
            <p:spPr bwMode="auto">
              <a:xfrm>
                <a:off x="5957591" y="1838442"/>
                <a:ext cx="1440160" cy="32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5963942" y="2178634"/>
                <a:ext cx="100678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897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" y="4595446"/>
            <a:ext cx="10871009" cy="6650315"/>
            <a:chOff x="1151225" y="5807012"/>
            <a:chExt cx="8504813" cy="4336779"/>
          </a:xfrm>
        </p:grpSpPr>
        <p:pic>
          <p:nvPicPr>
            <p:cNvPr id="9218" name="图片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06"/>
            <a:stretch/>
          </p:blipFill>
          <p:spPr bwMode="auto">
            <a:xfrm>
              <a:off x="1284348" y="5884985"/>
              <a:ext cx="8371690" cy="4258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0" name="文本框 22"/>
            <p:cNvSpPr txBox="1">
              <a:spLocks noChangeArrowheads="1"/>
            </p:cNvSpPr>
            <p:nvPr/>
          </p:nvSpPr>
          <p:spPr bwMode="auto">
            <a:xfrm>
              <a:off x="1151225" y="6915112"/>
              <a:ext cx="214682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β-actin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435506" y="5807012"/>
              <a:ext cx="3269928" cy="164808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grpSp>
          <p:nvGrpSpPr>
            <p:cNvPr id="9222" name="组合 3"/>
            <p:cNvGrpSpPr>
              <a:grpSpLocks/>
            </p:cNvGrpSpPr>
            <p:nvPr/>
          </p:nvGrpSpPr>
          <p:grpSpPr bwMode="auto">
            <a:xfrm>
              <a:off x="2321199" y="5807013"/>
              <a:ext cx="3869915" cy="788001"/>
              <a:chOff x="1916192" y="1838442"/>
              <a:chExt cx="3276520" cy="666904"/>
            </a:xfrm>
          </p:grpSpPr>
          <p:sp>
            <p:nvSpPr>
              <p:cNvPr id="9230" name="文本框 6"/>
              <p:cNvSpPr txBox="1">
                <a:spLocks noChangeArrowheads="1"/>
              </p:cNvSpPr>
              <p:nvPr/>
            </p:nvSpPr>
            <p:spPr bwMode="auto">
              <a:xfrm>
                <a:off x="1916192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 dirty="0"/>
                  <a:t>PBS</a:t>
                </a:r>
                <a:endParaRPr lang="zh-CN" altLang="en-US" sz="1890" dirty="0"/>
              </a:p>
            </p:txBody>
          </p:sp>
          <p:sp>
            <p:nvSpPr>
              <p:cNvPr id="9231" name="文本框 7"/>
              <p:cNvSpPr txBox="1">
                <a:spLocks noChangeArrowheads="1"/>
              </p:cNvSpPr>
              <p:nvPr/>
            </p:nvSpPr>
            <p:spPr bwMode="auto">
              <a:xfrm>
                <a:off x="2421611" y="2179880"/>
                <a:ext cx="1103312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9232" name="文本框 8"/>
              <p:cNvSpPr txBox="1">
                <a:spLocks noChangeArrowheads="1"/>
              </p:cNvSpPr>
              <p:nvPr/>
            </p:nvSpPr>
            <p:spPr bwMode="auto">
              <a:xfrm>
                <a:off x="3279504" y="2181050"/>
                <a:ext cx="9366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9233" name="文本框 9"/>
              <p:cNvSpPr txBox="1">
                <a:spLocks noChangeArrowheads="1"/>
              </p:cNvSpPr>
              <p:nvPr/>
            </p:nvSpPr>
            <p:spPr bwMode="auto">
              <a:xfrm>
                <a:off x="3951287" y="2178764"/>
                <a:ext cx="1241425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9234" name="文本框 23"/>
              <p:cNvSpPr txBox="1">
                <a:spLocks noChangeArrowheads="1"/>
              </p:cNvSpPr>
              <p:nvPr/>
            </p:nvSpPr>
            <p:spPr bwMode="auto">
              <a:xfrm>
                <a:off x="3273868" y="1838442"/>
                <a:ext cx="1440160" cy="324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5" name="直接连接符 24"/>
              <p:cNvCxnSpPr/>
              <p:nvPr/>
            </p:nvCxnSpPr>
            <p:spPr>
              <a:xfrm>
                <a:off x="3279822" y="2178022"/>
                <a:ext cx="100803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23" name="组合 4"/>
            <p:cNvGrpSpPr>
              <a:grpSpLocks/>
            </p:cNvGrpSpPr>
            <p:nvPr/>
          </p:nvGrpSpPr>
          <p:grpSpPr bwMode="auto">
            <a:xfrm>
              <a:off x="5444880" y="5807012"/>
              <a:ext cx="3826791" cy="787789"/>
              <a:chOff x="4631614" y="1838442"/>
              <a:chExt cx="3239508" cy="666369"/>
            </a:xfrm>
          </p:grpSpPr>
          <p:sp>
            <p:nvSpPr>
              <p:cNvPr id="9224" name="文本框 6"/>
              <p:cNvSpPr txBox="1">
                <a:spLocks noChangeArrowheads="1"/>
              </p:cNvSpPr>
              <p:nvPr/>
            </p:nvSpPr>
            <p:spPr bwMode="auto">
              <a:xfrm>
                <a:off x="4631614" y="2179517"/>
                <a:ext cx="936625" cy="324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9225" name="文本框 7"/>
              <p:cNvSpPr txBox="1">
                <a:spLocks noChangeArrowheads="1"/>
              </p:cNvSpPr>
              <p:nvPr/>
            </p:nvSpPr>
            <p:spPr bwMode="auto">
              <a:xfrm>
                <a:off x="5137033" y="2178347"/>
                <a:ext cx="1103312" cy="324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PBS+PA</a:t>
                </a:r>
                <a:endParaRPr lang="zh-CN" altLang="en-US" sz="1890"/>
              </a:p>
            </p:txBody>
          </p:sp>
          <p:sp>
            <p:nvSpPr>
              <p:cNvPr id="9226" name="文本框 8"/>
              <p:cNvSpPr txBox="1">
                <a:spLocks noChangeArrowheads="1"/>
              </p:cNvSpPr>
              <p:nvPr/>
            </p:nvSpPr>
            <p:spPr bwMode="auto">
              <a:xfrm>
                <a:off x="5994926" y="2179517"/>
                <a:ext cx="936625" cy="324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PBS</a:t>
                </a:r>
                <a:endParaRPr lang="zh-CN" altLang="en-US" sz="1890"/>
              </a:p>
            </p:txBody>
          </p:sp>
          <p:sp>
            <p:nvSpPr>
              <p:cNvPr id="9227" name="文本框 9"/>
              <p:cNvSpPr txBox="1">
                <a:spLocks noChangeArrowheads="1"/>
              </p:cNvSpPr>
              <p:nvPr/>
            </p:nvSpPr>
            <p:spPr bwMode="auto">
              <a:xfrm>
                <a:off x="6629697" y="2180688"/>
                <a:ext cx="1241425" cy="324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9228" name="文本框 25"/>
              <p:cNvSpPr txBox="1">
                <a:spLocks noChangeArrowheads="1"/>
              </p:cNvSpPr>
              <p:nvPr/>
            </p:nvSpPr>
            <p:spPr bwMode="auto">
              <a:xfrm>
                <a:off x="5957591" y="1838442"/>
                <a:ext cx="1440160" cy="324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890"/>
                  <a:t>LPS+ATP</a:t>
                </a:r>
                <a:endParaRPr lang="zh-CN" altLang="en-US" sz="1890"/>
              </a:p>
            </p:txBody>
          </p:sp>
          <p:cxnSp>
            <p:nvCxnSpPr>
              <p:cNvPr id="27" name="直接连接符 26"/>
              <p:cNvCxnSpPr/>
              <p:nvPr/>
            </p:nvCxnSpPr>
            <p:spPr>
              <a:xfrm>
                <a:off x="5963289" y="2177841"/>
                <a:ext cx="100788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文本框 5"/>
          <p:cNvSpPr txBox="1">
            <a:spLocks noChangeArrowheads="1"/>
          </p:cNvSpPr>
          <p:nvPr/>
        </p:nvSpPr>
        <p:spPr bwMode="auto">
          <a:xfrm>
            <a:off x="71247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4F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80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本框 11"/>
          <p:cNvSpPr txBox="1">
            <a:spLocks noChangeArrowheads="1"/>
          </p:cNvSpPr>
          <p:nvPr/>
        </p:nvSpPr>
        <p:spPr bwMode="auto">
          <a:xfrm>
            <a:off x="24504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2E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" y="1594339"/>
            <a:ext cx="10587894" cy="11676884"/>
            <a:chOff x="971229" y="2739579"/>
            <a:chExt cx="9616664" cy="10531644"/>
          </a:xfrm>
        </p:grpSpPr>
        <p:pic>
          <p:nvPicPr>
            <p:cNvPr id="4099" name="图片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229" y="2739579"/>
              <a:ext cx="8392315" cy="6732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组合 1"/>
            <p:cNvGrpSpPr/>
            <p:nvPr/>
          </p:nvGrpSpPr>
          <p:grpSpPr>
            <a:xfrm>
              <a:off x="1259973" y="4818909"/>
              <a:ext cx="9327920" cy="8452314"/>
              <a:chOff x="1259973" y="4818909"/>
              <a:chExt cx="9327920" cy="8452314"/>
            </a:xfrm>
          </p:grpSpPr>
          <p:pic>
            <p:nvPicPr>
              <p:cNvPr id="4098" name="图片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9973" y="6555121"/>
                <a:ext cx="8373566" cy="6716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100" name="组合 12"/>
              <p:cNvGrpSpPr>
                <a:grpSpLocks/>
              </p:cNvGrpSpPr>
              <p:nvPr/>
            </p:nvGrpSpPr>
            <p:grpSpPr bwMode="auto">
              <a:xfrm>
                <a:off x="5996118" y="4955781"/>
                <a:ext cx="3637420" cy="375192"/>
                <a:chOff x="4375345" y="1504950"/>
                <a:chExt cx="3080233" cy="317737"/>
              </a:xfrm>
            </p:grpSpPr>
            <p:sp>
              <p:nvSpPr>
                <p:cNvPr id="4110" name="文本框 5"/>
                <p:cNvSpPr txBox="1">
                  <a:spLocks noChangeArrowheads="1"/>
                </p:cNvSpPr>
                <p:nvPr/>
              </p:nvSpPr>
              <p:spPr bwMode="auto">
                <a:xfrm>
                  <a:off x="4375345" y="1530010"/>
                  <a:ext cx="936104" cy="2926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890"/>
                    <a:t>CON</a:t>
                  </a:r>
                  <a:endParaRPr lang="zh-CN" altLang="en-US" sz="1890"/>
                </a:p>
              </p:txBody>
            </p:sp>
            <p:sp>
              <p:nvSpPr>
                <p:cNvPr id="4111" name="文本框 6"/>
                <p:cNvSpPr txBox="1">
                  <a:spLocks noChangeArrowheads="1"/>
                </p:cNvSpPr>
                <p:nvPr/>
              </p:nvSpPr>
              <p:spPr bwMode="auto">
                <a:xfrm>
                  <a:off x="5103124" y="1528893"/>
                  <a:ext cx="936104" cy="2926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890"/>
                    <a:t>PA</a:t>
                  </a:r>
                  <a:endParaRPr lang="zh-CN" altLang="en-US" sz="1890"/>
                </a:p>
              </p:txBody>
            </p:sp>
            <p:sp>
              <p:nvSpPr>
                <p:cNvPr id="4112" name="文本框 7"/>
                <p:cNvSpPr txBox="1">
                  <a:spLocks noChangeArrowheads="1"/>
                </p:cNvSpPr>
                <p:nvPr/>
              </p:nvSpPr>
              <p:spPr bwMode="auto">
                <a:xfrm>
                  <a:off x="5663086" y="1528893"/>
                  <a:ext cx="936104" cy="2926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890"/>
                    <a:t>CMS</a:t>
                  </a:r>
                  <a:endParaRPr lang="zh-CN" altLang="en-US" sz="1890"/>
                </a:p>
              </p:txBody>
            </p:sp>
            <p:sp>
              <p:nvSpPr>
                <p:cNvPr id="4113" name="文本框 8"/>
                <p:cNvSpPr txBox="1">
                  <a:spLocks noChangeArrowheads="1"/>
                </p:cNvSpPr>
                <p:nvPr/>
              </p:nvSpPr>
              <p:spPr bwMode="auto">
                <a:xfrm>
                  <a:off x="6215047" y="1504950"/>
                  <a:ext cx="1240531" cy="2926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zh-CN" sz="1890"/>
                    <a:t>CMS+PA</a:t>
                  </a:r>
                  <a:endParaRPr lang="zh-CN" altLang="en-US" sz="1890"/>
                </a:p>
              </p:txBody>
            </p:sp>
          </p:grpSp>
          <p:sp>
            <p:nvSpPr>
              <p:cNvPr id="14" name="矩形 13"/>
              <p:cNvSpPr/>
              <p:nvPr/>
            </p:nvSpPr>
            <p:spPr>
              <a:xfrm>
                <a:off x="6027993" y="4818909"/>
                <a:ext cx="4559900" cy="195558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125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5996118" y="8985067"/>
                <a:ext cx="4559900" cy="195558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125"/>
              </a:p>
            </p:txBody>
          </p:sp>
          <p:sp>
            <p:nvSpPr>
              <p:cNvPr id="4104" name="文本框 1"/>
              <p:cNvSpPr txBox="1">
                <a:spLocks noChangeArrowheads="1"/>
              </p:cNvSpPr>
              <p:nvPr/>
            </p:nvSpPr>
            <p:spPr bwMode="auto">
              <a:xfrm>
                <a:off x="6219239" y="9279436"/>
                <a:ext cx="1106227" cy="34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CON</a:t>
                </a:r>
                <a:endParaRPr lang="zh-CN" altLang="en-US" sz="1890"/>
              </a:p>
            </p:txBody>
          </p:sp>
          <p:sp>
            <p:nvSpPr>
              <p:cNvPr id="4105" name="文本框 2"/>
              <p:cNvSpPr txBox="1">
                <a:spLocks noChangeArrowheads="1"/>
              </p:cNvSpPr>
              <p:nvPr/>
            </p:nvSpPr>
            <p:spPr bwMode="auto">
              <a:xfrm>
                <a:off x="7047971" y="9266312"/>
                <a:ext cx="1106227" cy="34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PA</a:t>
                </a:r>
                <a:endParaRPr lang="zh-CN" altLang="en-US" sz="1890"/>
              </a:p>
            </p:txBody>
          </p:sp>
          <p:sp>
            <p:nvSpPr>
              <p:cNvPr id="4106" name="文本框 3"/>
              <p:cNvSpPr txBox="1">
                <a:spLocks noChangeArrowheads="1"/>
              </p:cNvSpPr>
              <p:nvPr/>
            </p:nvSpPr>
            <p:spPr bwMode="auto">
              <a:xfrm>
                <a:off x="7644209" y="9279436"/>
                <a:ext cx="1106227" cy="34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CMS</a:t>
                </a:r>
                <a:endParaRPr lang="zh-CN" altLang="en-US" sz="1890"/>
              </a:p>
            </p:txBody>
          </p:sp>
          <p:sp>
            <p:nvSpPr>
              <p:cNvPr id="4107" name="文本框 4"/>
              <p:cNvSpPr txBox="1">
                <a:spLocks noChangeArrowheads="1"/>
              </p:cNvSpPr>
              <p:nvPr/>
            </p:nvSpPr>
            <p:spPr bwMode="auto">
              <a:xfrm>
                <a:off x="8208571" y="9268186"/>
                <a:ext cx="1466218" cy="34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CMS+PA</a:t>
                </a:r>
                <a:endParaRPr lang="zh-CN" altLang="en-US" sz="1890"/>
              </a:p>
            </p:txBody>
          </p:sp>
          <p:sp>
            <p:nvSpPr>
              <p:cNvPr id="4108" name="文本框 22"/>
              <p:cNvSpPr txBox="1">
                <a:spLocks noChangeArrowheads="1"/>
              </p:cNvSpPr>
              <p:nvPr/>
            </p:nvSpPr>
            <p:spPr bwMode="auto">
              <a:xfrm>
                <a:off x="9262295" y="5690765"/>
                <a:ext cx="1106227" cy="34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TNF-α</a:t>
                </a:r>
              </a:p>
            </p:txBody>
          </p:sp>
          <p:sp>
            <p:nvSpPr>
              <p:cNvPr id="4109" name="文本框 23"/>
              <p:cNvSpPr txBox="1">
                <a:spLocks noChangeArrowheads="1"/>
              </p:cNvSpPr>
              <p:nvPr/>
            </p:nvSpPr>
            <p:spPr bwMode="auto">
              <a:xfrm>
                <a:off x="9451668" y="9903797"/>
                <a:ext cx="1104350" cy="34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zh-CN" sz="1890"/>
                  <a:t>β-actin</a:t>
                </a:r>
                <a:endParaRPr lang="zh-CN" altLang="en-US" sz="189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5842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文本框 17"/>
          <p:cNvSpPr txBox="1">
            <a:spLocks noChangeArrowheads="1"/>
          </p:cNvSpPr>
          <p:nvPr/>
        </p:nvSpPr>
        <p:spPr bwMode="auto">
          <a:xfrm>
            <a:off x="25614" y="113022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3A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5614" y="1540042"/>
            <a:ext cx="10799763" cy="10786541"/>
            <a:chOff x="1629340" y="2688956"/>
            <a:chExt cx="8454189" cy="9084175"/>
          </a:xfrm>
        </p:grpSpPr>
        <p:pic>
          <p:nvPicPr>
            <p:cNvPr id="5122" name="图片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9340" y="2688956"/>
              <a:ext cx="8238569" cy="6717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" name="图片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922"/>
            <a:stretch>
              <a:fillRect/>
            </a:stretch>
          </p:blipFill>
          <p:spPr bwMode="auto">
            <a:xfrm>
              <a:off x="1844960" y="7265730"/>
              <a:ext cx="8238569" cy="4507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4" name="文本框 1"/>
            <p:cNvSpPr txBox="1">
              <a:spLocks noChangeArrowheads="1"/>
            </p:cNvSpPr>
            <p:nvPr/>
          </p:nvSpPr>
          <p:spPr bwMode="auto">
            <a:xfrm>
              <a:off x="2786189" y="383830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CON</a:t>
              </a:r>
              <a:endParaRPr lang="zh-CN" altLang="en-US" sz="1890" dirty="0"/>
            </a:p>
          </p:txBody>
        </p:sp>
        <p:sp>
          <p:nvSpPr>
            <p:cNvPr id="5125" name="文本框 2"/>
            <p:cNvSpPr txBox="1">
              <a:spLocks noChangeArrowheads="1"/>
            </p:cNvSpPr>
            <p:nvPr/>
          </p:nvSpPr>
          <p:spPr bwMode="auto">
            <a:xfrm>
              <a:off x="3614921" y="382518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26" name="文本框 3"/>
            <p:cNvSpPr txBox="1">
              <a:spLocks noChangeArrowheads="1"/>
            </p:cNvSpPr>
            <p:nvPr/>
          </p:nvSpPr>
          <p:spPr bwMode="auto">
            <a:xfrm>
              <a:off x="4211158" y="383830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27" name="文本框 4"/>
            <p:cNvSpPr txBox="1">
              <a:spLocks noChangeArrowheads="1"/>
            </p:cNvSpPr>
            <p:nvPr/>
          </p:nvSpPr>
          <p:spPr bwMode="auto">
            <a:xfrm>
              <a:off x="4775521" y="3827056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28" name="文本框 5"/>
            <p:cNvSpPr txBox="1">
              <a:spLocks noChangeArrowheads="1"/>
            </p:cNvSpPr>
            <p:nvPr/>
          </p:nvSpPr>
          <p:spPr bwMode="auto">
            <a:xfrm>
              <a:off x="5857371" y="382705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29" name="文本框 6"/>
            <p:cNvSpPr txBox="1">
              <a:spLocks noChangeArrowheads="1"/>
            </p:cNvSpPr>
            <p:nvPr/>
          </p:nvSpPr>
          <p:spPr bwMode="auto">
            <a:xfrm>
              <a:off x="6656104" y="382705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30" name="文本框 7"/>
            <p:cNvSpPr txBox="1">
              <a:spLocks noChangeArrowheads="1"/>
            </p:cNvSpPr>
            <p:nvPr/>
          </p:nvSpPr>
          <p:spPr bwMode="auto">
            <a:xfrm>
              <a:off x="7355464" y="382705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31" name="文本框 8"/>
            <p:cNvSpPr txBox="1">
              <a:spLocks noChangeArrowheads="1"/>
            </p:cNvSpPr>
            <p:nvPr/>
          </p:nvSpPr>
          <p:spPr bwMode="auto">
            <a:xfrm>
              <a:off x="8030449" y="3798931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32" name="文本框 13"/>
            <p:cNvSpPr txBox="1">
              <a:spLocks noChangeArrowheads="1"/>
            </p:cNvSpPr>
            <p:nvPr/>
          </p:nvSpPr>
          <p:spPr bwMode="auto">
            <a:xfrm>
              <a:off x="1844959" y="4419543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NLRP3</a:t>
              </a:r>
            </a:p>
          </p:txBody>
        </p:sp>
        <p:sp>
          <p:nvSpPr>
            <p:cNvPr id="5133" name="文本框 14"/>
            <p:cNvSpPr txBox="1">
              <a:spLocks noChangeArrowheads="1"/>
            </p:cNvSpPr>
            <p:nvPr/>
          </p:nvSpPr>
          <p:spPr bwMode="auto">
            <a:xfrm>
              <a:off x="1743712" y="6350751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NLRP3</a:t>
              </a:r>
            </a:p>
          </p:txBody>
        </p:sp>
        <p:sp>
          <p:nvSpPr>
            <p:cNvPr id="5134" name="文本框 15"/>
            <p:cNvSpPr txBox="1">
              <a:spLocks noChangeArrowheads="1"/>
            </p:cNvSpPr>
            <p:nvPr/>
          </p:nvSpPr>
          <p:spPr bwMode="auto">
            <a:xfrm>
              <a:off x="1844959" y="10537533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β-actin</a:t>
              </a:r>
            </a:p>
          </p:txBody>
        </p:sp>
        <p:sp>
          <p:nvSpPr>
            <p:cNvPr id="5135" name="文本框 16"/>
            <p:cNvSpPr txBox="1">
              <a:spLocks noChangeArrowheads="1"/>
            </p:cNvSpPr>
            <p:nvPr/>
          </p:nvSpPr>
          <p:spPr bwMode="auto">
            <a:xfrm>
              <a:off x="1844959" y="8448829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β-actin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5634252" y="5902634"/>
              <a:ext cx="3678669" cy="123747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18" name="矩形 17"/>
            <p:cNvSpPr/>
            <p:nvPr/>
          </p:nvSpPr>
          <p:spPr>
            <a:xfrm>
              <a:off x="5711125" y="10080043"/>
              <a:ext cx="3785542" cy="123747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5139" name="文本框 5"/>
            <p:cNvSpPr txBox="1">
              <a:spLocks noChangeArrowheads="1"/>
            </p:cNvSpPr>
            <p:nvPr/>
          </p:nvSpPr>
          <p:spPr bwMode="auto">
            <a:xfrm>
              <a:off x="5589253" y="590076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40" name="文本框 6"/>
            <p:cNvSpPr txBox="1">
              <a:spLocks noChangeArrowheads="1"/>
            </p:cNvSpPr>
            <p:nvPr/>
          </p:nvSpPr>
          <p:spPr bwMode="auto">
            <a:xfrm>
              <a:off x="6387985" y="590076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41" name="文本框 7"/>
            <p:cNvSpPr txBox="1">
              <a:spLocks noChangeArrowheads="1"/>
            </p:cNvSpPr>
            <p:nvPr/>
          </p:nvSpPr>
          <p:spPr bwMode="auto">
            <a:xfrm>
              <a:off x="7087344" y="590076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42" name="文本框 8"/>
            <p:cNvSpPr txBox="1">
              <a:spLocks noChangeArrowheads="1"/>
            </p:cNvSpPr>
            <p:nvPr/>
          </p:nvSpPr>
          <p:spPr bwMode="auto">
            <a:xfrm>
              <a:off x="7762330" y="5872635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43" name="文本框 1"/>
            <p:cNvSpPr txBox="1">
              <a:spLocks noChangeArrowheads="1"/>
            </p:cNvSpPr>
            <p:nvPr/>
          </p:nvSpPr>
          <p:spPr bwMode="auto">
            <a:xfrm>
              <a:off x="2538694" y="592326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44" name="文本框 2"/>
            <p:cNvSpPr txBox="1">
              <a:spLocks noChangeArrowheads="1"/>
            </p:cNvSpPr>
            <p:nvPr/>
          </p:nvSpPr>
          <p:spPr bwMode="auto">
            <a:xfrm>
              <a:off x="3367426" y="591013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45" name="文本框 3"/>
            <p:cNvSpPr txBox="1">
              <a:spLocks noChangeArrowheads="1"/>
            </p:cNvSpPr>
            <p:nvPr/>
          </p:nvSpPr>
          <p:spPr bwMode="auto">
            <a:xfrm>
              <a:off x="3963663" y="592326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46" name="文本框 4"/>
            <p:cNvSpPr txBox="1">
              <a:spLocks noChangeArrowheads="1"/>
            </p:cNvSpPr>
            <p:nvPr/>
          </p:nvSpPr>
          <p:spPr bwMode="auto">
            <a:xfrm>
              <a:off x="4528026" y="5912010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47" name="文本框 1"/>
            <p:cNvSpPr txBox="1">
              <a:spLocks noChangeArrowheads="1"/>
            </p:cNvSpPr>
            <p:nvPr/>
          </p:nvSpPr>
          <p:spPr bwMode="auto">
            <a:xfrm>
              <a:off x="2594943" y="10320037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48" name="文本框 2"/>
            <p:cNvSpPr txBox="1">
              <a:spLocks noChangeArrowheads="1"/>
            </p:cNvSpPr>
            <p:nvPr/>
          </p:nvSpPr>
          <p:spPr bwMode="auto">
            <a:xfrm>
              <a:off x="3423675" y="10306913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49" name="文本框 3"/>
            <p:cNvSpPr txBox="1">
              <a:spLocks noChangeArrowheads="1"/>
            </p:cNvSpPr>
            <p:nvPr/>
          </p:nvSpPr>
          <p:spPr bwMode="auto">
            <a:xfrm>
              <a:off x="4019912" y="10320037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50" name="文本框 4"/>
            <p:cNvSpPr txBox="1">
              <a:spLocks noChangeArrowheads="1"/>
            </p:cNvSpPr>
            <p:nvPr/>
          </p:nvSpPr>
          <p:spPr bwMode="auto">
            <a:xfrm>
              <a:off x="4584275" y="10308788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51" name="文本框 5"/>
            <p:cNvSpPr txBox="1">
              <a:spLocks noChangeArrowheads="1"/>
            </p:cNvSpPr>
            <p:nvPr/>
          </p:nvSpPr>
          <p:spPr bwMode="auto">
            <a:xfrm>
              <a:off x="5666126" y="10308788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52" name="文本框 6"/>
            <p:cNvSpPr txBox="1">
              <a:spLocks noChangeArrowheads="1"/>
            </p:cNvSpPr>
            <p:nvPr/>
          </p:nvSpPr>
          <p:spPr bwMode="auto">
            <a:xfrm>
              <a:off x="6464858" y="10308788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53" name="文本框 7"/>
            <p:cNvSpPr txBox="1">
              <a:spLocks noChangeArrowheads="1"/>
            </p:cNvSpPr>
            <p:nvPr/>
          </p:nvSpPr>
          <p:spPr bwMode="auto">
            <a:xfrm>
              <a:off x="7164218" y="10308788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54" name="文本框 8"/>
            <p:cNvSpPr txBox="1">
              <a:spLocks noChangeArrowheads="1"/>
            </p:cNvSpPr>
            <p:nvPr/>
          </p:nvSpPr>
          <p:spPr bwMode="auto">
            <a:xfrm>
              <a:off x="7839203" y="10280664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55" name="文本框 1"/>
            <p:cNvSpPr txBox="1">
              <a:spLocks noChangeArrowheads="1"/>
            </p:cNvSpPr>
            <p:nvPr/>
          </p:nvSpPr>
          <p:spPr bwMode="auto">
            <a:xfrm>
              <a:off x="2677441" y="820508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56" name="文本框 2"/>
            <p:cNvSpPr txBox="1">
              <a:spLocks noChangeArrowheads="1"/>
            </p:cNvSpPr>
            <p:nvPr/>
          </p:nvSpPr>
          <p:spPr bwMode="auto">
            <a:xfrm>
              <a:off x="3506173" y="819196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57" name="文本框 3"/>
            <p:cNvSpPr txBox="1">
              <a:spLocks noChangeArrowheads="1"/>
            </p:cNvSpPr>
            <p:nvPr/>
          </p:nvSpPr>
          <p:spPr bwMode="auto">
            <a:xfrm>
              <a:off x="4102410" y="820508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58" name="文本框 4"/>
            <p:cNvSpPr txBox="1">
              <a:spLocks noChangeArrowheads="1"/>
            </p:cNvSpPr>
            <p:nvPr/>
          </p:nvSpPr>
          <p:spPr bwMode="auto">
            <a:xfrm>
              <a:off x="4666773" y="8193834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5159" name="文本框 5"/>
            <p:cNvSpPr txBox="1">
              <a:spLocks noChangeArrowheads="1"/>
            </p:cNvSpPr>
            <p:nvPr/>
          </p:nvSpPr>
          <p:spPr bwMode="auto">
            <a:xfrm>
              <a:off x="5748624" y="819383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5160" name="文本框 6"/>
            <p:cNvSpPr txBox="1">
              <a:spLocks noChangeArrowheads="1"/>
            </p:cNvSpPr>
            <p:nvPr/>
          </p:nvSpPr>
          <p:spPr bwMode="auto">
            <a:xfrm>
              <a:off x="6547356" y="819383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5161" name="文本框 7"/>
            <p:cNvSpPr txBox="1">
              <a:spLocks noChangeArrowheads="1"/>
            </p:cNvSpPr>
            <p:nvPr/>
          </p:nvSpPr>
          <p:spPr bwMode="auto">
            <a:xfrm>
              <a:off x="7246716" y="8193834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5162" name="文本框 8"/>
            <p:cNvSpPr txBox="1">
              <a:spLocks noChangeArrowheads="1"/>
            </p:cNvSpPr>
            <p:nvPr/>
          </p:nvSpPr>
          <p:spPr bwMode="auto">
            <a:xfrm>
              <a:off x="7921702" y="8165710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</p:grpSp>
    </p:spTree>
    <p:extLst>
      <p:ext uri="{BB962C8B-B14F-4D97-AF65-F5344CB8AC3E}">
        <p14:creationId xmlns:p14="http://schemas.microsoft.com/office/powerpoint/2010/main" val="178819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文本框 9"/>
          <p:cNvSpPr txBox="1">
            <a:spLocks noChangeArrowheads="1"/>
          </p:cNvSpPr>
          <p:nvPr/>
        </p:nvSpPr>
        <p:spPr bwMode="auto">
          <a:xfrm>
            <a:off x="16868" y="96253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3B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3750" y="2550695"/>
            <a:ext cx="10712881" cy="10185810"/>
            <a:chOff x="793109" y="5244026"/>
            <a:chExt cx="9016675" cy="8334689"/>
          </a:xfrm>
        </p:grpSpPr>
        <p:pic>
          <p:nvPicPr>
            <p:cNvPr id="6146" name="图片 1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59"/>
            <a:stretch/>
          </p:blipFill>
          <p:spPr bwMode="auto">
            <a:xfrm>
              <a:off x="1573091" y="5244026"/>
              <a:ext cx="8236693" cy="3952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" name="文本框 1"/>
            <p:cNvSpPr txBox="1">
              <a:spLocks noChangeArrowheads="1"/>
            </p:cNvSpPr>
            <p:nvPr/>
          </p:nvSpPr>
          <p:spPr bwMode="auto">
            <a:xfrm>
              <a:off x="2347448" y="5407646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6148" name="文本框 2"/>
            <p:cNvSpPr txBox="1">
              <a:spLocks noChangeArrowheads="1"/>
            </p:cNvSpPr>
            <p:nvPr/>
          </p:nvSpPr>
          <p:spPr bwMode="auto">
            <a:xfrm>
              <a:off x="3206180" y="5405771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6149" name="文本框 3"/>
            <p:cNvSpPr txBox="1">
              <a:spLocks noChangeArrowheads="1"/>
            </p:cNvSpPr>
            <p:nvPr/>
          </p:nvSpPr>
          <p:spPr bwMode="auto">
            <a:xfrm>
              <a:off x="3742418" y="5418895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6150" name="文本框 4"/>
            <p:cNvSpPr txBox="1">
              <a:spLocks noChangeArrowheads="1"/>
            </p:cNvSpPr>
            <p:nvPr/>
          </p:nvSpPr>
          <p:spPr bwMode="auto">
            <a:xfrm>
              <a:off x="4393029" y="5413271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6151" name="文本框 5"/>
            <p:cNvSpPr txBox="1">
              <a:spLocks noChangeArrowheads="1"/>
            </p:cNvSpPr>
            <p:nvPr/>
          </p:nvSpPr>
          <p:spPr bwMode="auto">
            <a:xfrm>
              <a:off x="5474880" y="5392646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6152" name="文本框 6"/>
            <p:cNvSpPr txBox="1">
              <a:spLocks noChangeArrowheads="1"/>
            </p:cNvSpPr>
            <p:nvPr/>
          </p:nvSpPr>
          <p:spPr bwMode="auto">
            <a:xfrm>
              <a:off x="6335486" y="5390771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6153" name="文本框 7"/>
            <p:cNvSpPr txBox="1">
              <a:spLocks noChangeArrowheads="1"/>
            </p:cNvSpPr>
            <p:nvPr/>
          </p:nvSpPr>
          <p:spPr bwMode="auto">
            <a:xfrm>
              <a:off x="6997346" y="5390771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6154" name="文本框 8"/>
            <p:cNvSpPr txBox="1">
              <a:spLocks noChangeArrowheads="1"/>
            </p:cNvSpPr>
            <p:nvPr/>
          </p:nvSpPr>
          <p:spPr bwMode="auto">
            <a:xfrm>
              <a:off x="7647958" y="5362647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pic>
          <p:nvPicPr>
            <p:cNvPr id="6156" name="图片 1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33"/>
            <a:stretch/>
          </p:blipFill>
          <p:spPr bwMode="auto">
            <a:xfrm>
              <a:off x="1213099" y="9496373"/>
              <a:ext cx="8373566" cy="408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7" name="文本框 14"/>
            <p:cNvSpPr txBox="1">
              <a:spLocks noChangeArrowheads="1"/>
            </p:cNvSpPr>
            <p:nvPr/>
          </p:nvSpPr>
          <p:spPr bwMode="auto">
            <a:xfrm>
              <a:off x="1213099" y="6174110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ASC</a:t>
              </a:r>
            </a:p>
          </p:txBody>
        </p:sp>
        <p:sp>
          <p:nvSpPr>
            <p:cNvPr id="6158" name="文本框 15"/>
            <p:cNvSpPr txBox="1">
              <a:spLocks noChangeArrowheads="1"/>
            </p:cNvSpPr>
            <p:nvPr/>
          </p:nvSpPr>
          <p:spPr bwMode="auto">
            <a:xfrm>
              <a:off x="793109" y="10715654"/>
              <a:ext cx="1104350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β-actin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5497380" y="5334523"/>
              <a:ext cx="3785542" cy="123559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6160" name="文本框 1"/>
            <p:cNvSpPr txBox="1">
              <a:spLocks noChangeArrowheads="1"/>
            </p:cNvSpPr>
            <p:nvPr/>
          </p:nvSpPr>
          <p:spPr bwMode="auto">
            <a:xfrm>
              <a:off x="2347448" y="10012544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6161" name="文本框 2"/>
            <p:cNvSpPr txBox="1">
              <a:spLocks noChangeArrowheads="1"/>
            </p:cNvSpPr>
            <p:nvPr/>
          </p:nvSpPr>
          <p:spPr bwMode="auto">
            <a:xfrm>
              <a:off x="3206180" y="10010670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6162" name="文本框 3"/>
            <p:cNvSpPr txBox="1">
              <a:spLocks noChangeArrowheads="1"/>
            </p:cNvSpPr>
            <p:nvPr/>
          </p:nvSpPr>
          <p:spPr bwMode="auto">
            <a:xfrm>
              <a:off x="3742418" y="10023794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6163" name="文本框 4"/>
            <p:cNvSpPr txBox="1">
              <a:spLocks noChangeArrowheads="1"/>
            </p:cNvSpPr>
            <p:nvPr/>
          </p:nvSpPr>
          <p:spPr bwMode="auto">
            <a:xfrm>
              <a:off x="4393029" y="10020044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6164" name="文本框 1"/>
            <p:cNvSpPr txBox="1">
              <a:spLocks noChangeArrowheads="1"/>
            </p:cNvSpPr>
            <p:nvPr/>
          </p:nvSpPr>
          <p:spPr bwMode="auto">
            <a:xfrm>
              <a:off x="5506755" y="9995670"/>
              <a:ext cx="1104350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6165" name="文本框 2"/>
            <p:cNvSpPr txBox="1">
              <a:spLocks noChangeArrowheads="1"/>
            </p:cNvSpPr>
            <p:nvPr/>
          </p:nvSpPr>
          <p:spPr bwMode="auto">
            <a:xfrm>
              <a:off x="6365486" y="9993795"/>
              <a:ext cx="1106226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6166" name="文本框 3"/>
            <p:cNvSpPr txBox="1">
              <a:spLocks noChangeArrowheads="1"/>
            </p:cNvSpPr>
            <p:nvPr/>
          </p:nvSpPr>
          <p:spPr bwMode="auto">
            <a:xfrm>
              <a:off x="6899848" y="10006920"/>
              <a:ext cx="110435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6167" name="文本框 4"/>
            <p:cNvSpPr txBox="1">
              <a:spLocks noChangeArrowheads="1"/>
            </p:cNvSpPr>
            <p:nvPr/>
          </p:nvSpPr>
          <p:spPr bwMode="auto">
            <a:xfrm>
              <a:off x="7550460" y="10003170"/>
              <a:ext cx="1466218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26" name="矩形 25"/>
            <p:cNvSpPr/>
            <p:nvPr/>
          </p:nvSpPr>
          <p:spPr>
            <a:xfrm>
              <a:off x="5561128" y="9877547"/>
              <a:ext cx="3783667" cy="123747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</p:grpSp>
    </p:spTree>
    <p:extLst>
      <p:ext uri="{BB962C8B-B14F-4D97-AF65-F5344CB8AC3E}">
        <p14:creationId xmlns:p14="http://schemas.microsoft.com/office/powerpoint/2010/main" val="1085034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文本框 9"/>
          <p:cNvSpPr txBox="1">
            <a:spLocks noChangeArrowheads="1"/>
          </p:cNvSpPr>
          <p:nvPr/>
        </p:nvSpPr>
        <p:spPr bwMode="auto">
          <a:xfrm>
            <a:off x="3142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3C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794084" y="1058779"/>
            <a:ext cx="12545148" cy="10182509"/>
            <a:chOff x="1213099" y="4138299"/>
            <a:chExt cx="9554789" cy="6717977"/>
          </a:xfrm>
        </p:grpSpPr>
        <p:pic>
          <p:nvPicPr>
            <p:cNvPr id="921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99" y="4138299"/>
              <a:ext cx="8373566" cy="6717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9" name="文本框 1"/>
            <p:cNvSpPr txBox="1">
              <a:spLocks noChangeArrowheads="1"/>
            </p:cNvSpPr>
            <p:nvPr/>
          </p:nvSpPr>
          <p:spPr bwMode="auto">
            <a:xfrm>
              <a:off x="5422381" y="6123880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9220" name="文本框 2"/>
            <p:cNvSpPr txBox="1">
              <a:spLocks noChangeArrowheads="1"/>
            </p:cNvSpPr>
            <p:nvPr/>
          </p:nvSpPr>
          <p:spPr bwMode="auto">
            <a:xfrm>
              <a:off x="6251113" y="6110756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9221" name="文本框 3"/>
            <p:cNvSpPr txBox="1">
              <a:spLocks noChangeArrowheads="1"/>
            </p:cNvSpPr>
            <p:nvPr/>
          </p:nvSpPr>
          <p:spPr bwMode="auto">
            <a:xfrm>
              <a:off x="6847350" y="6110756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9222" name="文本框 4"/>
            <p:cNvSpPr txBox="1">
              <a:spLocks noChangeArrowheads="1"/>
            </p:cNvSpPr>
            <p:nvPr/>
          </p:nvSpPr>
          <p:spPr bwMode="auto">
            <a:xfrm>
              <a:off x="7411712" y="6112630"/>
              <a:ext cx="1378094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9223" name="文本框 13"/>
            <p:cNvSpPr txBox="1">
              <a:spLocks noChangeArrowheads="1"/>
            </p:cNvSpPr>
            <p:nvPr/>
          </p:nvSpPr>
          <p:spPr bwMode="auto">
            <a:xfrm>
              <a:off x="8727933" y="6611369"/>
              <a:ext cx="203995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Pro-casp1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450506" y="5964509"/>
              <a:ext cx="4516775" cy="16912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9226" name="文本框 1"/>
            <p:cNvSpPr txBox="1">
              <a:spLocks noChangeArrowheads="1"/>
            </p:cNvSpPr>
            <p:nvPr/>
          </p:nvSpPr>
          <p:spPr bwMode="auto">
            <a:xfrm>
              <a:off x="2315574" y="6129505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9227" name="文本框 2"/>
            <p:cNvSpPr txBox="1">
              <a:spLocks noChangeArrowheads="1"/>
            </p:cNvSpPr>
            <p:nvPr/>
          </p:nvSpPr>
          <p:spPr bwMode="auto">
            <a:xfrm>
              <a:off x="3144306" y="6116380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9228" name="文本框 3"/>
            <p:cNvSpPr txBox="1">
              <a:spLocks noChangeArrowheads="1"/>
            </p:cNvSpPr>
            <p:nvPr/>
          </p:nvSpPr>
          <p:spPr bwMode="auto">
            <a:xfrm>
              <a:off x="3740543" y="6116380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9229" name="文本框 4"/>
            <p:cNvSpPr txBox="1">
              <a:spLocks noChangeArrowheads="1"/>
            </p:cNvSpPr>
            <p:nvPr/>
          </p:nvSpPr>
          <p:spPr bwMode="auto">
            <a:xfrm>
              <a:off x="4304906" y="6118255"/>
              <a:ext cx="137809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</p:grpSp>
    </p:spTree>
    <p:extLst>
      <p:ext uri="{BB962C8B-B14F-4D97-AF65-F5344CB8AC3E}">
        <p14:creationId xmlns:p14="http://schemas.microsoft.com/office/powerpoint/2010/main" val="205688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文本框 9"/>
          <p:cNvSpPr txBox="1">
            <a:spLocks noChangeArrowheads="1"/>
          </p:cNvSpPr>
          <p:nvPr/>
        </p:nvSpPr>
        <p:spPr bwMode="auto">
          <a:xfrm>
            <a:off x="-34366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3C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1" y="2422722"/>
            <a:ext cx="11125171" cy="8688550"/>
            <a:chOff x="976853" y="4368676"/>
            <a:chExt cx="10138245" cy="6742594"/>
          </a:xfrm>
        </p:grpSpPr>
        <p:pic>
          <p:nvPicPr>
            <p:cNvPr id="10242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853" y="4368676"/>
              <a:ext cx="8404250" cy="6742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3" name="文本框 1"/>
            <p:cNvSpPr txBox="1">
              <a:spLocks noChangeArrowheads="1"/>
            </p:cNvSpPr>
            <p:nvPr/>
          </p:nvSpPr>
          <p:spPr bwMode="auto">
            <a:xfrm>
              <a:off x="5814248" y="6219503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10244" name="文本框 2"/>
            <p:cNvSpPr txBox="1">
              <a:spLocks noChangeArrowheads="1"/>
            </p:cNvSpPr>
            <p:nvPr/>
          </p:nvSpPr>
          <p:spPr bwMode="auto">
            <a:xfrm>
              <a:off x="6642980" y="6206378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10245" name="文本框 3"/>
            <p:cNvSpPr txBox="1">
              <a:spLocks noChangeArrowheads="1"/>
            </p:cNvSpPr>
            <p:nvPr/>
          </p:nvSpPr>
          <p:spPr bwMode="auto">
            <a:xfrm>
              <a:off x="7239217" y="6206378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10246" name="文本框 4"/>
            <p:cNvSpPr txBox="1">
              <a:spLocks noChangeArrowheads="1"/>
            </p:cNvSpPr>
            <p:nvPr/>
          </p:nvSpPr>
          <p:spPr bwMode="auto">
            <a:xfrm>
              <a:off x="7803579" y="6208254"/>
              <a:ext cx="137809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15" name="矩形 14"/>
            <p:cNvSpPr/>
            <p:nvPr/>
          </p:nvSpPr>
          <p:spPr>
            <a:xfrm>
              <a:off x="5814249" y="6062007"/>
              <a:ext cx="4804328" cy="16912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10249" name="文本框 1"/>
            <p:cNvSpPr txBox="1">
              <a:spLocks noChangeArrowheads="1"/>
            </p:cNvSpPr>
            <p:nvPr/>
          </p:nvSpPr>
          <p:spPr bwMode="auto">
            <a:xfrm>
              <a:off x="2707441" y="6227003"/>
              <a:ext cx="104060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10250" name="文本框 2"/>
            <p:cNvSpPr txBox="1">
              <a:spLocks noChangeArrowheads="1"/>
            </p:cNvSpPr>
            <p:nvPr/>
          </p:nvSpPr>
          <p:spPr bwMode="auto">
            <a:xfrm>
              <a:off x="3536172" y="6213878"/>
              <a:ext cx="104060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10251" name="文本框 3"/>
            <p:cNvSpPr txBox="1">
              <a:spLocks noChangeArrowheads="1"/>
            </p:cNvSpPr>
            <p:nvPr/>
          </p:nvSpPr>
          <p:spPr bwMode="auto">
            <a:xfrm>
              <a:off x="4132409" y="6213878"/>
              <a:ext cx="104060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10252" name="文本框 4"/>
            <p:cNvSpPr txBox="1">
              <a:spLocks noChangeArrowheads="1"/>
            </p:cNvSpPr>
            <p:nvPr/>
          </p:nvSpPr>
          <p:spPr bwMode="auto">
            <a:xfrm>
              <a:off x="4696772" y="6215753"/>
              <a:ext cx="1378094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10253" name="文本框 13"/>
            <p:cNvSpPr txBox="1">
              <a:spLocks noChangeArrowheads="1"/>
            </p:cNvSpPr>
            <p:nvPr/>
          </p:nvSpPr>
          <p:spPr bwMode="auto">
            <a:xfrm>
              <a:off x="9075143" y="6716022"/>
              <a:ext cx="203995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Cleaved-casp1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348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文本框 9"/>
          <p:cNvSpPr txBox="1">
            <a:spLocks noChangeArrowheads="1"/>
          </p:cNvSpPr>
          <p:nvPr/>
        </p:nvSpPr>
        <p:spPr bwMode="auto">
          <a:xfrm>
            <a:off x="-33332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3C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5" y="584775"/>
            <a:ext cx="9882464" cy="815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文本框 1"/>
          <p:cNvSpPr txBox="1">
            <a:spLocks noChangeArrowheads="1"/>
          </p:cNvSpPr>
          <p:nvPr/>
        </p:nvSpPr>
        <p:spPr bwMode="auto">
          <a:xfrm>
            <a:off x="6193232" y="4333670"/>
            <a:ext cx="1228117" cy="46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90" dirty="0"/>
              <a:t>CON</a:t>
            </a:r>
            <a:endParaRPr lang="zh-CN" altLang="en-US" sz="1890" dirty="0"/>
          </a:p>
        </p:txBody>
      </p:sp>
      <p:sp>
        <p:nvSpPr>
          <p:cNvPr id="8196" name="文本框 2"/>
          <p:cNvSpPr txBox="1">
            <a:spLocks noChangeArrowheads="1"/>
          </p:cNvSpPr>
          <p:nvPr/>
        </p:nvSpPr>
        <p:spPr bwMode="auto">
          <a:xfrm>
            <a:off x="7171299" y="4317729"/>
            <a:ext cx="1228117" cy="46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90"/>
              <a:t>PA</a:t>
            </a:r>
            <a:endParaRPr lang="zh-CN" altLang="en-US" sz="1890"/>
          </a:p>
        </p:txBody>
      </p:sp>
      <p:sp>
        <p:nvSpPr>
          <p:cNvPr id="8197" name="文本框 3"/>
          <p:cNvSpPr txBox="1">
            <a:spLocks noChangeArrowheads="1"/>
          </p:cNvSpPr>
          <p:nvPr/>
        </p:nvSpPr>
        <p:spPr bwMode="auto">
          <a:xfrm>
            <a:off x="7874977" y="4317729"/>
            <a:ext cx="1228117" cy="46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90"/>
              <a:t>CMS</a:t>
            </a:r>
            <a:endParaRPr lang="zh-CN" altLang="en-US" sz="1890"/>
          </a:p>
        </p:txBody>
      </p:sp>
      <p:sp>
        <p:nvSpPr>
          <p:cNvPr id="8198" name="文本框 4"/>
          <p:cNvSpPr txBox="1">
            <a:spLocks noChangeArrowheads="1"/>
          </p:cNvSpPr>
          <p:nvPr/>
        </p:nvSpPr>
        <p:spPr bwMode="auto">
          <a:xfrm>
            <a:off x="8541035" y="4320007"/>
            <a:ext cx="1626423" cy="46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90" dirty="0"/>
              <a:t>CMS+PA</a:t>
            </a:r>
            <a:endParaRPr lang="zh-CN" altLang="en-US" sz="1890" dirty="0"/>
          </a:p>
        </p:txBody>
      </p:sp>
      <p:sp>
        <p:nvSpPr>
          <p:cNvPr id="8199" name="文本框 13"/>
          <p:cNvSpPr txBox="1">
            <a:spLocks noChangeArrowheads="1"/>
          </p:cNvSpPr>
          <p:nvPr/>
        </p:nvSpPr>
        <p:spPr bwMode="auto">
          <a:xfrm>
            <a:off x="240632" y="5888069"/>
            <a:ext cx="2409763" cy="46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90"/>
              <a:t>Pro-IL-1β</a:t>
            </a:r>
          </a:p>
        </p:txBody>
      </p:sp>
      <p:sp>
        <p:nvSpPr>
          <p:cNvPr id="15" name="矩形 14"/>
          <p:cNvSpPr/>
          <p:nvPr/>
        </p:nvSpPr>
        <p:spPr>
          <a:xfrm>
            <a:off x="5800724" y="4299513"/>
            <a:ext cx="4293713" cy="20539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26"/>
          </a:p>
        </p:txBody>
      </p:sp>
    </p:spTree>
    <p:extLst>
      <p:ext uri="{BB962C8B-B14F-4D97-AF65-F5344CB8AC3E}">
        <p14:creationId xmlns:p14="http://schemas.microsoft.com/office/powerpoint/2010/main" val="2044214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91150824-B391-48F3-B5EA-88EAD4247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73" y="2753941"/>
            <a:ext cx="9785148" cy="359120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33332" y="4372046"/>
            <a:ext cx="10193725" cy="1973101"/>
            <a:chOff x="731233" y="5793304"/>
            <a:chExt cx="9060101" cy="1691213"/>
          </a:xfrm>
        </p:grpSpPr>
        <p:sp>
          <p:nvSpPr>
            <p:cNvPr id="7171" name="文本框 1"/>
            <p:cNvSpPr txBox="1">
              <a:spLocks noChangeArrowheads="1"/>
            </p:cNvSpPr>
            <p:nvPr/>
          </p:nvSpPr>
          <p:spPr bwMode="auto">
            <a:xfrm>
              <a:off x="2773064" y="6048881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7172" name="文本框 2"/>
            <p:cNvSpPr txBox="1">
              <a:spLocks noChangeArrowheads="1"/>
            </p:cNvSpPr>
            <p:nvPr/>
          </p:nvSpPr>
          <p:spPr bwMode="auto">
            <a:xfrm>
              <a:off x="3601796" y="6035757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7173" name="文本框 3"/>
            <p:cNvSpPr txBox="1">
              <a:spLocks noChangeArrowheads="1"/>
            </p:cNvSpPr>
            <p:nvPr/>
          </p:nvSpPr>
          <p:spPr bwMode="auto">
            <a:xfrm>
              <a:off x="4198033" y="6048881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7174" name="文本框 4"/>
            <p:cNvSpPr txBox="1">
              <a:spLocks noChangeArrowheads="1"/>
            </p:cNvSpPr>
            <p:nvPr/>
          </p:nvSpPr>
          <p:spPr bwMode="auto">
            <a:xfrm>
              <a:off x="4762396" y="6037632"/>
              <a:ext cx="137809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7175" name="文本框 5"/>
            <p:cNvSpPr txBox="1">
              <a:spLocks noChangeArrowheads="1"/>
            </p:cNvSpPr>
            <p:nvPr/>
          </p:nvSpPr>
          <p:spPr bwMode="auto">
            <a:xfrm>
              <a:off x="5844247" y="6037632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CON</a:t>
              </a:r>
              <a:endParaRPr lang="zh-CN" altLang="en-US" sz="1890" dirty="0"/>
            </a:p>
          </p:txBody>
        </p:sp>
        <p:sp>
          <p:nvSpPr>
            <p:cNvPr id="7176" name="文本框 6"/>
            <p:cNvSpPr txBox="1">
              <a:spLocks noChangeArrowheads="1"/>
            </p:cNvSpPr>
            <p:nvPr/>
          </p:nvSpPr>
          <p:spPr bwMode="auto">
            <a:xfrm>
              <a:off x="6642979" y="6037632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PA</a:t>
              </a:r>
              <a:endParaRPr lang="zh-CN" altLang="en-US" sz="1890" dirty="0"/>
            </a:p>
          </p:txBody>
        </p:sp>
        <p:sp>
          <p:nvSpPr>
            <p:cNvPr id="7177" name="文本框 7"/>
            <p:cNvSpPr txBox="1">
              <a:spLocks noChangeArrowheads="1"/>
            </p:cNvSpPr>
            <p:nvPr/>
          </p:nvSpPr>
          <p:spPr bwMode="auto">
            <a:xfrm>
              <a:off x="7342339" y="6037632"/>
              <a:ext cx="1040603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7178" name="文本框 8"/>
            <p:cNvSpPr txBox="1">
              <a:spLocks noChangeArrowheads="1"/>
            </p:cNvSpPr>
            <p:nvPr/>
          </p:nvSpPr>
          <p:spPr bwMode="auto">
            <a:xfrm>
              <a:off x="8017324" y="6058494"/>
              <a:ext cx="137809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CMS+PA</a:t>
              </a:r>
              <a:endParaRPr lang="zh-CN" altLang="en-US" sz="1890" dirty="0"/>
            </a:p>
          </p:txBody>
        </p:sp>
        <p:sp>
          <p:nvSpPr>
            <p:cNvPr id="7179" name="文本框 13"/>
            <p:cNvSpPr txBox="1">
              <a:spLocks noChangeArrowheads="1"/>
            </p:cNvSpPr>
            <p:nvPr/>
          </p:nvSpPr>
          <p:spPr bwMode="auto">
            <a:xfrm>
              <a:off x="731233" y="7101335"/>
              <a:ext cx="2041831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 dirty="0"/>
                <a:t>Cleaved-IL-1β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623002" y="5793304"/>
              <a:ext cx="4168332" cy="16912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 dirty="0"/>
            </a:p>
          </p:txBody>
        </p:sp>
      </p:grpSp>
      <p:sp>
        <p:nvSpPr>
          <p:cNvPr id="14" name="文本框 9"/>
          <p:cNvSpPr txBox="1">
            <a:spLocks noChangeArrowheads="1"/>
          </p:cNvSpPr>
          <p:nvPr/>
        </p:nvSpPr>
        <p:spPr bwMode="auto">
          <a:xfrm>
            <a:off x="-33332" y="0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3C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95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文本框 9"/>
          <p:cNvSpPr txBox="1">
            <a:spLocks noChangeArrowheads="1"/>
          </p:cNvSpPr>
          <p:nvPr/>
        </p:nvSpPr>
        <p:spPr bwMode="auto">
          <a:xfrm>
            <a:off x="22499" y="66837"/>
            <a:ext cx="107997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unedited gel for Figure 3C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336884" y="962525"/>
            <a:ext cx="12248147" cy="9425953"/>
            <a:chOff x="1496217" y="3598311"/>
            <a:chExt cx="9271671" cy="6717977"/>
          </a:xfrm>
        </p:grpSpPr>
        <p:pic>
          <p:nvPicPr>
            <p:cNvPr id="11266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217" y="3598311"/>
              <a:ext cx="8373566" cy="6717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7" name="文本框 1"/>
            <p:cNvSpPr txBox="1">
              <a:spLocks noChangeArrowheads="1"/>
            </p:cNvSpPr>
            <p:nvPr/>
          </p:nvSpPr>
          <p:spPr bwMode="auto">
            <a:xfrm>
              <a:off x="5422381" y="6123880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11268" name="文本框 2"/>
            <p:cNvSpPr txBox="1">
              <a:spLocks noChangeArrowheads="1"/>
            </p:cNvSpPr>
            <p:nvPr/>
          </p:nvSpPr>
          <p:spPr bwMode="auto">
            <a:xfrm>
              <a:off x="6251113" y="6110756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11269" name="文本框 3"/>
            <p:cNvSpPr txBox="1">
              <a:spLocks noChangeArrowheads="1"/>
            </p:cNvSpPr>
            <p:nvPr/>
          </p:nvSpPr>
          <p:spPr bwMode="auto">
            <a:xfrm>
              <a:off x="6847350" y="6110756"/>
              <a:ext cx="1038727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11270" name="文本框 4"/>
            <p:cNvSpPr txBox="1">
              <a:spLocks noChangeArrowheads="1"/>
            </p:cNvSpPr>
            <p:nvPr/>
          </p:nvSpPr>
          <p:spPr bwMode="auto">
            <a:xfrm>
              <a:off x="7411712" y="6112630"/>
              <a:ext cx="1378094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  <p:sp>
          <p:nvSpPr>
            <p:cNvPr id="11271" name="文本框 13"/>
            <p:cNvSpPr txBox="1">
              <a:spLocks noChangeArrowheads="1"/>
            </p:cNvSpPr>
            <p:nvPr/>
          </p:nvSpPr>
          <p:spPr bwMode="auto">
            <a:xfrm>
              <a:off x="8727933" y="6611369"/>
              <a:ext cx="203995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GADPH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5484670" y="5964509"/>
              <a:ext cx="4216833" cy="16912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126"/>
            </a:p>
          </p:txBody>
        </p:sp>
        <p:sp>
          <p:nvSpPr>
            <p:cNvPr id="11274" name="文本框 1"/>
            <p:cNvSpPr txBox="1">
              <a:spLocks noChangeArrowheads="1"/>
            </p:cNvSpPr>
            <p:nvPr/>
          </p:nvSpPr>
          <p:spPr bwMode="auto">
            <a:xfrm>
              <a:off x="2315574" y="6129505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CON</a:t>
              </a:r>
              <a:endParaRPr lang="zh-CN" altLang="en-US" sz="1890"/>
            </a:p>
          </p:txBody>
        </p:sp>
        <p:sp>
          <p:nvSpPr>
            <p:cNvPr id="11275" name="文本框 2"/>
            <p:cNvSpPr txBox="1">
              <a:spLocks noChangeArrowheads="1"/>
            </p:cNvSpPr>
            <p:nvPr/>
          </p:nvSpPr>
          <p:spPr bwMode="auto">
            <a:xfrm>
              <a:off x="3144306" y="6116380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PA</a:t>
              </a:r>
              <a:endParaRPr lang="zh-CN" altLang="en-US" sz="1890"/>
            </a:p>
          </p:txBody>
        </p:sp>
        <p:sp>
          <p:nvSpPr>
            <p:cNvPr id="11276" name="文本框 3"/>
            <p:cNvSpPr txBox="1">
              <a:spLocks noChangeArrowheads="1"/>
            </p:cNvSpPr>
            <p:nvPr/>
          </p:nvSpPr>
          <p:spPr bwMode="auto">
            <a:xfrm>
              <a:off x="3740543" y="6116380"/>
              <a:ext cx="1040602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</a:t>
              </a:r>
              <a:endParaRPr lang="zh-CN" altLang="en-US" sz="1890"/>
            </a:p>
          </p:txBody>
        </p:sp>
        <p:sp>
          <p:nvSpPr>
            <p:cNvPr id="11277" name="文本框 4"/>
            <p:cNvSpPr txBox="1">
              <a:spLocks noChangeArrowheads="1"/>
            </p:cNvSpPr>
            <p:nvPr/>
          </p:nvSpPr>
          <p:spPr bwMode="auto">
            <a:xfrm>
              <a:off x="4304906" y="6118255"/>
              <a:ext cx="1378095" cy="383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1890"/>
                <a:t>CMS+PA</a:t>
              </a:r>
              <a:endParaRPr lang="zh-CN" altLang="en-US" sz="1890"/>
            </a:p>
          </p:txBody>
        </p:sp>
      </p:grpSp>
    </p:spTree>
    <p:extLst>
      <p:ext uri="{BB962C8B-B14F-4D97-AF65-F5344CB8AC3E}">
        <p14:creationId xmlns:p14="http://schemas.microsoft.com/office/powerpoint/2010/main" val="836653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444</Words>
  <Application>Microsoft Office PowerPoint</Application>
  <PresentationFormat>自定义</PresentationFormat>
  <Paragraphs>238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呵 呵</cp:lastModifiedBy>
  <cp:revision>9</cp:revision>
  <dcterms:created xsi:type="dcterms:W3CDTF">2022-02-11T07:08:04Z</dcterms:created>
  <dcterms:modified xsi:type="dcterms:W3CDTF">2022-04-22T01:05:27Z</dcterms:modified>
</cp:coreProperties>
</file>