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8" r:id="rId3"/>
    <p:sldId id="259" r:id="rId4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47" d="100"/>
          <a:sy n="47" d="100"/>
        </p:scale>
        <p:origin x="86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1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3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75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95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141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98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12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81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93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9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07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8CB92-4C89-40DD-A599-DFA4F3D9B022}" type="datetimeFigureOut">
              <a:rPr kumimoji="1" lang="ja-JP" altLang="en-US" smtClean="0"/>
              <a:t>2021/2/6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3850-8DBA-4BC8-ACEC-E72ADFFD62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552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E5B5A4B-7236-4851-8177-7897897031BA}"/>
              </a:ext>
            </a:extLst>
          </p:cNvPr>
          <p:cNvSpPr/>
          <p:nvPr/>
        </p:nvSpPr>
        <p:spPr>
          <a:xfrm>
            <a:off x="702527" y="851658"/>
            <a:ext cx="5597912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600" b="1" kern="100" dirty="0">
                <a:ea typeface="游明朝" panose="02020400000000000000" pitchFamily="18" charset="-128"/>
                <a:cs typeface="Times New Roman" panose="02020603050405020304" pitchFamily="18" charset="0"/>
              </a:rPr>
              <a:t>Supplemental Information</a:t>
            </a:r>
            <a:endParaRPr lang="ja-JP" altLang="ja-JP" sz="1600" kern="100" dirty="0"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400" b="1" kern="100" dirty="0"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100" kern="100" dirty="0"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b="1" dirty="0"/>
              <a:t>Identification of serum prognostic biomarkers of severe COVID-19 by quantitative proteomic approach</a:t>
            </a:r>
            <a:endParaRPr lang="ja-JP" altLang="ja-JP" dirty="0"/>
          </a:p>
          <a:p>
            <a:pPr algn="just">
              <a:lnSpc>
                <a:spcPct val="150000"/>
              </a:lnSpc>
            </a:pPr>
            <a:r>
              <a:rPr lang="en-US" altLang="ja-JP" sz="1400" kern="100" dirty="0"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100" kern="100" dirty="0"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400" dirty="0"/>
              <a:t>Yayoi Kimura, Yusuke </a:t>
            </a:r>
            <a:r>
              <a:rPr lang="en-US" altLang="ja-JP" sz="1400" dirty="0" err="1"/>
              <a:t>Nakai</a:t>
            </a:r>
            <a:r>
              <a:rPr lang="en-US" altLang="ja-JP" sz="1400" dirty="0"/>
              <a:t>, </a:t>
            </a:r>
            <a:r>
              <a:rPr lang="en-US" altLang="ja-JP" sz="1400" dirty="0" err="1"/>
              <a:t>Jihey</a:t>
            </a:r>
            <a:r>
              <a:rPr lang="en-US" altLang="ja-JP" sz="1400" dirty="0"/>
              <a:t> Shin, Miyui Hara, Yuriko Takeda, Sousuke Kubo, </a:t>
            </a:r>
            <a:r>
              <a:rPr lang="en-US" altLang="ja-JP" sz="1400" dirty="0" err="1"/>
              <a:t>Sundararaj</a:t>
            </a:r>
            <a:r>
              <a:rPr lang="en-US" altLang="ja-JP" sz="1400" dirty="0"/>
              <a:t> S Jeremiah, Yoko Ino, Tomoko Akiyama, </a:t>
            </a:r>
            <a:r>
              <a:rPr lang="en-US" altLang="ja-JP" sz="1400" dirty="0" err="1"/>
              <a:t>Kayano</a:t>
            </a:r>
            <a:r>
              <a:rPr lang="en-US" altLang="ja-JP" sz="1400" dirty="0"/>
              <a:t> Moriyama, Kazuya Sakai, Ryo Saji, </a:t>
            </a:r>
            <a:r>
              <a:rPr lang="en-US" altLang="ja-JP" sz="1400" dirty="0" err="1"/>
              <a:t>Mototsugu</a:t>
            </a:r>
            <a:r>
              <a:rPr lang="en-US" altLang="ja-JP" sz="1400" dirty="0"/>
              <a:t> Nishii, </a:t>
            </a:r>
            <a:r>
              <a:rPr lang="en-US" altLang="ja-JP" sz="1400" dirty="0" err="1"/>
              <a:t>Hideya</a:t>
            </a:r>
            <a:r>
              <a:rPr lang="en-US" altLang="ja-JP" sz="1400" dirty="0"/>
              <a:t> Kitamura, Kota </a:t>
            </a:r>
            <a:r>
              <a:rPr lang="en-US" altLang="ja-JP" sz="1400" dirty="0" err="1"/>
              <a:t>Murohashi</a:t>
            </a:r>
            <a:r>
              <a:rPr lang="en-US" altLang="ja-JP" sz="1400" dirty="0"/>
              <a:t>, Kouji Yamamoto, Takeshi Kaneko, Ichiro Takeuchi, Eri Hagiwara, Takashi Ogura, Hideki Hasegawa, </a:t>
            </a:r>
            <a:r>
              <a:rPr lang="en-US" altLang="ja-JP" sz="1400" dirty="0" err="1"/>
              <a:t>Tomohiko</a:t>
            </a:r>
            <a:r>
              <a:rPr lang="en-US" altLang="ja-JP" sz="1400" dirty="0"/>
              <a:t> Tamura, Takeharu Yamanaka and Akihide Ryo</a:t>
            </a:r>
            <a:endParaRPr lang="ja-JP" altLang="ja-JP" sz="1400" dirty="0"/>
          </a:p>
        </p:txBody>
      </p:sp>
    </p:spTree>
    <p:extLst>
      <p:ext uri="{BB962C8B-B14F-4D97-AF65-F5344CB8AC3E}">
        <p14:creationId xmlns:p14="http://schemas.microsoft.com/office/powerpoint/2010/main" val="3027742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03F4D4-6B52-4F50-AC3F-43D105C1DE0F}"/>
              </a:ext>
            </a:extLst>
          </p:cNvPr>
          <p:cNvSpPr/>
          <p:nvPr/>
        </p:nvSpPr>
        <p:spPr>
          <a:xfrm>
            <a:off x="875489" y="5044700"/>
            <a:ext cx="5121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1200" b="1" dirty="0"/>
              <a:t>Figure S1 Protein-protein interaction network using the STRING database for 27 differentially expressed proteins in severe COVID-19 patients with different prognosis</a:t>
            </a:r>
            <a:endParaRPr lang="ja-JP" altLang="ja-JP" sz="1200" dirty="0"/>
          </a:p>
        </p:txBody>
      </p:sp>
      <p:pic>
        <p:nvPicPr>
          <p:cNvPr id="4" name="図 3" descr="ダイアグラム, 概略図&#10;&#10;自動的に生成された説明">
            <a:extLst>
              <a:ext uri="{FF2B5EF4-FFF2-40B4-BE49-F238E27FC236}">
                <a16:creationId xmlns:a16="http://schemas.microsoft.com/office/drawing/2014/main" id="{27EBC4E2-C908-45F7-9B74-EC52CB40D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173" y="804719"/>
            <a:ext cx="4255653" cy="394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08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43DADD3-BD06-40A8-AE5B-4F7813E48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425" y="3368113"/>
            <a:ext cx="2148115" cy="2160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71ED3AB-41EF-4AE0-A10B-A77454ED1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3955" y="3368113"/>
            <a:ext cx="2165958" cy="2160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AEBD85A-F917-4E24-B547-875D773A9170}"/>
              </a:ext>
            </a:extLst>
          </p:cNvPr>
          <p:cNvSpPr/>
          <p:nvPr/>
        </p:nvSpPr>
        <p:spPr>
          <a:xfrm>
            <a:off x="941120" y="6120955"/>
            <a:ext cx="52817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b="1" dirty="0"/>
              <a:t>Figure S2  Serum levels and ROC curves of CRP and D-dimer</a:t>
            </a:r>
            <a:endParaRPr lang="ja-JP" altLang="ja-JP" sz="1200" dirty="0"/>
          </a:p>
          <a:p>
            <a:r>
              <a:rPr lang="en-US" altLang="ja-JP" sz="1200" dirty="0"/>
              <a:t>  A, In 10 COVID-19 patients with adverse prognosis, the median serum levels [interquartile range, IQR] of CRP and D-dimer were 7.18 [3.72, 15.32] mg/dL and 2.63 [0.92, 4.89] ng/mL, respectively. In 31 COVID-19 patients with favorable prognosis, the median serum levels [IQR] of CRP and D-dimer were 8.66 [4.18, 14.41] mg/dL and 1.04 [0.63, 2.91] ng/mL, respectively. Differences of continuous values between two groups were compared by the Mann-Whitney </a:t>
            </a:r>
            <a:r>
              <a:rPr lang="en-US" altLang="ja-JP" sz="1200" i="1" dirty="0"/>
              <a:t>U</a:t>
            </a:r>
            <a:r>
              <a:rPr lang="en-US" altLang="ja-JP" sz="1200" dirty="0"/>
              <a:t>-test : ns; non-significant. B, ROC curve for prediction of clinical prognosis of severe COVID-19 patients. AUC indicates the area under the ROC curve [95% CI]. </a:t>
            </a:r>
            <a:endParaRPr lang="ja-JP" altLang="ja-JP" sz="12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76C65DD-7822-4EC1-B9E8-41BA21BA8016}"/>
              </a:ext>
            </a:extLst>
          </p:cNvPr>
          <p:cNvSpPr txBox="1"/>
          <p:nvPr/>
        </p:nvSpPr>
        <p:spPr>
          <a:xfrm>
            <a:off x="1028872" y="679219"/>
            <a:ext cx="476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CRP</a:t>
            </a:r>
            <a:endParaRPr kumimoji="1" lang="ja-JP" altLang="en-US" sz="1400" b="1" u="sng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9C472E0-71CE-44E4-8E1D-9A207B3C8AD4}"/>
              </a:ext>
            </a:extLst>
          </p:cNvPr>
          <p:cNvSpPr txBox="1"/>
          <p:nvPr/>
        </p:nvSpPr>
        <p:spPr>
          <a:xfrm>
            <a:off x="3590906" y="679218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D-dimer</a:t>
            </a:r>
            <a:endParaRPr kumimoji="1" lang="ja-JP" altLang="en-US" sz="1400" b="1" u="sng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E5C6F02-BAAC-4C7E-8157-3758D4E1DBEF}"/>
              </a:ext>
            </a:extLst>
          </p:cNvPr>
          <p:cNvSpPr txBox="1"/>
          <p:nvPr/>
        </p:nvSpPr>
        <p:spPr>
          <a:xfrm>
            <a:off x="646483" y="528587"/>
            <a:ext cx="4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A</a:t>
            </a:r>
            <a:endParaRPr kumimoji="1" lang="ja-JP" altLang="en-US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94DB995-FABE-4AA1-9B19-3A175E07766C}"/>
              </a:ext>
            </a:extLst>
          </p:cNvPr>
          <p:cNvSpPr txBox="1"/>
          <p:nvPr/>
        </p:nvSpPr>
        <p:spPr>
          <a:xfrm>
            <a:off x="646483" y="2739745"/>
            <a:ext cx="4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B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9D29DF8-F6E7-4F87-8DBF-9AA8F643E4C7}"/>
              </a:ext>
            </a:extLst>
          </p:cNvPr>
          <p:cNvSpPr txBox="1"/>
          <p:nvPr/>
        </p:nvSpPr>
        <p:spPr>
          <a:xfrm>
            <a:off x="1028872" y="3034521"/>
            <a:ext cx="476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CRP</a:t>
            </a:r>
            <a:endParaRPr kumimoji="1" lang="ja-JP" altLang="en-US" sz="1400" b="1" u="sng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F11BB48-AD7B-4217-809D-8E8A2695E3E0}"/>
              </a:ext>
            </a:extLst>
          </p:cNvPr>
          <p:cNvSpPr txBox="1"/>
          <p:nvPr/>
        </p:nvSpPr>
        <p:spPr>
          <a:xfrm>
            <a:off x="3590906" y="3034520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u="sng" dirty="0"/>
              <a:t>D-dimer</a:t>
            </a:r>
            <a:endParaRPr kumimoji="1" lang="ja-JP" altLang="en-US" sz="1400" b="1" u="sng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754BE58-D4E7-4D19-A759-B11FBD16DE60}"/>
              </a:ext>
            </a:extLst>
          </p:cNvPr>
          <p:cNvSpPr/>
          <p:nvPr/>
        </p:nvSpPr>
        <p:spPr>
          <a:xfrm>
            <a:off x="1863292" y="5192957"/>
            <a:ext cx="156324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en-US" altLang="ja-JP" sz="1050" dirty="0"/>
              <a:t>AUC: 0.49 [0.258 - 0.716]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3A64B17-E872-4588-90A2-65DC6BE1A1B0}"/>
              </a:ext>
            </a:extLst>
          </p:cNvPr>
          <p:cNvSpPr/>
          <p:nvPr/>
        </p:nvSpPr>
        <p:spPr>
          <a:xfrm>
            <a:off x="4431450" y="5192957"/>
            <a:ext cx="163217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en-US" altLang="ja-JP" sz="1050" dirty="0"/>
              <a:t>AUC: 0.385 [0.202 - 0.582]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2FD6C9DC-5F11-4B23-BA6F-9634AE7F7FF3}"/>
              </a:ext>
            </a:extLst>
          </p:cNvPr>
          <p:cNvSpPr/>
          <p:nvPr/>
        </p:nvSpPr>
        <p:spPr>
          <a:xfrm>
            <a:off x="2153726" y="904711"/>
            <a:ext cx="3257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ns</a:t>
            </a:r>
            <a:endParaRPr lang="ja-JP" altLang="en-US" sz="1200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44239A5-C7B9-4065-944A-0E7D168E440F}"/>
              </a:ext>
            </a:extLst>
          </p:cNvPr>
          <p:cNvGrpSpPr/>
          <p:nvPr/>
        </p:nvGrpSpPr>
        <p:grpSpPr>
          <a:xfrm>
            <a:off x="1893591" y="1112985"/>
            <a:ext cx="838800" cy="561773"/>
            <a:chOff x="-45822" y="1308071"/>
            <a:chExt cx="864000" cy="561773"/>
          </a:xfrm>
        </p:grpSpPr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07762B1D-30C8-47D2-A75B-75E1A924C35C}"/>
                </a:ext>
              </a:extLst>
            </p:cNvPr>
            <p:cNvCxnSpPr/>
            <p:nvPr/>
          </p:nvCxnSpPr>
          <p:spPr>
            <a:xfrm>
              <a:off x="-45822" y="1308071"/>
              <a:ext cx="864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7198A34A-CD19-49EB-95D2-ECAB95A1A4A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37291" y="1588958"/>
              <a:ext cx="56177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E29F296D-4124-450F-81BB-B3DFA0D4F3D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35822" y="1398071"/>
              <a:ext cx="18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721F606-ADFD-4643-BC92-263266DEAB08}"/>
              </a:ext>
            </a:extLst>
          </p:cNvPr>
          <p:cNvSpPr/>
          <p:nvPr/>
        </p:nvSpPr>
        <p:spPr>
          <a:xfrm flipH="1">
            <a:off x="4783713" y="904711"/>
            <a:ext cx="3257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ns</a:t>
            </a:r>
            <a:endParaRPr lang="ja-JP" altLang="en-US" sz="1200" dirty="0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D73CF3B-BBC0-413C-A949-82017D1C5701}"/>
              </a:ext>
            </a:extLst>
          </p:cNvPr>
          <p:cNvGrpSpPr/>
          <p:nvPr/>
        </p:nvGrpSpPr>
        <p:grpSpPr>
          <a:xfrm>
            <a:off x="4527178" y="1112985"/>
            <a:ext cx="838800" cy="828000"/>
            <a:chOff x="4465038" y="1080436"/>
            <a:chExt cx="792000" cy="828000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49AC268F-8BFC-4DFD-BCF1-A6370E3CBA77}"/>
                </a:ext>
              </a:extLst>
            </p:cNvPr>
            <p:cNvGrpSpPr/>
            <p:nvPr/>
          </p:nvGrpSpPr>
          <p:grpSpPr>
            <a:xfrm>
              <a:off x="4465038" y="1080436"/>
              <a:ext cx="792000" cy="828000"/>
              <a:chOff x="4465038" y="1080436"/>
              <a:chExt cx="792000" cy="828000"/>
            </a:xfrm>
          </p:grpSpPr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52BA8B09-979F-4BBD-870F-764762F125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65038" y="1080436"/>
                <a:ext cx="79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>
                <a:extLst>
                  <a:ext uri="{FF2B5EF4-FFF2-40B4-BE49-F238E27FC236}">
                    <a16:creationId xmlns:a16="http://schemas.microsoft.com/office/drawing/2014/main" id="{2A994255-4B5D-492D-900F-23FFD1CEFBE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051038" y="1494436"/>
                <a:ext cx="828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CCC221B9-2AF6-47E1-923C-AD0049B0178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167038" y="1170436"/>
              <a:ext cx="180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FAD5D8F6-A870-46BD-9951-874957DFE288}"/>
              </a:ext>
            </a:extLst>
          </p:cNvPr>
          <p:cNvGrpSpPr/>
          <p:nvPr/>
        </p:nvGrpSpPr>
        <p:grpSpPr>
          <a:xfrm>
            <a:off x="3540014" y="3364342"/>
            <a:ext cx="457064" cy="2148773"/>
            <a:chOff x="855607" y="3441957"/>
            <a:chExt cx="457064" cy="2148773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E0414508-90C7-431F-9C19-DDDE243AA390}"/>
                </a:ext>
              </a:extLst>
            </p:cNvPr>
            <p:cNvSpPr txBox="1"/>
            <p:nvPr/>
          </p:nvSpPr>
          <p:spPr>
            <a:xfrm rot="16200000">
              <a:off x="609867" y="4407812"/>
              <a:ext cx="7377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/>
                <a:t>Sensitivity</a:t>
              </a:r>
              <a:endParaRPr kumimoji="1" lang="ja-JP" altLang="en-US" sz="1000" b="1" dirty="0"/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E0F4D978-D6E1-43B5-9197-07EEED69D5D0}"/>
                </a:ext>
              </a:extLst>
            </p:cNvPr>
            <p:cNvSpPr txBox="1"/>
            <p:nvPr/>
          </p:nvSpPr>
          <p:spPr>
            <a:xfrm>
              <a:off x="1015795" y="3441957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4BC0820A-5657-4C38-AC20-A9AF07F7B165}"/>
                </a:ext>
              </a:extLst>
            </p:cNvPr>
            <p:cNvSpPr txBox="1"/>
            <p:nvPr/>
          </p:nvSpPr>
          <p:spPr>
            <a:xfrm>
              <a:off x="1015795" y="3831701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35C3D5C-CE57-4C90-996A-C6A647DA071C}"/>
                </a:ext>
              </a:extLst>
            </p:cNvPr>
            <p:cNvSpPr txBox="1"/>
            <p:nvPr/>
          </p:nvSpPr>
          <p:spPr>
            <a:xfrm>
              <a:off x="1015795" y="422144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3F66D43-31C2-415A-A189-A83518D2EAC5}"/>
                </a:ext>
              </a:extLst>
            </p:cNvPr>
            <p:cNvSpPr txBox="1"/>
            <p:nvPr/>
          </p:nvSpPr>
          <p:spPr>
            <a:xfrm>
              <a:off x="1015795" y="4611189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E113F537-5B2C-4B09-B239-50669E9F8AA7}"/>
                </a:ext>
              </a:extLst>
            </p:cNvPr>
            <p:cNvSpPr txBox="1"/>
            <p:nvPr/>
          </p:nvSpPr>
          <p:spPr>
            <a:xfrm>
              <a:off x="1015795" y="5000933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56DA7F0A-8DBC-4AA2-A2A0-78E6071C379F}"/>
                </a:ext>
              </a:extLst>
            </p:cNvPr>
            <p:cNvSpPr txBox="1"/>
            <p:nvPr/>
          </p:nvSpPr>
          <p:spPr>
            <a:xfrm>
              <a:off x="1015795" y="539067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8E897247-E389-4EE0-A3B2-B0AAC415EBD4}"/>
              </a:ext>
            </a:extLst>
          </p:cNvPr>
          <p:cNvGrpSpPr/>
          <p:nvPr/>
        </p:nvGrpSpPr>
        <p:grpSpPr>
          <a:xfrm>
            <a:off x="3891104" y="5476759"/>
            <a:ext cx="2248152" cy="372199"/>
            <a:chOff x="1188140" y="5554374"/>
            <a:chExt cx="2248152" cy="37219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1204B38-56E2-48A3-A71D-52FBC982B0F4}"/>
                </a:ext>
              </a:extLst>
            </p:cNvPr>
            <p:cNvSpPr txBox="1"/>
            <p:nvPr/>
          </p:nvSpPr>
          <p:spPr>
            <a:xfrm>
              <a:off x="1932802" y="5664963"/>
              <a:ext cx="7617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50" b="1" dirty="0"/>
                <a:t>Specificity</a:t>
              </a:r>
              <a:endParaRPr kumimoji="1" lang="ja-JP" altLang="en-US" sz="1050" b="1" dirty="0"/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9FA849B3-4C6E-4C28-B41B-C01DA1CC15E4}"/>
                </a:ext>
              </a:extLst>
            </p:cNvPr>
            <p:cNvSpPr txBox="1"/>
            <p:nvPr/>
          </p:nvSpPr>
          <p:spPr>
            <a:xfrm>
              <a:off x="1188140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20C40393-4DA1-4392-9C4F-F6D3524CBA41}"/>
                </a:ext>
              </a:extLst>
            </p:cNvPr>
            <p:cNvSpPr txBox="1"/>
            <p:nvPr/>
          </p:nvSpPr>
          <p:spPr>
            <a:xfrm>
              <a:off x="1578395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B17ED90F-1777-4C15-B8DB-21028C2AB0CD}"/>
                </a:ext>
              </a:extLst>
            </p:cNvPr>
            <p:cNvSpPr txBox="1"/>
            <p:nvPr/>
          </p:nvSpPr>
          <p:spPr>
            <a:xfrm>
              <a:off x="1968650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C3625452-CF22-48AC-B668-EB56048B98C8}"/>
                </a:ext>
              </a:extLst>
            </p:cNvPr>
            <p:cNvSpPr txBox="1"/>
            <p:nvPr/>
          </p:nvSpPr>
          <p:spPr>
            <a:xfrm>
              <a:off x="2358905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40A3FA75-2E55-4CA2-B923-350DCD714DD4}"/>
                </a:ext>
              </a:extLst>
            </p:cNvPr>
            <p:cNvSpPr txBox="1"/>
            <p:nvPr/>
          </p:nvSpPr>
          <p:spPr>
            <a:xfrm>
              <a:off x="2749160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CB98B1DB-C825-41FB-8BF1-9460812A1B4C}"/>
                </a:ext>
              </a:extLst>
            </p:cNvPr>
            <p:cNvSpPr txBox="1"/>
            <p:nvPr/>
          </p:nvSpPr>
          <p:spPr>
            <a:xfrm>
              <a:off x="3139416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D30290CC-4C0F-4D40-AA20-1FE6F7D320EF}"/>
              </a:ext>
            </a:extLst>
          </p:cNvPr>
          <p:cNvGrpSpPr/>
          <p:nvPr/>
        </p:nvGrpSpPr>
        <p:grpSpPr>
          <a:xfrm>
            <a:off x="902120" y="3364342"/>
            <a:ext cx="457064" cy="2148773"/>
            <a:chOff x="855607" y="3441957"/>
            <a:chExt cx="457064" cy="2148773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3F23BE42-5391-4DE8-9E2C-780FBFD69E53}"/>
                </a:ext>
              </a:extLst>
            </p:cNvPr>
            <p:cNvSpPr txBox="1"/>
            <p:nvPr/>
          </p:nvSpPr>
          <p:spPr>
            <a:xfrm rot="16200000">
              <a:off x="609867" y="4407812"/>
              <a:ext cx="7377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00" b="1" dirty="0"/>
                <a:t>Sensitivity</a:t>
              </a:r>
              <a:endParaRPr kumimoji="1" lang="ja-JP" altLang="en-US" sz="1000" b="1" dirty="0"/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857FC713-98FA-4988-9BCB-CCD8B2B43407}"/>
                </a:ext>
              </a:extLst>
            </p:cNvPr>
            <p:cNvSpPr txBox="1"/>
            <p:nvPr/>
          </p:nvSpPr>
          <p:spPr>
            <a:xfrm>
              <a:off x="1015795" y="3441957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20B2B511-1CA6-401E-83C5-6F0DB16AC6A0}"/>
                </a:ext>
              </a:extLst>
            </p:cNvPr>
            <p:cNvSpPr txBox="1"/>
            <p:nvPr/>
          </p:nvSpPr>
          <p:spPr>
            <a:xfrm>
              <a:off x="1015795" y="3831701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A76DBF3C-1ABB-4152-BA7B-1FBF46A0A611}"/>
                </a:ext>
              </a:extLst>
            </p:cNvPr>
            <p:cNvSpPr txBox="1"/>
            <p:nvPr/>
          </p:nvSpPr>
          <p:spPr>
            <a:xfrm>
              <a:off x="1015795" y="422144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08333B97-D445-43DE-8697-5E1AC1C28D71}"/>
                </a:ext>
              </a:extLst>
            </p:cNvPr>
            <p:cNvSpPr txBox="1"/>
            <p:nvPr/>
          </p:nvSpPr>
          <p:spPr>
            <a:xfrm>
              <a:off x="1015795" y="4611189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7B2B3898-E0EF-480F-B7D0-8C66D7EAC15A}"/>
                </a:ext>
              </a:extLst>
            </p:cNvPr>
            <p:cNvSpPr txBox="1"/>
            <p:nvPr/>
          </p:nvSpPr>
          <p:spPr>
            <a:xfrm>
              <a:off x="1015795" y="5000933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11E558B5-671D-4E37-899B-0DF1E7ADF283}"/>
                </a:ext>
              </a:extLst>
            </p:cNvPr>
            <p:cNvSpPr txBox="1"/>
            <p:nvPr/>
          </p:nvSpPr>
          <p:spPr>
            <a:xfrm>
              <a:off x="1015795" y="5390675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43A744BA-B8D3-4723-9D15-C7FF4B25FA71}"/>
              </a:ext>
            </a:extLst>
          </p:cNvPr>
          <p:cNvGrpSpPr/>
          <p:nvPr/>
        </p:nvGrpSpPr>
        <p:grpSpPr>
          <a:xfrm>
            <a:off x="1253210" y="5476759"/>
            <a:ext cx="2248152" cy="372199"/>
            <a:chOff x="1188140" y="5554374"/>
            <a:chExt cx="2248152" cy="372199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A5976B6C-CEE4-49DC-B07F-82147D2812B7}"/>
                </a:ext>
              </a:extLst>
            </p:cNvPr>
            <p:cNvSpPr txBox="1"/>
            <p:nvPr/>
          </p:nvSpPr>
          <p:spPr>
            <a:xfrm>
              <a:off x="1932802" y="5664963"/>
              <a:ext cx="7617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050" b="1" dirty="0"/>
                <a:t>Specificity</a:t>
              </a:r>
              <a:endParaRPr kumimoji="1" lang="ja-JP" altLang="en-US" sz="1050" b="1" dirty="0"/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9A6CFE67-EADA-42F1-8747-4823402331F0}"/>
                </a:ext>
              </a:extLst>
            </p:cNvPr>
            <p:cNvSpPr txBox="1"/>
            <p:nvPr/>
          </p:nvSpPr>
          <p:spPr>
            <a:xfrm>
              <a:off x="1188140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1.0</a:t>
              </a:r>
              <a:endParaRPr kumimoji="1" lang="ja-JP" altLang="en-US" sz="700" b="1" dirty="0"/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AAD9BEE3-F690-450B-A893-7BC651589627}"/>
                </a:ext>
              </a:extLst>
            </p:cNvPr>
            <p:cNvSpPr txBox="1"/>
            <p:nvPr/>
          </p:nvSpPr>
          <p:spPr>
            <a:xfrm>
              <a:off x="1578395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0.8</a:t>
              </a:r>
              <a:endParaRPr kumimoji="1" lang="ja-JP" altLang="en-US" sz="700" b="1" dirty="0"/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F5A426D9-E8A4-40B8-8E02-E5ECA6AA2FC3}"/>
                </a:ext>
              </a:extLst>
            </p:cNvPr>
            <p:cNvSpPr txBox="1"/>
            <p:nvPr/>
          </p:nvSpPr>
          <p:spPr>
            <a:xfrm>
              <a:off x="1968650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0.6</a:t>
              </a:r>
              <a:endParaRPr kumimoji="1" lang="ja-JP" altLang="en-US" sz="700" b="1" dirty="0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657BF537-5E51-4787-B86C-CD24043303AF}"/>
                </a:ext>
              </a:extLst>
            </p:cNvPr>
            <p:cNvSpPr txBox="1"/>
            <p:nvPr/>
          </p:nvSpPr>
          <p:spPr>
            <a:xfrm>
              <a:off x="2358905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0.4</a:t>
              </a:r>
              <a:endParaRPr kumimoji="1" lang="ja-JP" altLang="en-US" sz="700" b="1" dirty="0"/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29DD18BF-3FD7-4D21-AFA1-7DBE71F72DCF}"/>
                </a:ext>
              </a:extLst>
            </p:cNvPr>
            <p:cNvSpPr txBox="1"/>
            <p:nvPr/>
          </p:nvSpPr>
          <p:spPr>
            <a:xfrm>
              <a:off x="2749160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0.2</a:t>
              </a:r>
              <a:endParaRPr kumimoji="1" lang="ja-JP" altLang="en-US" sz="700" b="1" dirty="0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1830283A-CCC4-477D-AD3C-48122DE4A693}"/>
                </a:ext>
              </a:extLst>
            </p:cNvPr>
            <p:cNvSpPr txBox="1"/>
            <p:nvPr/>
          </p:nvSpPr>
          <p:spPr>
            <a:xfrm>
              <a:off x="3139416" y="5554374"/>
              <a:ext cx="29687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700" b="1" dirty="0"/>
                <a:t>0.0</a:t>
              </a:r>
              <a:endParaRPr kumimoji="1" lang="ja-JP" altLang="en-US" sz="700" b="1" dirty="0"/>
            </a:p>
          </p:txBody>
        </p:sp>
      </p:grpSp>
      <p:graphicFrame>
        <p:nvGraphicFramePr>
          <p:cNvPr id="84" name="オブジェクト 83">
            <a:extLst>
              <a:ext uri="{FF2B5EF4-FFF2-40B4-BE49-F238E27FC236}">
                <a16:creationId xmlns:a16="http://schemas.microsoft.com/office/drawing/2014/main" id="{C8F2DB8C-089C-4264-AF0A-FFB70D0F19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525920"/>
              </p:ext>
            </p:extLst>
          </p:nvPr>
        </p:nvGraphicFramePr>
        <p:xfrm>
          <a:off x="928688" y="933450"/>
          <a:ext cx="2433637" cy="205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Prism 7" r:id="rId5" imgW="3407604" imgH="2874029" progId="Prism7.Document">
                  <p:embed/>
                </p:oleObj>
              </mc:Choice>
              <mc:Fallback>
                <p:oleObj name="Prism 7" r:id="rId5" imgW="3407604" imgH="2874029" progId="Prism7.Document">
                  <p:embed/>
                  <p:pic>
                    <p:nvPicPr>
                      <p:cNvPr id="8" name="オブジェクト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8688" y="933450"/>
                        <a:ext cx="2433637" cy="205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オブジェクト 84">
            <a:extLst>
              <a:ext uri="{FF2B5EF4-FFF2-40B4-BE49-F238E27FC236}">
                <a16:creationId xmlns:a16="http://schemas.microsoft.com/office/drawing/2014/main" id="{B449B372-4D3A-44DF-99D4-095BC910E7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843897"/>
              </p:ext>
            </p:extLst>
          </p:nvPr>
        </p:nvGraphicFramePr>
        <p:xfrm>
          <a:off x="3568700" y="933450"/>
          <a:ext cx="2433638" cy="205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Prism 7" r:id="rId7" imgW="3407604" imgH="2874029" progId="Prism7.Document">
                  <p:embed/>
                </p:oleObj>
              </mc:Choice>
              <mc:Fallback>
                <p:oleObj name="Prism 7" r:id="rId7" imgW="3407604" imgH="2874029" progId="Prism7.Document">
                  <p:embed/>
                  <p:pic>
                    <p:nvPicPr>
                      <p:cNvPr id="9" name="オブジェクト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68700" y="933450"/>
                        <a:ext cx="2433638" cy="205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F313C80-CFB2-44B0-B268-F344023E1F7F}"/>
              </a:ext>
            </a:extLst>
          </p:cNvPr>
          <p:cNvSpPr/>
          <p:nvPr/>
        </p:nvSpPr>
        <p:spPr>
          <a:xfrm>
            <a:off x="5109443" y="5087015"/>
            <a:ext cx="834157" cy="117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035931D5-49C9-4210-93F1-F1220341EBB5}"/>
              </a:ext>
            </a:extLst>
          </p:cNvPr>
          <p:cNvSpPr/>
          <p:nvPr/>
        </p:nvSpPr>
        <p:spPr>
          <a:xfrm>
            <a:off x="2471549" y="5075210"/>
            <a:ext cx="834157" cy="117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11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7740</TotalTime>
  <Words>307</Words>
  <Application>Microsoft Office PowerPoint</Application>
  <PresentationFormat>画面に合わせる (4:3)</PresentationFormat>
  <Paragraphs>46</Paragraphs>
  <Slides>3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テーマ</vt:lpstr>
      <vt:lpstr>Prism 7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木村　弥生</dc:creator>
  <cp:lastModifiedBy>木村　弥生</cp:lastModifiedBy>
  <cp:revision>65</cp:revision>
  <cp:lastPrinted>2021-01-12T05:33:28Z</cp:lastPrinted>
  <dcterms:created xsi:type="dcterms:W3CDTF">2021-01-04T00:42:19Z</dcterms:created>
  <dcterms:modified xsi:type="dcterms:W3CDTF">2021-02-06T05:31:54Z</dcterms:modified>
</cp:coreProperties>
</file>