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3"/>
  </p:notesMasterIdLst>
  <p:sldIdLst>
    <p:sldId id="624" r:id="rId2"/>
  </p:sldIdLst>
  <p:sldSz cx="12192000" cy="1143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0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ng, Shirley,Ph.D." initials="W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DDCB"/>
    <a:srgbClr val="42C1F1"/>
    <a:srgbClr val="E85C25"/>
    <a:srgbClr val="EE2E84"/>
    <a:srgbClr val="80ABC1"/>
    <a:srgbClr val="22C9BA"/>
    <a:srgbClr val="EE4750"/>
    <a:srgbClr val="ECBA03"/>
    <a:srgbClr val="698696"/>
    <a:srgbClr val="8FB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79" autoAdjust="0"/>
    <p:restoredTop sz="94611"/>
  </p:normalViewPr>
  <p:slideViewPr>
    <p:cSldViewPr snapToGrid="0" snapToObjects="1">
      <p:cViewPr>
        <p:scale>
          <a:sx n="66" d="100"/>
          <a:sy n="66" d="100"/>
        </p:scale>
        <p:origin x="860" y="-1120"/>
      </p:cViewPr>
      <p:guideLst>
        <p:guide orient="horz" pos="360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2DA3A-1061-4F82-BDDD-0D888F3E343D}" type="datetimeFigureOut">
              <a:rPr lang="ko-KR" altLang="en-US" smtClean="0"/>
              <a:t>2022-01-26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782763" y="1143000"/>
            <a:ext cx="32924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A8B7D-3D85-4896-B19E-41E5D8FC519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6775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70605"/>
            <a:ext cx="10363200" cy="3979333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6003397"/>
            <a:ext cx="9144000" cy="275960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5912-E983-CD47-9ECA-2E4E8FCD7B05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34436-457D-9B47-8068-47E813C0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6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5912-E983-CD47-9ECA-2E4E8FCD7B05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34436-457D-9B47-8068-47E813C0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493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608542"/>
            <a:ext cx="2628900" cy="96863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608542"/>
            <a:ext cx="7734300" cy="968639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5912-E983-CD47-9ECA-2E4E8FCD7B05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34436-457D-9B47-8068-47E813C0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487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5912-E983-CD47-9ECA-2E4E8FCD7B05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34436-457D-9B47-8068-47E813C0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59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849566"/>
            <a:ext cx="10515600" cy="4754562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7649107"/>
            <a:ext cx="10515600" cy="2500312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5912-E983-CD47-9ECA-2E4E8FCD7B05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34436-457D-9B47-8068-47E813C0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33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3042708"/>
            <a:ext cx="5181600" cy="725223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3042708"/>
            <a:ext cx="5181600" cy="725223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5912-E983-CD47-9ECA-2E4E8FCD7B05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34436-457D-9B47-8068-47E813C0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63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8544"/>
            <a:ext cx="10515600" cy="22092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801938"/>
            <a:ext cx="5157787" cy="137318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4175125"/>
            <a:ext cx="5157787" cy="61409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801938"/>
            <a:ext cx="5183188" cy="137318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4175125"/>
            <a:ext cx="5183188" cy="61409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5912-E983-CD47-9ECA-2E4E8FCD7B05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34436-457D-9B47-8068-47E813C0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88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5912-E983-CD47-9ECA-2E4E8FCD7B05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34436-457D-9B47-8068-47E813C0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60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5912-E983-CD47-9ECA-2E4E8FCD7B05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34436-457D-9B47-8068-47E813C0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15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62000"/>
            <a:ext cx="3932237" cy="26670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645711"/>
            <a:ext cx="6172200" cy="8122708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635264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5912-E983-CD47-9ECA-2E4E8FCD7B05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34436-457D-9B47-8068-47E813C0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750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62000"/>
            <a:ext cx="3932237" cy="26670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645711"/>
            <a:ext cx="6172200" cy="8122708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635264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5912-E983-CD47-9ECA-2E4E8FCD7B05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34436-457D-9B47-8068-47E813C0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50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08544"/>
            <a:ext cx="10515600" cy="2209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042708"/>
            <a:ext cx="10515600" cy="7252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0593919"/>
            <a:ext cx="274320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65912-E983-CD47-9ECA-2E4E8FCD7B05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0593919"/>
            <a:ext cx="411480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0593919"/>
            <a:ext cx="274320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34436-457D-9B47-8068-47E813C0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05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4A7B644C-7948-445B-A316-F4A6683F1067}"/>
              </a:ext>
            </a:extLst>
          </p:cNvPr>
          <p:cNvCxnSpPr>
            <a:cxnSpLocks/>
          </p:cNvCxnSpPr>
          <p:nvPr/>
        </p:nvCxnSpPr>
        <p:spPr>
          <a:xfrm>
            <a:off x="876300" y="8010468"/>
            <a:ext cx="11087902" cy="2028"/>
          </a:xfrm>
          <a:prstGeom prst="straightConnector1">
            <a:avLst/>
          </a:prstGeom>
          <a:ln w="8255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화살표: 아래쪽 7">
            <a:extLst>
              <a:ext uri="{FF2B5EF4-FFF2-40B4-BE49-F238E27FC236}">
                <a16:creationId xmlns:a16="http://schemas.microsoft.com/office/drawing/2014/main" id="{48D9EC2B-C7AE-4D27-B8EE-111949271645}"/>
              </a:ext>
            </a:extLst>
          </p:cNvPr>
          <p:cNvSpPr/>
          <p:nvPr/>
        </p:nvSpPr>
        <p:spPr>
          <a:xfrm>
            <a:off x="4601256" y="2259478"/>
            <a:ext cx="355600" cy="5714554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48FD26-6F0F-42F6-9FFA-4E6FA9821A44}"/>
              </a:ext>
            </a:extLst>
          </p:cNvPr>
          <p:cNvSpPr txBox="1"/>
          <p:nvPr/>
        </p:nvSpPr>
        <p:spPr>
          <a:xfrm>
            <a:off x="3185624" y="1559278"/>
            <a:ext cx="323518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 Cohort Entry</a:t>
            </a:r>
            <a:r>
              <a:rPr lang="ko-KR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  <a:r>
              <a:rPr lang="en-US" altLang="ko-KR" sz="1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ko-KR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(BD)</a:t>
            </a:r>
          </a:p>
          <a:p>
            <a:pPr algn="ctr"/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[First prescription for MET or SU </a:t>
            </a:r>
          </a:p>
          <a:p>
            <a:pPr algn="ctr"/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among newly diagnosed type 2 diabetes </a:t>
            </a:r>
            <a:endParaRPr lang="ko-KR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9B55BB-CC46-4E89-988F-5B0553CB3B8E}"/>
              </a:ext>
            </a:extLst>
          </p:cNvPr>
          <p:cNvSpPr txBox="1"/>
          <p:nvPr/>
        </p:nvSpPr>
        <p:spPr>
          <a:xfrm>
            <a:off x="7639275" y="1520814"/>
            <a:ext cx="288399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Index date</a:t>
            </a:r>
            <a:r>
              <a:rPr lang="ko-KR" altLang="ko-KR" sz="1400" baseline="30000" dirty="0"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†</a:t>
            </a:r>
            <a:r>
              <a:rPr lang="ko-KR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(Day 0)</a:t>
            </a:r>
          </a:p>
          <a:p>
            <a:pPr algn="ctr"/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[First prescription of FDC or TPC </a:t>
            </a:r>
          </a:p>
          <a:p>
            <a:pPr algn="ctr"/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ko-KR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 days after BD]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063B50-503C-404B-A86D-16E997ACCA8A}"/>
              </a:ext>
            </a:extLst>
          </p:cNvPr>
          <p:cNvSpPr txBox="1"/>
          <p:nvPr/>
        </p:nvSpPr>
        <p:spPr>
          <a:xfrm>
            <a:off x="875326" y="8503278"/>
            <a:ext cx="95338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 latinLnBrk="1"/>
            <a:r>
              <a:rPr lang="en-US" altLang="ko-KR" sz="1200" kern="100" baseline="300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*</a:t>
            </a:r>
            <a:r>
              <a:rPr lang="en-US" altLang="ko-KR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Eligible base cohort entry date is between Jan 1, 2002 and December 31, 2013</a:t>
            </a:r>
            <a:endParaRPr lang="ko-KR" altLang="ko-KR" sz="12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 latinLnBrk="1"/>
            <a:r>
              <a:rPr lang="ko-KR" altLang="ko-KR" sz="1200" kern="100" baseline="300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†</a:t>
            </a:r>
            <a:r>
              <a:rPr lang="en-US" altLang="ko-KR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Index date was defined as the first prescription date of MET+SU or MET+DPP4i, either as FDC or TPC, among incident patients with type 2 diabetes.</a:t>
            </a:r>
            <a:endParaRPr lang="ko-KR" altLang="ko-KR" sz="12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 latinLnBrk="1"/>
            <a:r>
              <a:rPr lang="ko-KR" altLang="ko-KR" sz="1200" kern="100" baseline="300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‡</a:t>
            </a:r>
            <a:r>
              <a:rPr lang="en-US" altLang="ko-KR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Earliest event: Outcomes of interest (individual outcome) or end of the study period (December 31, 2015).</a:t>
            </a:r>
            <a:endParaRPr lang="ko-KR" altLang="ko-KR" sz="12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 latinLnBrk="1"/>
            <a:r>
              <a:rPr lang="en-US" altLang="ko-KR" sz="1200" b="1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Abbreviations:</a:t>
            </a:r>
            <a:r>
              <a:rPr lang="en-US" altLang="ko-KR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AMI, acute myocardial infarction; ED, emergency department; FDC, fixed-dose combination; </a:t>
            </a:r>
          </a:p>
          <a:p>
            <a:pPr algn="just" latinLnBrk="1"/>
            <a:r>
              <a:rPr lang="en-US" altLang="ko-KR" sz="1200" kern="1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MET, metformin; TIA, transient ischemic attack; TPC, two-pill combination.</a:t>
            </a:r>
            <a:endParaRPr lang="ko-KR" altLang="ko-KR" sz="1200" kern="1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8673662-7F80-4044-8871-E13F13DF7FF2}"/>
              </a:ext>
            </a:extLst>
          </p:cNvPr>
          <p:cNvSpPr/>
          <p:nvPr/>
        </p:nvSpPr>
        <p:spPr>
          <a:xfrm>
            <a:off x="884767" y="2643649"/>
            <a:ext cx="3976971" cy="5997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Inclusion criteria window </a:t>
            </a:r>
          </a:p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 of type 2 diabetes </a:t>
            </a:r>
          </a:p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Days [-All data, 2013.12.31]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E03FAAA-8382-497E-A5E6-864673456D47}"/>
              </a:ext>
            </a:extLst>
          </p:cNvPr>
          <p:cNvSpPr/>
          <p:nvPr/>
        </p:nvSpPr>
        <p:spPr>
          <a:xfrm>
            <a:off x="876301" y="3567029"/>
            <a:ext cx="3805166" cy="63961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Washout Window (No antidiabetic drugs)</a:t>
            </a:r>
          </a:p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Days [-365, BD-1]</a:t>
            </a:r>
          </a:p>
        </p:txBody>
      </p:sp>
      <p:sp>
        <p:nvSpPr>
          <p:cNvPr id="28" name="화살표: 아래쪽 27">
            <a:extLst>
              <a:ext uri="{FF2B5EF4-FFF2-40B4-BE49-F238E27FC236}">
                <a16:creationId xmlns:a16="http://schemas.microsoft.com/office/drawing/2014/main" id="{778B6A1B-CFC4-4DBE-BAFE-F9A376D582CC}"/>
              </a:ext>
            </a:extLst>
          </p:cNvPr>
          <p:cNvSpPr/>
          <p:nvPr/>
        </p:nvSpPr>
        <p:spPr>
          <a:xfrm>
            <a:off x="8903470" y="2257450"/>
            <a:ext cx="355600" cy="5714554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순서도: 처리 18">
            <a:extLst>
              <a:ext uri="{FF2B5EF4-FFF2-40B4-BE49-F238E27FC236}">
                <a16:creationId xmlns:a16="http://schemas.microsoft.com/office/drawing/2014/main" id="{8DB7C2E0-0BBD-4116-B66C-E848CCB57D81}"/>
              </a:ext>
            </a:extLst>
          </p:cNvPr>
          <p:cNvSpPr/>
          <p:nvPr/>
        </p:nvSpPr>
        <p:spPr>
          <a:xfrm>
            <a:off x="5712550" y="3022459"/>
            <a:ext cx="3428634" cy="1318714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Exclusion: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Death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No TPC or FDC prescription 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Combinations not including MET + SU or    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MET+DPP4i 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Prescriptions including MET+DPP4i +SU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Days [-BD,0]</a:t>
            </a:r>
            <a:endParaRPr lang="ko-KR" altLang="en-US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94D0FCB-3B1F-468B-93D2-0224B98436AF}"/>
              </a:ext>
            </a:extLst>
          </p:cNvPr>
          <p:cNvSpPr/>
          <p:nvPr/>
        </p:nvSpPr>
        <p:spPr>
          <a:xfrm>
            <a:off x="5024615" y="6294002"/>
            <a:ext cx="4133986" cy="60101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" bIns="7200" rtlCol="0" anchor="t" anchorCtr="0"/>
          <a:lstStyle/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Covariate assessment window:</a:t>
            </a:r>
          </a:p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Gender, Age, Residence, Insurance quintile, Insurance type    </a:t>
            </a:r>
          </a:p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Days [0,0]</a:t>
            </a:r>
          </a:p>
        </p:txBody>
      </p:sp>
      <p:sp>
        <p:nvSpPr>
          <p:cNvPr id="10" name="순서도: 처리 9">
            <a:extLst>
              <a:ext uri="{FF2B5EF4-FFF2-40B4-BE49-F238E27FC236}">
                <a16:creationId xmlns:a16="http://schemas.microsoft.com/office/drawing/2014/main" id="{05C3C7F0-819E-4306-88D3-8D1A0C1A65C8}"/>
              </a:ext>
            </a:extLst>
          </p:cNvPr>
          <p:cNvSpPr/>
          <p:nvPr/>
        </p:nvSpPr>
        <p:spPr>
          <a:xfrm>
            <a:off x="8993079" y="6924649"/>
            <a:ext cx="2708318" cy="712918"/>
          </a:xfrm>
          <a:prstGeom prst="flowChartProcess">
            <a:avLst/>
          </a:prstGeom>
          <a:pattFill prst="wdDnDiag">
            <a:fgClr>
              <a:schemeClr val="tx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C64831D-9F52-462A-A771-4709AC3C5BFA}"/>
              </a:ext>
            </a:extLst>
          </p:cNvPr>
          <p:cNvSpPr/>
          <p:nvPr/>
        </p:nvSpPr>
        <p:spPr>
          <a:xfrm>
            <a:off x="9626949" y="7041634"/>
            <a:ext cx="1405288" cy="551329"/>
          </a:xfrm>
          <a:prstGeom prst="rect">
            <a:avLst/>
          </a:prstGeom>
          <a:solidFill>
            <a:schemeClr val="bg1"/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Follow up window</a:t>
            </a:r>
          </a:p>
          <a:p>
            <a:pPr algn="ctr"/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Days [0, Censor</a:t>
            </a:r>
            <a:r>
              <a:rPr lang="ko-KR" altLang="ko-KR" sz="1200" baseline="30000" dirty="0">
                <a:solidFill>
                  <a:schemeClr val="tx1"/>
                </a:solidFill>
                <a:effectLst/>
                <a:ea typeface="맑은 고딕" panose="020B0503020000020004" pitchFamily="50" charset="-127"/>
                <a:cs typeface="Times New Roman" panose="02020603050405020304" pitchFamily="18" charset="0"/>
              </a:rPr>
              <a:t>‡</a:t>
            </a:r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ko-KR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0992BC4-4358-4350-9DB1-773D9B0793E8}"/>
              </a:ext>
            </a:extLst>
          </p:cNvPr>
          <p:cNvSpPr/>
          <p:nvPr/>
        </p:nvSpPr>
        <p:spPr>
          <a:xfrm>
            <a:off x="9262142" y="4722304"/>
            <a:ext cx="2352972" cy="1638420"/>
          </a:xfrm>
          <a:prstGeom prst="rect">
            <a:avLst/>
          </a:prstGeom>
          <a:solidFill>
            <a:schemeClr val="bg1"/>
          </a:solidFill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Outcome</a:t>
            </a:r>
          </a:p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ea typeface="맑은 고딕" panose="020B0503020000020004" pitchFamily="50" charset="-127"/>
              </a:rPr>
              <a:t>C</a:t>
            </a:r>
            <a:r>
              <a:rPr lang="en-US" altLang="ko-KR" sz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omposite of death or hospitalization with AMI, heart failure, or stroke</a:t>
            </a:r>
            <a:endParaRPr lang="en-US" altLang="ko-KR" sz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endParaRPr lang="en-US" altLang="ko-KR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 Outcome:</a:t>
            </a:r>
          </a:p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 component for secondary outcome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985EFB-9EAD-4648-83CA-8532D7B25A01}"/>
              </a:ext>
            </a:extLst>
          </p:cNvPr>
          <p:cNvSpPr txBox="1"/>
          <p:nvPr/>
        </p:nvSpPr>
        <p:spPr>
          <a:xfrm>
            <a:off x="10176540" y="8155842"/>
            <a:ext cx="693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endParaRPr lang="ko-KR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B0175C1-6D5A-444A-B5AC-BBD8281788A3}"/>
              </a:ext>
            </a:extLst>
          </p:cNvPr>
          <p:cNvSpPr/>
          <p:nvPr/>
        </p:nvSpPr>
        <p:spPr>
          <a:xfrm>
            <a:off x="875326" y="4530257"/>
            <a:ext cx="3814608" cy="16449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Exclusion: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Type 2 diabetes</a:t>
            </a:r>
            <a:r>
              <a:rPr lang="ko-KR" alt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Prescription with antidiabetics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    Aged &lt; 18 years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    Hospitalization for stroke, TIA, heart failure,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   </a:t>
            </a:r>
            <a:r>
              <a:rPr kumimoji="0" lang="en-US" altLang="ko-KR" sz="1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or AMI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    ED visit for stroke or TIA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     Days [-365, BD-1]</a:t>
            </a:r>
            <a:endParaRPr lang="en-US" altLang="ko-KR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E67C40D-220B-4CE4-B407-E19C63323EC6}"/>
              </a:ext>
            </a:extLst>
          </p:cNvPr>
          <p:cNvSpPr/>
          <p:nvPr/>
        </p:nvSpPr>
        <p:spPr>
          <a:xfrm>
            <a:off x="875326" y="6498803"/>
            <a:ext cx="3973693" cy="6396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Exclusion: 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Type 1 diabetes diagnosis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Days [-All data, All data]</a:t>
            </a:r>
            <a:endParaRPr lang="en-US" altLang="ko-KR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372BA3D-E24F-47BA-AD60-3BA075554B01}"/>
              </a:ext>
            </a:extLst>
          </p:cNvPr>
          <p:cNvSpPr/>
          <p:nvPr/>
        </p:nvSpPr>
        <p:spPr>
          <a:xfrm>
            <a:off x="5712550" y="4601039"/>
            <a:ext cx="3280528" cy="5952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" bIns="7200" rtlCol="0" anchor="t" anchorCtr="0"/>
          <a:lstStyle/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Covariate assessment window:</a:t>
            </a:r>
          </a:p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Smoking, Alcohol, BMI</a:t>
            </a:r>
          </a:p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Days [-730,-1]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EFBBAE2-99F9-4E9F-A8AB-E234DD12489C}"/>
              </a:ext>
            </a:extLst>
          </p:cNvPr>
          <p:cNvSpPr/>
          <p:nvPr/>
        </p:nvSpPr>
        <p:spPr>
          <a:xfrm>
            <a:off x="5024615" y="5456159"/>
            <a:ext cx="3959189" cy="5779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" bIns="7200" rtlCol="0" anchor="t" anchorCtr="0"/>
          <a:lstStyle/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Covariate assessment window:</a:t>
            </a:r>
          </a:p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Charlson</a:t>
            </a:r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comorbidity index, Comorbidities, Co-medication </a:t>
            </a:r>
          </a:p>
          <a:p>
            <a:r>
              <a:rPr lang="en-US" altLang="ko-K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Days [-365,-1]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760D03-4EB0-4A0F-BFBC-FC72E296BD43}"/>
              </a:ext>
            </a:extLst>
          </p:cNvPr>
          <p:cNvSpPr txBox="1"/>
          <p:nvPr/>
        </p:nvSpPr>
        <p:spPr>
          <a:xfrm>
            <a:off x="802231" y="773187"/>
            <a:ext cx="4910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Supplemental Figure S1. Overview of study design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0699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3957</TotalTime>
  <Words>371</Words>
  <Application>Microsoft Office PowerPoint</Application>
  <PresentationFormat>사용자 지정</PresentationFormat>
  <Paragraphs>52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Times New Roman</vt:lpstr>
      <vt:lpstr>Office Theme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 Murk</dc:creator>
  <cp:lastModifiedBy>USER</cp:lastModifiedBy>
  <cp:revision>154</cp:revision>
  <dcterms:created xsi:type="dcterms:W3CDTF">2018-05-20T15:21:02Z</dcterms:created>
  <dcterms:modified xsi:type="dcterms:W3CDTF">2022-01-26T12:05:06Z</dcterms:modified>
</cp:coreProperties>
</file>