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2" autoAdjust="0"/>
    <p:restoredTop sz="94673" autoAdjust="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14.4.2022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14.4.2022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14.4.2022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14.4.2022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14.4.2022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14.4.2022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14.4.2022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14.4.2022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14.4.2022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14.4.2022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14.4.2022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14.4.2022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990600"/>
            <a:ext cx="6400800" cy="51816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6400800" y="990600"/>
            <a:ext cx="2743200" cy="5181600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\\kc-bl.local\mdisk\users\biljana.zlojutro\Downloads\female-doctor.pn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1447800" y="1143000"/>
            <a:ext cx="910829" cy="9144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438400" y="1447800"/>
            <a:ext cx="3276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1600" dirty="0" smtClean="0">
                <a:solidFill>
                  <a:schemeClr val="bg1"/>
                </a:solidFill>
              </a:rPr>
              <a:t>Prospective observational study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11" name="Picture 3" descr="\\kc-bl.local\mdisk\users\biljana.zlojutro\Downloads\thought-cloud.png"/>
          <p:cNvPicPr>
            <a:picLocks noChangeAspect="1" noChangeArrowheads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0" y="2514600"/>
            <a:ext cx="1990119" cy="167640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</p:pic>
      <p:pic>
        <p:nvPicPr>
          <p:cNvPr id="13" name="Picture 3" descr="\\kc-bl.local\mdisk\users\biljana.zlojutro\Downloads\thought-cloud.png"/>
          <p:cNvPicPr>
            <a:picLocks noChangeAspect="1" noChangeArrowheads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2133600" y="2514600"/>
            <a:ext cx="1990119" cy="167640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</p:pic>
      <p:pic>
        <p:nvPicPr>
          <p:cNvPr id="14" name="Picture 3" descr="\\kc-bl.local\mdisk\users\biljana.zlojutro\Downloads\thought-cloud.png"/>
          <p:cNvPicPr>
            <a:picLocks noChangeAspect="1" noChangeArrowheads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4267200" y="2514600"/>
            <a:ext cx="1990119" cy="167640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304800" y="2819400"/>
            <a:ext cx="16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1600" dirty="0" smtClean="0">
                <a:solidFill>
                  <a:schemeClr val="bg1"/>
                </a:solidFill>
              </a:rPr>
              <a:t>Coagulation parameters </a:t>
            </a:r>
          </a:p>
          <a:p>
            <a:pPr algn="ctr"/>
            <a:r>
              <a:rPr lang="sr-Latn-CS" sz="1600" dirty="0" smtClean="0">
                <a:solidFill>
                  <a:schemeClr val="bg1"/>
                </a:solidFill>
              </a:rPr>
              <a:t>???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62200" y="2819400"/>
            <a:ext cx="16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1600" dirty="0" smtClean="0">
                <a:solidFill>
                  <a:schemeClr val="bg1"/>
                </a:solidFill>
              </a:rPr>
              <a:t>Biochemical parameters </a:t>
            </a:r>
          </a:p>
          <a:p>
            <a:pPr algn="ctr"/>
            <a:r>
              <a:rPr lang="sr-Latn-CS" sz="1600" dirty="0" smtClean="0">
                <a:solidFill>
                  <a:schemeClr val="bg1"/>
                </a:solidFill>
              </a:rPr>
              <a:t>???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19600" y="2819400"/>
            <a:ext cx="16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1600" dirty="0" smtClean="0">
                <a:solidFill>
                  <a:schemeClr val="bg1"/>
                </a:solidFill>
              </a:rPr>
              <a:t>Hematological parameters </a:t>
            </a:r>
          </a:p>
          <a:p>
            <a:pPr algn="ctr"/>
            <a:r>
              <a:rPr lang="sr-Latn-CS" sz="1600" dirty="0" smtClean="0">
                <a:solidFill>
                  <a:schemeClr val="bg1"/>
                </a:solidFill>
              </a:rPr>
              <a:t>???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1029" name="Picture 5" descr="\\kc-bl.local\mdisk\users\biljana.zlojutro\Downloads\emergency-rescue.png"/>
          <p:cNvPicPr>
            <a:picLocks noChangeAspect="1" noChangeArrowheads="1"/>
          </p:cNvPicPr>
          <p:nvPr/>
        </p:nvPicPr>
        <p:blipFill>
          <a:blip r:embed="rId4">
            <a:lum bright="70000" contrast="-70000"/>
          </a:blip>
          <a:srcRect/>
          <a:stretch>
            <a:fillRect/>
          </a:stretch>
        </p:blipFill>
        <p:spPr bwMode="auto">
          <a:xfrm>
            <a:off x="1" y="5257801"/>
            <a:ext cx="1828799" cy="937844"/>
          </a:xfrm>
          <a:prstGeom prst="rect">
            <a:avLst/>
          </a:prstGeom>
          <a:noFill/>
        </p:spPr>
      </p:pic>
      <p:pic>
        <p:nvPicPr>
          <p:cNvPr id="1030" name="Picture 6" descr="\\kc-bl.local\mdisk\users\biljana.zlojutro\Downloads\corona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" y="4495800"/>
            <a:ext cx="723900" cy="723900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1524000" y="457200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1600" dirty="0" smtClean="0">
                <a:solidFill>
                  <a:schemeClr val="bg1"/>
                </a:solidFill>
              </a:rPr>
              <a:t>Critically ill adults (n=91)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1031" name="Picture 7" descr="\\kc-bl.local\mdisk\users\biljana.zlojutro\Downloads\chart.png"/>
          <p:cNvPicPr>
            <a:picLocks noChangeAspect="1" noChangeArrowheads="1"/>
          </p:cNvPicPr>
          <p:nvPr/>
        </p:nvPicPr>
        <p:blipFill>
          <a:blip r:embed="rId6">
            <a:lum bright="70000" contrast="-70000"/>
          </a:blip>
          <a:srcRect/>
          <a:stretch>
            <a:fillRect/>
          </a:stretch>
        </p:blipFill>
        <p:spPr bwMode="auto">
          <a:xfrm>
            <a:off x="4267200" y="5257800"/>
            <a:ext cx="914400" cy="859036"/>
          </a:xfrm>
          <a:prstGeom prst="rect">
            <a:avLst/>
          </a:prstGeom>
          <a:noFill/>
        </p:spPr>
      </p:pic>
      <p:sp>
        <p:nvSpPr>
          <p:cNvPr id="25" name="TextBox 24"/>
          <p:cNvSpPr txBox="1"/>
          <p:nvPr/>
        </p:nvSpPr>
        <p:spPr>
          <a:xfrm>
            <a:off x="4572000" y="4648200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1600" dirty="0" smtClean="0">
                <a:solidFill>
                  <a:schemeClr val="bg1"/>
                </a:solidFill>
              </a:rPr>
              <a:t>Survival analysis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858000" y="685800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1600" dirty="0" smtClean="0"/>
              <a:t>Results</a:t>
            </a:r>
            <a:endParaRPr lang="en-US" sz="1600" dirty="0"/>
          </a:p>
        </p:txBody>
      </p:sp>
      <p:sp>
        <p:nvSpPr>
          <p:cNvPr id="27" name="TextBox 26"/>
          <p:cNvSpPr txBox="1"/>
          <p:nvPr/>
        </p:nvSpPr>
        <p:spPr>
          <a:xfrm>
            <a:off x="1600200" y="685800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1600" dirty="0" smtClean="0"/>
              <a:t>Setting and methods</a:t>
            </a:r>
            <a:endParaRPr lang="en-US" sz="1600" dirty="0"/>
          </a:p>
        </p:txBody>
      </p:sp>
      <p:sp>
        <p:nvSpPr>
          <p:cNvPr id="28" name="TextBox 27"/>
          <p:cNvSpPr txBox="1"/>
          <p:nvPr/>
        </p:nvSpPr>
        <p:spPr>
          <a:xfrm>
            <a:off x="6781800" y="9144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1600" dirty="0" smtClean="0">
                <a:solidFill>
                  <a:schemeClr val="bg1"/>
                </a:solidFill>
              </a:rPr>
              <a:t>Dynamic</a:t>
            </a:r>
            <a:r>
              <a:rPr lang="sr-Latn-CS" dirty="0" smtClean="0">
                <a:solidFill>
                  <a:schemeClr val="bg1"/>
                </a:solidFill>
              </a:rPr>
              <a:t> </a:t>
            </a:r>
            <a:r>
              <a:rPr lang="sr-Latn-CS" sz="1600" dirty="0" smtClean="0">
                <a:solidFill>
                  <a:schemeClr val="bg1"/>
                </a:solidFill>
              </a:rPr>
              <a:t>changes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477000" y="1524000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1600" dirty="0" smtClean="0">
                <a:solidFill>
                  <a:schemeClr val="bg1"/>
                </a:solidFill>
              </a:rPr>
              <a:t>CRP</a:t>
            </a:r>
          </a:p>
          <a:p>
            <a:r>
              <a:rPr lang="sr-Latn-CS" sz="1600" dirty="0" smtClean="0">
                <a:solidFill>
                  <a:schemeClr val="bg1"/>
                </a:solidFill>
              </a:rPr>
              <a:t>Fibrinogen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1033" name="Picture 9" descr="\\kc-bl.local\mdisk\users\biljana.zlojutro\Downloads\sync.png"/>
          <p:cNvPicPr>
            <a:picLocks noChangeAspect="1" noChangeArrowheads="1"/>
          </p:cNvPicPr>
          <p:nvPr/>
        </p:nvPicPr>
        <p:blipFill>
          <a:blip r:embed="rId7">
            <a:lum bright="100000" contrast="-70000"/>
          </a:blip>
          <a:srcRect/>
          <a:stretch>
            <a:fillRect/>
          </a:stretch>
        </p:blipFill>
        <p:spPr bwMode="auto">
          <a:xfrm>
            <a:off x="7772400" y="1295400"/>
            <a:ext cx="1076324" cy="1076324"/>
          </a:xfrm>
          <a:prstGeom prst="rect">
            <a:avLst/>
          </a:prstGeom>
          <a:noFill/>
        </p:spPr>
      </p:pic>
      <p:pic>
        <p:nvPicPr>
          <p:cNvPr id="1034" name="Picture 10" descr="\\kc-bl.local\mdisk\users\biljana.zlojutro\Downloads\curved-arrow-left-to-bottom.png"/>
          <p:cNvPicPr>
            <a:picLocks noChangeAspect="1" noChangeArrowheads="1"/>
          </p:cNvPicPr>
          <p:nvPr/>
        </p:nvPicPr>
        <p:blipFill>
          <a:blip r:embed="rId8">
            <a:lum bright="100000" contrast="100000"/>
          </a:blip>
          <a:srcRect/>
          <a:stretch>
            <a:fillRect/>
          </a:stretch>
        </p:blipFill>
        <p:spPr bwMode="auto">
          <a:xfrm>
            <a:off x="7315200" y="2438400"/>
            <a:ext cx="1010333" cy="990600"/>
          </a:xfrm>
          <a:prstGeom prst="rect">
            <a:avLst/>
          </a:prstGeom>
          <a:noFill/>
        </p:spPr>
      </p:pic>
      <p:sp>
        <p:nvSpPr>
          <p:cNvPr id="34" name="TextBox 33"/>
          <p:cNvSpPr txBox="1"/>
          <p:nvPr/>
        </p:nvSpPr>
        <p:spPr>
          <a:xfrm>
            <a:off x="6781800" y="5486400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1600" dirty="0" smtClean="0">
                <a:solidFill>
                  <a:schemeClr val="bg1"/>
                </a:solidFill>
              </a:rPr>
              <a:t>Higher mortality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1035" name="Picture 11" descr="\\kc-bl.local\mdisk\users\biljana.zlojutro\Downloads\disclaimer.png"/>
          <p:cNvPicPr>
            <a:picLocks noChangeAspect="1" noChangeArrowheads="1"/>
          </p:cNvPicPr>
          <p:nvPr/>
        </p:nvPicPr>
        <p:blipFill>
          <a:blip r:embed="rId9">
            <a:lum bright="100000" contrast="-70000"/>
          </a:blip>
          <a:srcRect/>
          <a:stretch>
            <a:fillRect/>
          </a:stretch>
        </p:blipFill>
        <p:spPr bwMode="auto">
          <a:xfrm>
            <a:off x="7086600" y="3657600"/>
            <a:ext cx="1295400" cy="1666444"/>
          </a:xfrm>
          <a:prstGeom prst="rect">
            <a:avLst/>
          </a:prstGeom>
          <a:noFill/>
        </p:spPr>
      </p:pic>
      <p:sp>
        <p:nvSpPr>
          <p:cNvPr id="36" name="TextBox 35"/>
          <p:cNvSpPr txBox="1"/>
          <p:nvPr/>
        </p:nvSpPr>
        <p:spPr>
          <a:xfrm>
            <a:off x="381000" y="0"/>
            <a:ext cx="8458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1600" b="1" dirty="0" smtClean="0"/>
              <a:t>Dynamic changes in coagulation, hematological and biochemical parameters as predictors of mortality in critically ill COVID–19 patients:a prospective observational study</a:t>
            </a:r>
            <a:endParaRPr lang="en-US" sz="1600" dirty="0" smtClean="0"/>
          </a:p>
          <a:p>
            <a:pPr algn="ctr"/>
            <a:endParaRPr lang="en-US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62600" y="6248401"/>
            <a:ext cx="762000" cy="609599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6400800" y="6172200"/>
            <a:ext cx="274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1200" dirty="0" smtClean="0"/>
              <a:t>Univerisity Clinical Centre of the Republic of Srpska, Banja Luka</a:t>
            </a:r>
            <a:r>
              <a:rPr lang="sr-Latn-CS" sz="1200" smtClean="0"/>
              <a:t>, The </a:t>
            </a:r>
            <a:r>
              <a:rPr lang="sr-Latn-CS" sz="1200" dirty="0" smtClean="0"/>
              <a:t>Republic of Srpska, Bosnia and Herzegovina</a:t>
            </a:r>
          </a:p>
          <a:p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71</Words>
  <Application>Microsoft Office PowerPoint</Application>
  <PresentationFormat>On-screen Show (4:3)</PresentationFormat>
  <Paragraphs>17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Biljana Zlojutro</dc:creator>
  <cp:lastModifiedBy>biljana.zlojutro</cp:lastModifiedBy>
  <cp:revision>12</cp:revision>
  <dcterms:created xsi:type="dcterms:W3CDTF">2006-08-16T00:00:00Z</dcterms:created>
  <dcterms:modified xsi:type="dcterms:W3CDTF">2022-04-14T11:28:30Z</dcterms:modified>
</cp:coreProperties>
</file>