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40" autoAdjust="0"/>
    <p:restoredTop sz="94660"/>
  </p:normalViewPr>
  <p:slideViewPr>
    <p:cSldViewPr snapToGrid="0">
      <p:cViewPr varScale="1">
        <p:scale>
          <a:sx n="71" d="100"/>
          <a:sy n="71" d="100"/>
        </p:scale>
        <p:origin x="115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B9B24C-92DA-4B71-BE55-01448F986179}" type="datetimeFigureOut">
              <a:rPr kumimoji="1" lang="ja-JP" altLang="en-US" smtClean="0"/>
              <a:t>2022/3/7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83607-5564-40F8-9726-413C0BA18C2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110660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B9B24C-92DA-4B71-BE55-01448F986179}" type="datetimeFigureOut">
              <a:rPr kumimoji="1" lang="ja-JP" altLang="en-US" smtClean="0"/>
              <a:t>2022/3/7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83607-5564-40F8-9726-413C0BA18C2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780873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B9B24C-92DA-4B71-BE55-01448F986179}" type="datetimeFigureOut">
              <a:rPr kumimoji="1" lang="ja-JP" altLang="en-US" smtClean="0"/>
              <a:t>2022/3/7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83607-5564-40F8-9726-413C0BA18C2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469962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B9B24C-92DA-4B71-BE55-01448F986179}" type="datetimeFigureOut">
              <a:rPr kumimoji="1" lang="ja-JP" altLang="en-US" smtClean="0"/>
              <a:t>2022/3/7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83607-5564-40F8-9726-413C0BA18C2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379069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B9B24C-92DA-4B71-BE55-01448F986179}" type="datetimeFigureOut">
              <a:rPr kumimoji="1" lang="ja-JP" altLang="en-US" smtClean="0"/>
              <a:t>2022/3/7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83607-5564-40F8-9726-413C0BA18C2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323227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B9B24C-92DA-4B71-BE55-01448F986179}" type="datetimeFigureOut">
              <a:rPr kumimoji="1" lang="ja-JP" altLang="en-US" smtClean="0"/>
              <a:t>2022/3/7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83607-5564-40F8-9726-413C0BA18C2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224683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B9B24C-92DA-4B71-BE55-01448F986179}" type="datetimeFigureOut">
              <a:rPr kumimoji="1" lang="ja-JP" altLang="en-US" smtClean="0"/>
              <a:t>2022/3/7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83607-5564-40F8-9726-413C0BA18C2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244568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B9B24C-92DA-4B71-BE55-01448F986179}" type="datetimeFigureOut">
              <a:rPr kumimoji="1" lang="ja-JP" altLang="en-US" smtClean="0"/>
              <a:t>2022/3/7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83607-5564-40F8-9726-413C0BA18C2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203953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B9B24C-92DA-4B71-BE55-01448F986179}" type="datetimeFigureOut">
              <a:rPr kumimoji="1" lang="ja-JP" altLang="en-US" smtClean="0"/>
              <a:t>2022/3/7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83607-5564-40F8-9726-413C0BA18C2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522170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B9B24C-92DA-4B71-BE55-01448F986179}" type="datetimeFigureOut">
              <a:rPr kumimoji="1" lang="ja-JP" altLang="en-US" smtClean="0"/>
              <a:t>2022/3/7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83607-5564-40F8-9726-413C0BA18C2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322981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B9B24C-92DA-4B71-BE55-01448F986179}" type="datetimeFigureOut">
              <a:rPr kumimoji="1" lang="ja-JP" altLang="en-US" smtClean="0"/>
              <a:t>2022/3/7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83607-5564-40F8-9726-413C0BA18C2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805907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B9B24C-92DA-4B71-BE55-01448F986179}" type="datetimeFigureOut">
              <a:rPr kumimoji="1" lang="ja-JP" altLang="en-US" smtClean="0"/>
              <a:t>2022/3/7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683607-5564-40F8-9726-413C0BA18C2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954436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表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58227070"/>
              </p:ext>
            </p:extLst>
          </p:nvPr>
        </p:nvGraphicFramePr>
        <p:xfrm>
          <a:off x="940527" y="2455818"/>
          <a:ext cx="7249884" cy="3135085"/>
        </p:xfrm>
        <a:graphic>
          <a:graphicData uri="http://schemas.openxmlformats.org/drawingml/2006/table">
            <a:tbl>
              <a:tblPr/>
              <a:tblGrid>
                <a:gridCol w="2170536">
                  <a:extLst>
                    <a:ext uri="{9D8B030D-6E8A-4147-A177-3AD203B41FA5}">
                      <a16:colId xmlns:a16="http://schemas.microsoft.com/office/drawing/2014/main" val="553472458"/>
                    </a:ext>
                  </a:extLst>
                </a:gridCol>
                <a:gridCol w="1845693">
                  <a:extLst>
                    <a:ext uri="{9D8B030D-6E8A-4147-A177-3AD203B41FA5}">
                      <a16:colId xmlns:a16="http://schemas.microsoft.com/office/drawing/2014/main" val="707341564"/>
                    </a:ext>
                  </a:extLst>
                </a:gridCol>
                <a:gridCol w="1860459">
                  <a:extLst>
                    <a:ext uri="{9D8B030D-6E8A-4147-A177-3AD203B41FA5}">
                      <a16:colId xmlns:a16="http://schemas.microsoft.com/office/drawing/2014/main" val="3297645055"/>
                    </a:ext>
                  </a:extLst>
                </a:gridCol>
                <a:gridCol w="1373196">
                  <a:extLst>
                    <a:ext uri="{9D8B030D-6E8A-4147-A177-3AD203B41FA5}">
                      <a16:colId xmlns:a16="http://schemas.microsoft.com/office/drawing/2014/main" val="2645845296"/>
                    </a:ext>
                  </a:extLst>
                </a:gridCol>
              </a:tblGrid>
              <a:tr h="499293">
                <a:tc>
                  <a:txBody>
                    <a:bodyPr/>
                    <a:lstStyle/>
                    <a:p>
                      <a:pPr algn="ctr" fontAlgn="b"/>
                      <a:r>
                        <a:rPr lang="ja-JP" altLang="en-US" sz="1200" b="0" i="0" u="none" strike="noStrike">
                          <a:effectLst/>
                          <a:latin typeface="Times New Roman" panose="02020603050405020304" pitchFamily="18" charset="0"/>
                        </a:rPr>
                        <a:t>　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effectLst/>
                          <a:latin typeface="Times New Roman" panose="02020603050405020304" pitchFamily="18" charset="0"/>
                        </a:rPr>
                        <a:t>CLD-C (n=66)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effectLst/>
                          <a:latin typeface="Times New Roman" panose="02020603050405020304" pitchFamily="18" charset="0"/>
                        </a:rPr>
                        <a:t>NASH (n=26)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effectLst/>
                          <a:latin typeface="Times New Roman" panose="02020603050405020304" pitchFamily="18" charset="0"/>
                        </a:rPr>
                        <a:t>p-value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15973953"/>
                  </a:ext>
                </a:extLst>
              </a:tr>
              <a:tr h="329474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effectLst/>
                          <a:latin typeface="Times New Roman" panose="02020603050405020304" pitchFamily="18" charset="0"/>
                        </a:rPr>
                        <a:t>  Age （y.o.）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59.3 ± 8.5 (35-81)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60.8 ± 11.6 (36-81)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effectLst/>
                          <a:latin typeface="Times New Roman" panose="02020603050405020304" pitchFamily="18" charset="0"/>
                        </a:rPr>
                        <a:t>p=0.4483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45112331"/>
                  </a:ext>
                </a:extLst>
              </a:tr>
              <a:tr h="329474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effectLst/>
                          <a:latin typeface="Times New Roman" panose="02020603050405020304" pitchFamily="18" charset="0"/>
                        </a:rPr>
                        <a:t>  Gender （male/female）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38/28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10/16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effectLst/>
                          <a:latin typeface="Times New Roman" panose="02020603050405020304" pitchFamily="18" charset="0"/>
                        </a:rPr>
                        <a:t>p=0.0776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44317105"/>
                  </a:ext>
                </a:extLst>
              </a:tr>
              <a:tr h="329474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effectLst/>
                          <a:latin typeface="Times New Roman" panose="02020603050405020304" pitchFamily="18" charset="0"/>
                        </a:rPr>
                        <a:t>  BMI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0" i="0" u="none" strike="noStrike">
                          <a:effectLst/>
                          <a:latin typeface="Times New Roman" panose="02020603050405020304" pitchFamily="18" charset="0"/>
                        </a:rPr>
                        <a:t>23.9 ± 3.4 (16.6-34.1)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27.9 ± 3.8 (20.7-35.3)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p=0.0001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6001516"/>
                  </a:ext>
                </a:extLst>
              </a:tr>
              <a:tr h="329474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effectLst/>
                          <a:latin typeface="Times New Roman" panose="02020603050405020304" pitchFamily="18" charset="0"/>
                        </a:rPr>
                        <a:t>  ALT (IU/L)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0" i="0" u="none" strike="noStrike">
                          <a:effectLst/>
                          <a:latin typeface="Times New Roman" panose="02020603050405020304" pitchFamily="18" charset="0"/>
                        </a:rPr>
                        <a:t>70.8 ± 55.3 (15-287)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0" i="0" u="none" strike="noStrike">
                          <a:effectLst/>
                          <a:latin typeface="Times New Roman" panose="02020603050405020304" pitchFamily="18" charset="0"/>
                        </a:rPr>
                        <a:t>102.8 ± 65.0 (23-301)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p=0.0057</a:t>
                      </a:r>
                      <a:endParaRPr lang="en-US" sz="12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78512727"/>
                  </a:ext>
                </a:extLst>
              </a:tr>
              <a:tr h="329474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effectLst/>
                          <a:latin typeface="Times New Roman" panose="02020603050405020304" pitchFamily="18" charset="0"/>
                        </a:rPr>
                        <a:t>  Alb (g/dl)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0" i="0" u="none" strike="noStrike">
                          <a:effectLst/>
                          <a:latin typeface="Times New Roman" panose="02020603050405020304" pitchFamily="18" charset="0"/>
                        </a:rPr>
                        <a:t>4.0 ± 0.5 (2.7-5.1)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4.2 ± 0.4 (3.6-5.1)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p=0.1792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18914646"/>
                  </a:ext>
                </a:extLst>
              </a:tr>
              <a:tr h="329474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effectLst/>
                          <a:latin typeface="Times New Roman" panose="02020603050405020304" pitchFamily="18" charset="0"/>
                        </a:rPr>
                        <a:t>  HOMA-IR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0" i="0" u="none" strike="noStrike">
                          <a:effectLst/>
                          <a:latin typeface="Times New Roman" panose="02020603050405020304" pitchFamily="18" charset="0"/>
                        </a:rPr>
                        <a:t>2.06 ± 1.22 (0.52-5.74)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0" i="0" u="none" strike="noStrike">
                          <a:effectLst/>
                          <a:latin typeface="Times New Roman" panose="02020603050405020304" pitchFamily="18" charset="0"/>
                        </a:rPr>
                        <a:t>4.49 ± 2.90 (0.89-13.0)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p&lt;0.0001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18830608"/>
                  </a:ext>
                </a:extLst>
              </a:tr>
              <a:tr h="329474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  Hepatic steatosis (Gr 0/1/2/3)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32/24/10/ 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0/ 10/ 10/ 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p&lt;0.0001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29646294"/>
                  </a:ext>
                </a:extLst>
              </a:tr>
              <a:tr h="329474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  Hepatic fibrosis (F</a:t>
                      </a:r>
                      <a:r>
                        <a:rPr lang="en-US" sz="1200" b="0" i="0" u="none" strike="noStrike" baseline="-25000" dirty="0"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  <a:r>
                        <a:rPr lang="en-US" sz="12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/</a:t>
                      </a:r>
                      <a:r>
                        <a:rPr lang="en-US" sz="1200" b="0" i="0" u="none" strike="noStrike" baseline="-25000" dirty="0"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  <a:r>
                        <a:rPr lang="en-US" sz="12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/</a:t>
                      </a:r>
                      <a:r>
                        <a:rPr lang="en-US" sz="1200" b="0" i="0" u="none" strike="noStrike" baseline="-25000" dirty="0">
                          <a:effectLst/>
                          <a:latin typeface="Times New Roman" panose="02020603050405020304" pitchFamily="18" charset="0"/>
                        </a:rPr>
                        <a:t>3</a:t>
                      </a:r>
                      <a:r>
                        <a:rPr lang="en-US" sz="12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/</a:t>
                      </a:r>
                      <a:r>
                        <a:rPr lang="en-US" sz="1200" b="0" i="0" u="none" strike="noStrike" baseline="-25000" dirty="0">
                          <a:effectLst/>
                          <a:latin typeface="Times New Roman" panose="02020603050405020304" pitchFamily="18" charset="0"/>
                        </a:rPr>
                        <a:t>4</a:t>
                      </a:r>
                      <a:r>
                        <a:rPr lang="en-US" sz="12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)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19/22/15/10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13/ 2/ 11/ 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p=0.1637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42021658"/>
                  </a:ext>
                </a:extLst>
              </a:tr>
            </a:tbl>
          </a:graphicData>
        </a:graphic>
      </p:graphicFrame>
      <p:sp>
        <p:nvSpPr>
          <p:cNvPr id="7" name="テキスト ボックス 6"/>
          <p:cNvSpPr txBox="1"/>
          <p:nvPr/>
        </p:nvSpPr>
        <p:spPr>
          <a:xfrm>
            <a:off x="1593669" y="1711234"/>
            <a:ext cx="425366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Table</a:t>
            </a:r>
            <a:r>
              <a:rPr kumimoji="1" lang="ja-JP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1" lang="en-US" altLang="ja-JP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kumimoji="1" lang="ja-JP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　</a:t>
            </a:r>
            <a:r>
              <a:rPr kumimoji="1" lang="en-US" altLang="ja-JP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Patients</a:t>
            </a:r>
            <a:r>
              <a:rPr kumimoji="1" lang="ja-JP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1" lang="en-US" altLang="ja-JP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characteristics</a:t>
            </a:r>
            <a:endParaRPr kumimoji="1" lang="ja-JP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823754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22</TotalTime>
  <Words>136</Words>
  <Application>Microsoft Office PowerPoint</Application>
  <PresentationFormat>画面に合わせる (4:3)</PresentationFormat>
  <Paragraphs>37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8" baseType="lpstr">
      <vt:lpstr>游ゴシック</vt:lpstr>
      <vt:lpstr>游ゴシック Light</vt:lpstr>
      <vt:lpstr>Arial</vt:lpstr>
      <vt:lpstr>Calibri</vt:lpstr>
      <vt:lpstr>Calibri Light</vt:lpstr>
      <vt:lpstr>Times New Roman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樋本 尚志</dc:creator>
  <cp:lastModifiedBy>樋本 尚志</cp:lastModifiedBy>
  <cp:revision>7</cp:revision>
  <dcterms:created xsi:type="dcterms:W3CDTF">2021-10-20T01:32:21Z</dcterms:created>
  <dcterms:modified xsi:type="dcterms:W3CDTF">2022-03-07T05:07:52Z</dcterms:modified>
</cp:coreProperties>
</file>