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100" d="100"/>
          <a:sy n="100" d="100"/>
        </p:scale>
        <p:origin x="492" y="-15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EE8A0-8AFF-4D50-9734-B3BBCA90CCB3}" type="datetimeFigureOut">
              <a:rPr kumimoji="1" lang="ja-JP" altLang="en-US" smtClean="0"/>
              <a:t>2022/3/9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BA02E-F011-4189-B28F-358F315A89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7015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EE8A0-8AFF-4D50-9734-B3BBCA90CCB3}" type="datetimeFigureOut">
              <a:rPr kumimoji="1" lang="ja-JP" altLang="en-US" smtClean="0"/>
              <a:t>2022/3/9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BA02E-F011-4189-B28F-358F315A89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0315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EE8A0-8AFF-4D50-9734-B3BBCA90CCB3}" type="datetimeFigureOut">
              <a:rPr kumimoji="1" lang="ja-JP" altLang="en-US" smtClean="0"/>
              <a:t>2022/3/9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BA02E-F011-4189-B28F-358F315A89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0124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EE8A0-8AFF-4D50-9734-B3BBCA90CCB3}" type="datetimeFigureOut">
              <a:rPr kumimoji="1" lang="ja-JP" altLang="en-US" smtClean="0"/>
              <a:t>2022/3/9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BA02E-F011-4189-B28F-358F315A89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481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EE8A0-8AFF-4D50-9734-B3BBCA90CCB3}" type="datetimeFigureOut">
              <a:rPr kumimoji="1" lang="ja-JP" altLang="en-US" smtClean="0"/>
              <a:t>2022/3/9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BA02E-F011-4189-B28F-358F315A89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0372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EE8A0-8AFF-4D50-9734-B3BBCA90CCB3}" type="datetimeFigureOut">
              <a:rPr kumimoji="1" lang="ja-JP" altLang="en-US" smtClean="0"/>
              <a:t>2022/3/9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BA02E-F011-4189-B28F-358F315A89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2725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EE8A0-8AFF-4D50-9734-B3BBCA90CCB3}" type="datetimeFigureOut">
              <a:rPr kumimoji="1" lang="ja-JP" altLang="en-US" smtClean="0"/>
              <a:t>2022/3/9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BA02E-F011-4189-B28F-358F315A89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7240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EE8A0-8AFF-4D50-9734-B3BBCA90CCB3}" type="datetimeFigureOut">
              <a:rPr kumimoji="1" lang="ja-JP" altLang="en-US" smtClean="0"/>
              <a:t>2022/3/9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BA02E-F011-4189-B28F-358F315A89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708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EE8A0-8AFF-4D50-9734-B3BBCA90CCB3}" type="datetimeFigureOut">
              <a:rPr kumimoji="1" lang="ja-JP" altLang="en-US" smtClean="0"/>
              <a:t>2022/3/9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BA02E-F011-4189-B28F-358F315A89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1331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EE8A0-8AFF-4D50-9734-B3BBCA90CCB3}" type="datetimeFigureOut">
              <a:rPr kumimoji="1" lang="ja-JP" altLang="en-US" smtClean="0"/>
              <a:t>2022/3/9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BA02E-F011-4189-B28F-358F315A89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6241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EE8A0-8AFF-4D50-9734-B3BBCA90CCB3}" type="datetimeFigureOut">
              <a:rPr kumimoji="1" lang="ja-JP" altLang="en-US" smtClean="0"/>
              <a:t>2022/3/9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BA02E-F011-4189-B28F-358F315A89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8949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BEE8A0-8AFF-4D50-9734-B3BBCA90CCB3}" type="datetimeFigureOut">
              <a:rPr kumimoji="1" lang="ja-JP" altLang="en-US" smtClean="0"/>
              <a:t>2022/3/9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DBA02E-F011-4189-B28F-358F315A89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8188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/>
          <p:cNvSpPr txBox="1"/>
          <p:nvPr/>
        </p:nvSpPr>
        <p:spPr>
          <a:xfrm>
            <a:off x="1031966" y="1593668"/>
            <a:ext cx="68482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Table</a:t>
            </a:r>
            <a:r>
              <a:rPr kumimoji="1" lang="ja-JP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ja-JP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1" lang="ja-JP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　</a:t>
            </a:r>
            <a:r>
              <a:rPr kumimoji="1" lang="en-US" altLang="ja-JP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Correlations</a:t>
            </a:r>
            <a:r>
              <a:rPr kumimoji="1" lang="ja-JP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ja-JP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kumimoji="1" lang="ja-JP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ja-JP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serum trace elements levels with biochemical </a:t>
            </a:r>
          </a:p>
          <a:p>
            <a:r>
              <a:rPr kumimoji="1" lang="en-US" altLang="ja-JP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ja-JP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kumimoji="1" lang="en-US" altLang="ja-JP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nutritional factors in the enrolled patients. </a:t>
            </a:r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7162130"/>
              </p:ext>
            </p:extLst>
          </p:nvPr>
        </p:nvGraphicFramePr>
        <p:xfrm>
          <a:off x="1710690" y="2582069"/>
          <a:ext cx="5905499" cy="3600450"/>
        </p:xfrm>
        <a:graphic>
          <a:graphicData uri="http://schemas.openxmlformats.org/drawingml/2006/table">
            <a:tbl>
              <a:tblPr/>
              <a:tblGrid>
                <a:gridCol w="1364275">
                  <a:extLst>
                    <a:ext uri="{9D8B030D-6E8A-4147-A177-3AD203B41FA5}">
                      <a16:colId xmlns:a16="http://schemas.microsoft.com/office/drawing/2014/main" val="1034137129"/>
                    </a:ext>
                  </a:extLst>
                </a:gridCol>
                <a:gridCol w="686908">
                  <a:extLst>
                    <a:ext uri="{9D8B030D-6E8A-4147-A177-3AD203B41FA5}">
                      <a16:colId xmlns:a16="http://schemas.microsoft.com/office/drawing/2014/main" val="603202706"/>
                    </a:ext>
                  </a:extLst>
                </a:gridCol>
                <a:gridCol w="1583704">
                  <a:extLst>
                    <a:ext uri="{9D8B030D-6E8A-4147-A177-3AD203B41FA5}">
                      <a16:colId xmlns:a16="http://schemas.microsoft.com/office/drawing/2014/main" val="3170080608"/>
                    </a:ext>
                  </a:extLst>
                </a:gridCol>
                <a:gridCol w="686908">
                  <a:extLst>
                    <a:ext uri="{9D8B030D-6E8A-4147-A177-3AD203B41FA5}">
                      <a16:colId xmlns:a16="http://schemas.microsoft.com/office/drawing/2014/main" val="1442309530"/>
                    </a:ext>
                  </a:extLst>
                </a:gridCol>
                <a:gridCol w="1583704">
                  <a:extLst>
                    <a:ext uri="{9D8B030D-6E8A-4147-A177-3AD203B41FA5}">
                      <a16:colId xmlns:a16="http://schemas.microsoft.com/office/drawing/2014/main" val="1445792796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200" b="0" i="0" u="none" strike="noStrike">
                          <a:effectLst/>
                          <a:latin typeface="Times New Roman" panose="02020603050405020304" pitchFamily="18" charset="0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effectLst/>
                          <a:latin typeface="Times New Roman" panose="02020603050405020304" pitchFamily="18" charset="0"/>
                        </a:rPr>
                        <a:t>CLD-C (n=66)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effectLst/>
                          <a:latin typeface="Times New Roman" panose="02020603050405020304" pitchFamily="18" charset="0"/>
                        </a:rPr>
                        <a:t>NASH (n=26)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352276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200" b="0" i="0" u="none" strike="noStrike">
                          <a:effectLst/>
                          <a:latin typeface="Times New Roman" panose="02020603050405020304" pitchFamily="18" charset="0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6259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effectLst/>
                          <a:latin typeface="Times New Roman" panose="02020603050405020304" pitchFamily="18" charset="0"/>
                        </a:rPr>
                        <a:t>  ALT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effectLst/>
                          <a:latin typeface="Times New Roman" panose="02020603050405020304" pitchFamily="18" charset="0"/>
                        </a:rPr>
                        <a:t>  Zn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effectLst/>
                          <a:latin typeface="Times New Roman" panose="02020603050405020304" pitchFamily="18" charset="0"/>
                        </a:rPr>
                        <a:t>r=0.122, p=0.3305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effectLst/>
                          <a:latin typeface="Times New Roman" panose="02020603050405020304" pitchFamily="18" charset="0"/>
                        </a:rPr>
                        <a:t>  Zn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effectLst/>
                          <a:latin typeface="Times New Roman" panose="02020603050405020304" pitchFamily="18" charset="0"/>
                        </a:rPr>
                        <a:t>r=0.110,  p=0.5911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562998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endParaRPr lang="ja-JP" altLang="en-US" sz="12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effectLst/>
                          <a:latin typeface="Times New Roman" panose="02020603050405020304" pitchFamily="18" charset="0"/>
                        </a:rPr>
                        <a:t>  Se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effectLst/>
                          <a:latin typeface="Times New Roman" panose="02020603050405020304" pitchFamily="18" charset="0"/>
                        </a:rPr>
                        <a:t>r=0.101, p=0.4388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effectLst/>
                          <a:latin typeface="Times New Roman" panose="02020603050405020304" pitchFamily="18" charset="0"/>
                        </a:rPr>
                        <a:t>  Se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effectLst/>
                          <a:latin typeface="Times New Roman" panose="02020603050405020304" pitchFamily="18" charset="0"/>
                        </a:rPr>
                        <a:t>r=-0.116, p=0.5710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150583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endParaRPr lang="ja-JP" altLang="en-US" sz="12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effectLst/>
                          <a:latin typeface="Times New Roman" panose="02020603050405020304" pitchFamily="18" charset="0"/>
                        </a:rPr>
                        <a:t>  Cu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effectLst/>
                          <a:latin typeface="Times New Roman" panose="02020603050405020304" pitchFamily="18" charset="0"/>
                        </a:rPr>
                        <a:t>r=0.022, p=0.8642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effectLst/>
                          <a:latin typeface="Times New Roman" panose="02020603050405020304" pitchFamily="18" charset="0"/>
                        </a:rPr>
                        <a:t>  Cu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effectLst/>
                          <a:latin typeface="Times New Roman" panose="02020603050405020304" pitchFamily="18" charset="0"/>
                        </a:rPr>
                        <a:t>r=0.259,  p=0.2331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733909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1200" b="0" i="0" u="none" strike="noStrike">
                          <a:effectLst/>
                          <a:latin typeface="Times New Roman" panose="02020603050405020304" pitchFamily="18" charset="0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Ferritin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r=0.667, p&lt;0.0001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Ferritin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r=0.523.  p=0.0061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018625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effectLst/>
                          <a:latin typeface="Times New Roman" panose="02020603050405020304" pitchFamily="18" charset="0"/>
                        </a:rPr>
                        <a:t>  Alb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Zn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r=0.475, p&lt;0.0001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Zn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r=0.669.  p=0.0002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361283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ja-JP" altLang="en-US" sz="12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Se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r=0.516, p&lt;0.0001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Se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r=0.592,  p=0.0015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864633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ja-JP" altLang="en-US" sz="12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effectLst/>
                          <a:latin typeface="Times New Roman" panose="02020603050405020304" pitchFamily="18" charset="0"/>
                        </a:rPr>
                        <a:t>  Cu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effectLst/>
                          <a:latin typeface="Times New Roman" panose="02020603050405020304" pitchFamily="18" charset="0"/>
                        </a:rPr>
                        <a:t>r=0.208, p=0.1131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effectLst/>
                          <a:latin typeface="Times New Roman" panose="02020603050405020304" pitchFamily="18" charset="0"/>
                        </a:rPr>
                        <a:t>  Cu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effectLst/>
                          <a:latin typeface="Times New Roman" panose="02020603050405020304" pitchFamily="18" charset="0"/>
                        </a:rPr>
                        <a:t>r=0.446,  p=0.0330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322425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200" b="0" i="0" u="none" strike="noStrike">
                          <a:effectLst/>
                          <a:latin typeface="Times New Roman" panose="02020603050405020304" pitchFamily="18" charset="0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effectLst/>
                          <a:latin typeface="Times New Roman" panose="02020603050405020304" pitchFamily="18" charset="0"/>
                        </a:rPr>
                        <a:t>  Ferritin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effectLst/>
                          <a:latin typeface="Times New Roman" panose="02020603050405020304" pitchFamily="18" charset="0"/>
                        </a:rPr>
                        <a:t>r=0.163, p=0.2635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effectLst/>
                          <a:latin typeface="Times New Roman" panose="02020603050405020304" pitchFamily="18" charset="0"/>
                        </a:rPr>
                        <a:t>  Ferritin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effectLst/>
                          <a:latin typeface="Times New Roman" panose="02020603050405020304" pitchFamily="18" charset="0"/>
                        </a:rPr>
                        <a:t>r=-0.090, p=0.6631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538177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effectLst/>
                          <a:latin typeface="Times New Roman" panose="02020603050405020304" pitchFamily="18" charset="0"/>
                        </a:rPr>
                        <a:t>  HOMA-IR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Zn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r=-0.290, p=0.0192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Zn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r=-0.451, p=0.0309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307232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ja-JP" altLang="en-US" sz="12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Se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r=-0.275, p=0.0332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effectLst/>
                          <a:latin typeface="Times New Roman" panose="02020603050405020304" pitchFamily="18" charset="0"/>
                        </a:rPr>
                        <a:t>  Se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effectLst/>
                          <a:latin typeface="Times New Roman" panose="02020603050405020304" pitchFamily="18" charset="0"/>
                        </a:rPr>
                        <a:t>r=-0.061, p=0.7823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741376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ja-JP" altLang="en-US" sz="12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effectLst/>
                          <a:latin typeface="Times New Roman" panose="02020603050405020304" pitchFamily="18" charset="0"/>
                        </a:rPr>
                        <a:t>  Cu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effectLst/>
                          <a:latin typeface="Times New Roman" panose="02020603050405020304" pitchFamily="18" charset="0"/>
                        </a:rPr>
                        <a:t>r=0.032, p=0.8034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effectLst/>
                          <a:latin typeface="Times New Roman" panose="02020603050405020304" pitchFamily="18" charset="0"/>
                        </a:rPr>
                        <a:t>  Cu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effectLst/>
                          <a:latin typeface="Times New Roman" panose="02020603050405020304" pitchFamily="18" charset="0"/>
                        </a:rPr>
                        <a:t>r=-0.080, p=0.7379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517399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200" b="0" i="0" u="none" strike="noStrike">
                          <a:effectLst/>
                          <a:latin typeface="Times New Roman" panose="02020603050405020304" pitchFamily="18" charset="0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Ferritin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r=0.419, p=0.0022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Ferritin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r=0.411,  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p=0.0423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958928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Osaka"/>
                        </a:rPr>
                        <a:t>  </a:t>
                      </a: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BMI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Osaka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  Zn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r=-0.078, p=0.5677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  Zn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r=-0.194, p=0.3419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970595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ja-JP" altLang="en-US" sz="1200" b="0" i="0" u="none" strike="noStrike">
                        <a:solidFill>
                          <a:srgbClr val="FF0000"/>
                        </a:solidFill>
                        <a:effectLst/>
                        <a:latin typeface="Osaka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  Se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r=0.012, p=0.9334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  Se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r=-0.182, p=0.3732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410086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ja-JP" altLang="en-US" sz="1200" b="0" i="0" u="none" strike="noStrike">
                        <a:solidFill>
                          <a:srgbClr val="FF0000"/>
                        </a:solidFill>
                        <a:effectLst/>
                        <a:latin typeface="Osaka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  Cu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r=0.094, p=0.4980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  Cu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r=0.185,  p=0.3993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538304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200" b="0" i="0" u="none" strike="noStrike">
                          <a:solidFill>
                            <a:srgbClr val="FF0000"/>
                          </a:solidFill>
                          <a:effectLst/>
                          <a:latin typeface="Osaka"/>
                        </a:rPr>
                        <a:t>　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  Ferritin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     r=0.144, p=0.3383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  Ferritin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     r=-0.064, p=0.7565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68429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26777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</TotalTime>
  <Words>226</Words>
  <Application>Microsoft Office PowerPoint</Application>
  <PresentationFormat>画面に合わせる (4:3)</PresentationFormat>
  <Paragraphs>78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Osaka</vt:lpstr>
      <vt:lpstr>游ゴシック</vt:lpstr>
      <vt:lpstr>游ゴシック Light</vt:lpstr>
      <vt:lpstr>Arial</vt:lpstr>
      <vt:lpstr>Calibri</vt:lpstr>
      <vt:lpstr>Calibri Light</vt:lpstr>
      <vt:lpstr>Times New Roman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樋本 尚志</dc:creator>
  <cp:lastModifiedBy>localadmin</cp:lastModifiedBy>
  <cp:revision>5</cp:revision>
  <dcterms:created xsi:type="dcterms:W3CDTF">2021-10-20T01:51:54Z</dcterms:created>
  <dcterms:modified xsi:type="dcterms:W3CDTF">2022-03-09T01:34:09Z</dcterms:modified>
</cp:coreProperties>
</file>