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2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2E0E17-0E31-101D-5884-4404CE874F26}" name="Paola Betancur" initials="PB" userId="yC6gPSpHZ5E7KzhPOzAdl+y0VySHHlCYZ2TFdWpgklU=" providerId="None"/>
  <p188:author id="{2146EDFD-4EF2-0AFC-9F57-CF86331F0B06}" name="Carola" initials="C" userId="Carola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a" initials="C" lastIdx="1" clrIdx="0">
    <p:extLst>
      <p:ext uri="{19B8F6BF-5375-455C-9EA6-DF929625EA0E}">
        <p15:presenceInfo xmlns:p15="http://schemas.microsoft.com/office/powerpoint/2012/main" userId="Caro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33CCFF"/>
    <a:srgbClr val="FF33CC"/>
    <a:srgbClr val="894771"/>
    <a:srgbClr val="BD0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9B9B9-C380-4867-A916-9F20FE57BCEB}" v="774" dt="2022-02-14T18:49:01.438"/>
    <p1510:client id="{0976C461-AC20-487F-BF96-DEDD14EFBFDD}" v="1" dt="2022-03-28T05:41:59.175"/>
    <p1510:client id="{178FB0BE-E4A0-46F2-A895-AAD3769F46A5}" v="4" dt="2022-02-15T00:15:53.794"/>
    <p1510:client id="{1EBA6F1F-39A3-43DE-B8BF-B2522AEB356A}" v="6" dt="2022-04-01T22:13:50.666"/>
    <p1510:client id="{20464BB9-53DC-4C6A-BCC4-7D71B6FF8E58}" v="643" dt="2022-03-27T01:03:18.220"/>
    <p1510:client id="{2DB92287-1527-4EA6-9789-C93D52ECB507}" v="2" dt="2022-04-06T18:17:31.314"/>
    <p1510:client id="{385643E1-0FE1-49C6-B064-5D3F22ABFD28}" v="168" dt="2022-03-27T19:48:43.921"/>
    <p1510:client id="{490E9637-2133-4098-940B-270DE891FE1C}" v="76" dt="2022-01-13T21:24:33.816"/>
    <p1510:client id="{506A8402-CB7A-44A0-A885-9477B04C7C8D}" v="275" dt="2022-03-14T17:17:33.821"/>
    <p1510:client id="{52183110-7832-4690-BBC6-F2E8784745F1}" v="50" dt="2021-09-22T22:57:38.004"/>
    <p1510:client id="{56A9B025-6FB1-4E29-8188-47B33EB93875}" v="388" dt="2022-04-01T05:40:48.987"/>
    <p1510:client id="{5733FDAB-0384-4DB4-8FB0-EF7BD26EF1E2}" v="877" dt="2022-03-27T02:35:36.383"/>
    <p1510:client id="{5BF3B724-47C5-4F52-B428-EF0AA0C87C89}" v="614" dt="2021-12-30T23:52:39.203"/>
    <p1510:client id="{6495E70E-3C2F-48C6-A214-C11291477F1F}" v="125" dt="2021-11-22T22:58:41.899"/>
    <p1510:client id="{65F50365-D091-4A54-9309-D65BB6138E2C}" v="27" dt="2022-04-01T21:41:10.770"/>
    <p1510:client id="{6ED52FDA-87F0-4A1B-B4B4-0DE370942033}" v="6" dt="2022-03-27T22:22:12.780"/>
    <p1510:client id="{71297A64-0C05-4582-B443-BDBB29203BA4}" v="14" dt="2022-02-15T02:45:47.252"/>
    <p1510:client id="{74DE8BBA-7EA6-49BB-BBC1-DA94C4EC8611}" v="22" dt="2022-04-06T18:11:51.699"/>
    <p1510:client id="{79A0AB78-5302-45A8-9575-1F5D4A8FEE63}" v="615" dt="2021-11-23T18:34:56.662"/>
    <p1510:client id="{8595166D-B807-4C05-B399-42B8B4477780}" v="1346" dt="2022-03-27T05:34:56.545"/>
    <p1510:client id="{B2D4FD87-B351-4E15-B45E-53B89BA18B4F}" v="178" dt="2022-03-27T20:10:39.374"/>
    <p1510:client id="{B712718A-91CD-4563-8E5E-074B9D4BC7DC}" v="61" dt="2022-02-15T20:56:37.311"/>
    <p1510:client id="{BBD46104-448B-40E2-A31E-6CF9D9C60B33}" v="49" dt="2021-11-18T19:10:11.772"/>
    <p1510:client id="{BDC34AEE-9C6C-4E9F-BFE2-726AA220D85C}" v="28" dt="2022-01-14T22:42:21.223"/>
    <p1510:client id="{D806EFED-C62F-4990-8F2F-BC0EA9A107C9}" v="100" dt="2022-03-27T20:27:11.447"/>
    <p1510:client id="{E00BB126-D3D3-46E6-AA2C-FB8DE9464A76}" v="34" dt="2022-03-27T20:36:34.072"/>
    <p1510:client id="{EC69AE1A-9D67-4232-8C46-9959E10F87DB}" v="184" dt="2022-04-01T06:01:48.986"/>
    <p1510:client id="{EE5C0493-7362-4B65-BEA1-50FED55DA8B8}" v="39" dt="2022-03-26T23:40:04.300"/>
    <p1510:client id="{F377B2F9-748C-4737-90FF-A206557A0F90}" v="640" dt="2022-03-27T06:32:52.901"/>
    <p1510:client id="{F838D395-74F8-46DF-92B2-E869C80B1FAD}" v="3" dt="2022-02-15T17:51:10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89698" autoAdjust="0"/>
  </p:normalViewPr>
  <p:slideViewPr>
    <p:cSldViewPr snapToGrid="0">
      <p:cViewPr varScale="1">
        <p:scale>
          <a:sx n="61" d="100"/>
          <a:sy n="61" d="100"/>
        </p:scale>
        <p:origin x="117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3A75E-124A-4A1B-A01A-529F84DA411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3775" y="1143000"/>
            <a:ext cx="233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1760C-16F9-4F59-8E55-20277BE10F0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5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1pPr>
    <a:lvl2pPr marL="387797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2pPr>
    <a:lvl3pPr marL="775594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3pPr>
    <a:lvl4pPr marL="1163391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4pPr>
    <a:lvl5pPr marL="1551188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5pPr>
    <a:lvl6pPr marL="1938985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6pPr>
    <a:lvl7pPr marL="2326782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7pPr>
    <a:lvl8pPr marL="2714579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8pPr>
    <a:lvl9pPr marL="3102376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63775" y="1143000"/>
            <a:ext cx="23304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ACC= Adrenocortical Cancer, BLCA=Bladder Urothelial Carcinoma, BRCA= Breast Invasive Carcinoma, COAD= Colon Adenocarcinoma, UCEC= Uterine Corpus Endometrioid Carcinoma, ESCA= Esophageal Carcinoma, HNSCC= Head and Neck Squamous Cell Carcinoma, KIRC= Kidney Clear Cell Carcinoma, KIRP= Kidney Papillary Cell Carcinoma , LIHC= Liver Hepatocellular Carcinoma, LUAD= Lung Adenocarcinoma, LUSC = Lung Squamous Cell Carcinoma, OV= Ovarian Serous Cystadenocarcinoma, PAAD= Pancreatic Ductal Adenocarcinoma, PRAD= Prostate Adenocarcinoma, STAD= Stomach Adenocarcinoma, SKCM= Skin Cutaneous Melanoma, TGCT= Testicular Germ Cell Tumor, THCA= Thyroid carcinoma, UCS= Uterine Carcinosarcoma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E1760C-16F9-4F59-8E55-20277BE10F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32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9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5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9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8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5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7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2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6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4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021AC537-5BDE-44C4-949F-2D920BB2C746}"/>
              </a:ext>
            </a:extLst>
          </p:cNvPr>
          <p:cNvSpPr txBox="1"/>
          <p:nvPr/>
        </p:nvSpPr>
        <p:spPr>
          <a:xfrm flipH="1">
            <a:off x="256259" y="2780"/>
            <a:ext cx="1351467" cy="169874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828" dirty="0"/>
              <a:t>Figure S2</a:t>
            </a:r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6FCF60D3-1CE5-4FA7-9DCA-8C4395120B45}"/>
              </a:ext>
            </a:extLst>
          </p:cNvPr>
          <p:cNvSpPr txBox="1"/>
          <p:nvPr/>
        </p:nvSpPr>
        <p:spPr>
          <a:xfrm flipH="1">
            <a:off x="1832071" y="299051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B)</a:t>
            </a:r>
          </a:p>
        </p:txBody>
      </p:sp>
      <p:sp>
        <p:nvSpPr>
          <p:cNvPr id="6" name="CuadroTexto 2">
            <a:extLst>
              <a:ext uri="{FF2B5EF4-FFF2-40B4-BE49-F238E27FC236}">
                <a16:creationId xmlns:a16="http://schemas.microsoft.com/office/drawing/2014/main" id="{0AB832D7-706F-4E3E-90E6-666808DB5051}"/>
              </a:ext>
            </a:extLst>
          </p:cNvPr>
          <p:cNvSpPr txBox="1"/>
          <p:nvPr/>
        </p:nvSpPr>
        <p:spPr>
          <a:xfrm flipH="1">
            <a:off x="210454" y="299051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A)</a:t>
            </a: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5B37CC3C-8773-41A0-8B50-6D25C642CD59}"/>
              </a:ext>
            </a:extLst>
          </p:cNvPr>
          <p:cNvGrpSpPr/>
          <p:nvPr/>
        </p:nvGrpSpPr>
        <p:grpSpPr>
          <a:xfrm>
            <a:off x="2078135" y="594654"/>
            <a:ext cx="2736390" cy="2479947"/>
            <a:chOff x="2228247" y="727292"/>
            <a:chExt cx="3346740" cy="3033096"/>
          </a:xfrm>
        </p:grpSpPr>
        <p:pic>
          <p:nvPicPr>
            <p:cNvPr id="17" name="Imagen 16" descr="Gráfico, Gráfico de cajas y bigotes&#10;&#10;Descripción generada automáticamente">
              <a:extLst>
                <a:ext uri="{FF2B5EF4-FFF2-40B4-BE49-F238E27FC236}">
                  <a16:creationId xmlns:a16="http://schemas.microsoft.com/office/drawing/2014/main" id="{A60CBE41-3964-44BC-B942-D1CBEB225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8" r="12768" b="22247"/>
            <a:stretch/>
          </p:blipFill>
          <p:spPr>
            <a:xfrm>
              <a:off x="2437181" y="727292"/>
              <a:ext cx="3137806" cy="1222158"/>
            </a:xfrm>
            <a:prstGeom prst="rect">
              <a:avLst/>
            </a:prstGeom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F8702685-CF4E-468D-9FF9-3A44FEDCEDDF}"/>
                </a:ext>
              </a:extLst>
            </p:cNvPr>
            <p:cNvSpPr txBox="1"/>
            <p:nvPr/>
          </p:nvSpPr>
          <p:spPr>
            <a:xfrm rot="16200000">
              <a:off x="1721905" y="1244423"/>
              <a:ext cx="1232833" cy="2201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800" dirty="0"/>
                <a:t>NSMCE2 expression</a:t>
              </a:r>
            </a:p>
          </p:txBody>
        </p:sp>
        <p:pic>
          <p:nvPicPr>
            <p:cNvPr id="15" name="Imagen 14" descr="Gráfico, Gráfico de cajas y bigotes&#10;&#10;Descripción generada automáticamente">
              <a:extLst>
                <a:ext uri="{FF2B5EF4-FFF2-40B4-BE49-F238E27FC236}">
                  <a16:creationId xmlns:a16="http://schemas.microsoft.com/office/drawing/2014/main" id="{48B00A68-9EFF-4AD8-A335-3ACF4C3CE6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9" r="12767"/>
            <a:stretch/>
          </p:blipFill>
          <p:spPr>
            <a:xfrm>
              <a:off x="2437181" y="1982427"/>
              <a:ext cx="3137806" cy="1571844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4F12E09D-0A1B-487C-A1BC-BA562AEF649D}"/>
                </a:ext>
              </a:extLst>
            </p:cNvPr>
            <p:cNvSpPr txBox="1"/>
            <p:nvPr/>
          </p:nvSpPr>
          <p:spPr>
            <a:xfrm rot="16200000">
              <a:off x="1769365" y="2490619"/>
              <a:ext cx="1144775" cy="2201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800" dirty="0"/>
                <a:t>MAL2 expression</a:t>
              </a:r>
            </a:p>
          </p:txBody>
        </p:sp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6AD57363-72D3-4AB4-8497-6DE92B64DABB}"/>
                </a:ext>
              </a:extLst>
            </p:cNvPr>
            <p:cNvGrpSpPr/>
            <p:nvPr/>
          </p:nvGrpSpPr>
          <p:grpSpPr>
            <a:xfrm>
              <a:off x="3301377" y="3515710"/>
              <a:ext cx="1396580" cy="244678"/>
              <a:chOff x="3143498" y="3148445"/>
              <a:chExt cx="1396580" cy="244678"/>
            </a:xfrm>
          </p:grpSpPr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21D59551-C6D3-4D50-9BA8-DDE677E19A00}"/>
                  </a:ext>
                </a:extLst>
              </p:cNvPr>
              <p:cNvSpPr txBox="1"/>
              <p:nvPr/>
            </p:nvSpPr>
            <p:spPr>
              <a:xfrm>
                <a:off x="3261881" y="3148446"/>
                <a:ext cx="599905" cy="2446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US" sz="700" dirty="0"/>
                  <a:t>Normal</a:t>
                </a:r>
              </a:p>
            </p:txBody>
          </p:sp>
          <p:pic>
            <p:nvPicPr>
              <p:cNvPr id="22" name="Imagen 21" descr="Gráfico, Gráfico de cajas y bigotes&#10;&#10;Descripción generada automáticamente">
                <a:extLst>
                  <a:ext uri="{FF2B5EF4-FFF2-40B4-BE49-F238E27FC236}">
                    <a16:creationId xmlns:a16="http://schemas.microsoft.com/office/drawing/2014/main" id="{752C3E80-4899-4C3F-96AA-86D3EA7DC9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791" t="32038" r="8666" b="59402"/>
              <a:stretch/>
            </p:blipFill>
            <p:spPr>
              <a:xfrm>
                <a:off x="3143498" y="3200631"/>
                <a:ext cx="196604" cy="140304"/>
              </a:xfrm>
              <a:prstGeom prst="rect">
                <a:avLst/>
              </a:prstGeom>
            </p:spPr>
          </p:pic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62563B31-F3D4-48A8-A52C-B8CA5F74C92F}"/>
                  </a:ext>
                </a:extLst>
              </p:cNvPr>
              <p:cNvSpPr txBox="1"/>
              <p:nvPr/>
            </p:nvSpPr>
            <p:spPr>
              <a:xfrm>
                <a:off x="3980168" y="3148445"/>
                <a:ext cx="559910" cy="2446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US" sz="700" dirty="0"/>
                  <a:t>Tumor</a:t>
                </a:r>
              </a:p>
            </p:txBody>
          </p:sp>
          <p:pic>
            <p:nvPicPr>
              <p:cNvPr id="29" name="Imagen 28" descr="Gráfico, Gráfico de cajas y bigotes&#10;&#10;Descripción generada automáticamente">
                <a:extLst>
                  <a:ext uri="{FF2B5EF4-FFF2-40B4-BE49-F238E27FC236}">
                    <a16:creationId xmlns:a16="http://schemas.microsoft.com/office/drawing/2014/main" id="{151431E2-26F7-46E4-95E3-DD5606AB455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843" t="39933" r="8275" b="50392"/>
              <a:stretch/>
            </p:blipFill>
            <p:spPr>
              <a:xfrm>
                <a:off x="3880835" y="3198147"/>
                <a:ext cx="211288" cy="158586"/>
              </a:xfrm>
              <a:prstGeom prst="rect">
                <a:avLst/>
              </a:prstGeom>
            </p:spPr>
          </p:pic>
        </p:grp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10D0EC4-5FD7-4F5A-96EE-CBEF2B15679D}"/>
              </a:ext>
            </a:extLst>
          </p:cNvPr>
          <p:cNvGrpSpPr/>
          <p:nvPr/>
        </p:nvGrpSpPr>
        <p:grpSpPr>
          <a:xfrm>
            <a:off x="330914" y="555265"/>
            <a:ext cx="1643521" cy="1198864"/>
            <a:chOff x="330914" y="555265"/>
            <a:chExt cx="1643521" cy="1198864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63E601D0-BB9D-43A8-AEF5-7EF162027130}"/>
                </a:ext>
              </a:extLst>
            </p:cNvPr>
            <p:cNvGrpSpPr/>
            <p:nvPr/>
          </p:nvGrpSpPr>
          <p:grpSpPr>
            <a:xfrm>
              <a:off x="330914" y="555265"/>
              <a:ext cx="1643521" cy="1198864"/>
              <a:chOff x="391072" y="547243"/>
              <a:chExt cx="1643521" cy="1198864"/>
            </a:xfrm>
          </p:grpSpPr>
          <p:pic>
            <p:nvPicPr>
              <p:cNvPr id="10" name="Imagen 9" descr="Gráfico, Gráfico de líneas&#10;&#10;Descripción generada automáticamente">
                <a:extLst>
                  <a:ext uri="{FF2B5EF4-FFF2-40B4-BE49-F238E27FC236}">
                    <a16:creationId xmlns:a16="http://schemas.microsoft.com/office/drawing/2014/main" id="{485E7CFD-61CD-4901-B295-7C699CB1B9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192"/>
              <a:stretch/>
            </p:blipFill>
            <p:spPr>
              <a:xfrm>
                <a:off x="503933" y="690857"/>
                <a:ext cx="1431198" cy="944118"/>
              </a:xfrm>
              <a:prstGeom prst="rect">
                <a:avLst/>
              </a:prstGeom>
            </p:spPr>
          </p:pic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84D57C55-5777-4015-99C9-F6BA71A88BF2}"/>
                  </a:ext>
                </a:extLst>
              </p:cNvPr>
              <p:cNvSpPr txBox="1"/>
              <p:nvPr/>
            </p:nvSpPr>
            <p:spPr>
              <a:xfrm rot="16200000">
                <a:off x="-112929" y="1051244"/>
                <a:ext cx="1188001" cy="18000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800" dirty="0"/>
                  <a:t>Survival probability (OS)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A789B5FE-852D-49A5-9298-57302466A812}"/>
                  </a:ext>
                </a:extLst>
              </p:cNvPr>
              <p:cNvSpPr txBox="1"/>
              <p:nvPr/>
            </p:nvSpPr>
            <p:spPr>
              <a:xfrm>
                <a:off x="826810" y="1566107"/>
                <a:ext cx="956955" cy="18000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800" dirty="0"/>
                  <a:t>Time (months)</a:t>
                </a:r>
              </a:p>
            </p:txBody>
          </p:sp>
          <p:grpSp>
            <p:nvGrpSpPr>
              <p:cNvPr id="2" name="Grupo 1">
                <a:extLst>
                  <a:ext uri="{FF2B5EF4-FFF2-40B4-BE49-F238E27FC236}">
                    <a16:creationId xmlns:a16="http://schemas.microsoft.com/office/drawing/2014/main" id="{DDFF3EC5-0933-4F9C-BCCD-AD1BCAC549C4}"/>
                  </a:ext>
                </a:extLst>
              </p:cNvPr>
              <p:cNvGrpSpPr/>
              <p:nvPr/>
            </p:nvGrpSpPr>
            <p:grpSpPr>
              <a:xfrm>
                <a:off x="1278307" y="618579"/>
                <a:ext cx="756286" cy="374380"/>
                <a:chOff x="5504721" y="1685165"/>
                <a:chExt cx="924973" cy="457886"/>
              </a:xfrm>
            </p:grpSpPr>
            <p:sp>
              <p:nvSpPr>
                <p:cNvPr id="12" name="CuadroTexto 11">
                  <a:extLst>
                    <a:ext uri="{FF2B5EF4-FFF2-40B4-BE49-F238E27FC236}">
                      <a16:creationId xmlns:a16="http://schemas.microsoft.com/office/drawing/2014/main" id="{F4B77F61-5B38-46FA-8233-61A351A681B6}"/>
                    </a:ext>
                  </a:extLst>
                </p:cNvPr>
                <p:cNvSpPr txBox="1"/>
                <p:nvPr/>
              </p:nvSpPr>
              <p:spPr>
                <a:xfrm>
                  <a:off x="5504721" y="1685165"/>
                  <a:ext cx="924973" cy="2258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Study</a:t>
                  </a:r>
                </a:p>
              </p:txBody>
            </p:sp>
            <p:sp>
              <p:nvSpPr>
                <p:cNvPr id="13" name="CuadroTexto 12">
                  <a:extLst>
                    <a:ext uri="{FF2B5EF4-FFF2-40B4-BE49-F238E27FC236}">
                      <a16:creationId xmlns:a16="http://schemas.microsoft.com/office/drawing/2014/main" id="{1F3AB9B2-E0F8-4963-9A04-90BA0A9CEA4D}"/>
                    </a:ext>
                  </a:extLst>
                </p:cNvPr>
                <p:cNvSpPr txBox="1"/>
                <p:nvPr/>
              </p:nvSpPr>
              <p:spPr>
                <a:xfrm>
                  <a:off x="5642997" y="1804316"/>
                  <a:ext cx="756001" cy="2258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METABRIC</a:t>
                  </a:r>
                </a:p>
              </p:txBody>
            </p:sp>
            <p:sp>
              <p:nvSpPr>
                <p:cNvPr id="14" name="CuadroTexto 13">
                  <a:extLst>
                    <a:ext uri="{FF2B5EF4-FFF2-40B4-BE49-F238E27FC236}">
                      <a16:creationId xmlns:a16="http://schemas.microsoft.com/office/drawing/2014/main" id="{7DFA1A0C-ABA5-46CC-91E4-DDA473920745}"/>
                    </a:ext>
                  </a:extLst>
                </p:cNvPr>
                <p:cNvSpPr txBox="1"/>
                <p:nvPr/>
              </p:nvSpPr>
              <p:spPr>
                <a:xfrm>
                  <a:off x="5642997" y="1917195"/>
                  <a:ext cx="490149" cy="2258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TCGA</a:t>
                  </a:r>
                </a:p>
              </p:txBody>
            </p:sp>
            <p:pic>
              <p:nvPicPr>
                <p:cNvPr id="19" name="Imagen 18" descr="Gráfico, Gráfico de líneas&#10;&#10;Descripción generada automáticamente">
                  <a:extLst>
                    <a:ext uri="{FF2B5EF4-FFF2-40B4-BE49-F238E27FC236}">
                      <a16:creationId xmlns:a16="http://schemas.microsoft.com/office/drawing/2014/main" id="{AC0E39EB-D4DE-4981-8130-5F25D13BA5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3957" t="44156" r="11084" b="43449"/>
                <a:stretch/>
              </p:blipFill>
              <p:spPr>
                <a:xfrm>
                  <a:off x="5565879" y="1838377"/>
                  <a:ext cx="153534" cy="243833"/>
                </a:xfrm>
                <a:prstGeom prst="rect">
                  <a:avLst/>
                </a:prstGeom>
              </p:spPr>
            </p:pic>
          </p:grpSp>
        </p:grp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863238D-46CD-4F18-ACAB-BA957B42E761}"/>
                </a:ext>
              </a:extLst>
            </p:cNvPr>
            <p:cNvSpPr txBox="1"/>
            <p:nvPr/>
          </p:nvSpPr>
          <p:spPr>
            <a:xfrm>
              <a:off x="668888" y="1301208"/>
              <a:ext cx="432000" cy="144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 anchor="ctr" anchorCtr="0">
              <a:spAutoFit/>
            </a:bodyPr>
            <a:lstStyle/>
            <a:p>
              <a:r>
                <a:rPr lang="en-US" sz="600" dirty="0"/>
                <a:t>p = 0.41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09113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8877</TotalTime>
  <Words>147</Words>
  <Application>Microsoft Office PowerPoint</Application>
  <PresentationFormat>Personalizado</PresentationFormat>
  <Paragraphs>15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</dc:title>
  <dc:creator>Carola</dc:creator>
  <cp:lastModifiedBy>Carola</cp:lastModifiedBy>
  <cp:revision>1512</cp:revision>
  <dcterms:created xsi:type="dcterms:W3CDTF">2021-05-25T23:32:05Z</dcterms:created>
  <dcterms:modified xsi:type="dcterms:W3CDTF">2022-05-12T19:42:48Z</dcterms:modified>
</cp:coreProperties>
</file>