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80" r:id="rId2"/>
  </p:sldIdLst>
  <p:sldSz cx="6119813" cy="80994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42E0E17-0E31-101D-5884-4404CE874F26}" name="Paola Betancur" initials="PB" userId="yC6gPSpHZ5E7KzhPOzAdl+y0VySHHlCYZ2TFdWpgklU=" providerId="None"/>
  <p188:author id="{2146EDFD-4EF2-0AFC-9F57-CF86331F0B06}" name="Carola" initials="C" userId="Carola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ola" initials="C" lastIdx="1" clrIdx="0">
    <p:extLst>
      <p:ext uri="{19B8F6BF-5375-455C-9EA6-DF929625EA0E}">
        <p15:presenceInfo xmlns:p15="http://schemas.microsoft.com/office/powerpoint/2012/main" userId="Carol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66"/>
    <a:srgbClr val="33CCFF"/>
    <a:srgbClr val="FF33CC"/>
    <a:srgbClr val="894771"/>
    <a:srgbClr val="BD0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89B9B9-C380-4867-A916-9F20FE57BCEB}" v="774" dt="2022-02-14T18:49:01.438"/>
    <p1510:client id="{0976C461-AC20-487F-BF96-DEDD14EFBFDD}" v="1" dt="2022-03-28T05:41:59.175"/>
    <p1510:client id="{178FB0BE-E4A0-46F2-A895-AAD3769F46A5}" v="4" dt="2022-02-15T00:15:53.794"/>
    <p1510:client id="{1EBA6F1F-39A3-43DE-B8BF-B2522AEB356A}" v="6" dt="2022-04-01T22:13:50.666"/>
    <p1510:client id="{20464BB9-53DC-4C6A-BCC4-7D71B6FF8E58}" v="643" dt="2022-03-27T01:03:18.220"/>
    <p1510:client id="{2DB92287-1527-4EA6-9789-C93D52ECB507}" v="2" dt="2022-04-06T18:17:31.314"/>
    <p1510:client id="{385643E1-0FE1-49C6-B064-5D3F22ABFD28}" v="168" dt="2022-03-27T19:48:43.921"/>
    <p1510:client id="{490E9637-2133-4098-940B-270DE891FE1C}" v="76" dt="2022-01-13T21:24:33.816"/>
    <p1510:client id="{506A8402-CB7A-44A0-A885-9477B04C7C8D}" v="275" dt="2022-03-14T17:17:33.821"/>
    <p1510:client id="{52183110-7832-4690-BBC6-F2E8784745F1}" v="50" dt="2021-09-22T22:57:38.004"/>
    <p1510:client id="{56A9B025-6FB1-4E29-8188-47B33EB93875}" v="388" dt="2022-04-01T05:40:48.987"/>
    <p1510:client id="{5733FDAB-0384-4DB4-8FB0-EF7BD26EF1E2}" v="877" dt="2022-03-27T02:35:36.383"/>
    <p1510:client id="{5BF3B724-47C5-4F52-B428-EF0AA0C87C89}" v="614" dt="2021-12-30T23:52:39.203"/>
    <p1510:client id="{6495E70E-3C2F-48C6-A214-C11291477F1F}" v="125" dt="2021-11-22T22:58:41.899"/>
    <p1510:client id="{65F50365-D091-4A54-9309-D65BB6138E2C}" v="27" dt="2022-04-01T21:41:10.770"/>
    <p1510:client id="{6ED52FDA-87F0-4A1B-B4B4-0DE370942033}" v="6" dt="2022-03-27T22:22:12.780"/>
    <p1510:client id="{71297A64-0C05-4582-B443-BDBB29203BA4}" v="14" dt="2022-02-15T02:45:47.252"/>
    <p1510:client id="{74DE8BBA-7EA6-49BB-BBC1-DA94C4EC8611}" v="22" dt="2022-04-06T18:11:51.699"/>
    <p1510:client id="{79A0AB78-5302-45A8-9575-1F5D4A8FEE63}" v="615" dt="2021-11-23T18:34:56.662"/>
    <p1510:client id="{8595166D-B807-4C05-B399-42B8B4477780}" v="1346" dt="2022-03-27T05:34:56.545"/>
    <p1510:client id="{B2D4FD87-B351-4E15-B45E-53B89BA18B4F}" v="178" dt="2022-03-27T20:10:39.374"/>
    <p1510:client id="{B712718A-91CD-4563-8E5E-074B9D4BC7DC}" v="61" dt="2022-02-15T20:56:37.311"/>
    <p1510:client id="{BBD46104-448B-40E2-A31E-6CF9D9C60B33}" v="49" dt="2021-11-18T19:10:11.772"/>
    <p1510:client id="{BDC34AEE-9C6C-4E9F-BFE2-726AA220D85C}" v="28" dt="2022-01-14T22:42:21.223"/>
    <p1510:client id="{D806EFED-C62F-4990-8F2F-BC0EA9A107C9}" v="100" dt="2022-03-27T20:27:11.447"/>
    <p1510:client id="{E00BB126-D3D3-46E6-AA2C-FB8DE9464A76}" v="34" dt="2022-03-27T20:36:34.072"/>
    <p1510:client id="{EC69AE1A-9D67-4232-8C46-9959E10F87DB}" v="184" dt="2022-04-01T06:01:48.986"/>
    <p1510:client id="{EE5C0493-7362-4B65-BEA1-50FED55DA8B8}" v="39" dt="2022-03-26T23:40:04.300"/>
    <p1510:client id="{F377B2F9-748C-4737-90FF-A206557A0F90}" v="640" dt="2022-03-27T06:32:52.901"/>
    <p1510:client id="{F838D395-74F8-46DF-92B2-E869C80B1FAD}" v="3" dt="2022-02-15T17:51:10.7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89698" autoAdjust="0"/>
  </p:normalViewPr>
  <p:slideViewPr>
    <p:cSldViewPr snapToGrid="0">
      <p:cViewPr varScale="1">
        <p:scale>
          <a:sx n="70" d="100"/>
          <a:sy n="70" d="100"/>
        </p:scale>
        <p:origin x="243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8/10/relationships/authors" Target="authors.xml"/><Relationship Id="rId4" Type="http://schemas.openxmlformats.org/officeDocument/2006/relationships/commentAuthors" Target="commentAuthors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23A75E-124A-4A1B-A01A-529F84DA411D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63775" y="1143000"/>
            <a:ext cx="2330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E1760C-16F9-4F59-8E55-20277BE10F0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225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1pPr>
    <a:lvl2pPr marL="387797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2pPr>
    <a:lvl3pPr marL="775594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3pPr>
    <a:lvl4pPr marL="1163391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4pPr>
    <a:lvl5pPr marL="1551188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5pPr>
    <a:lvl6pPr marL="1938985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6pPr>
    <a:lvl7pPr marL="2326782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7pPr>
    <a:lvl8pPr marL="2714579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8pPr>
    <a:lvl9pPr marL="3102376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325531"/>
            <a:ext cx="5201841" cy="2819800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4254073"/>
            <a:ext cx="4589860" cy="1955486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93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255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2019234"/>
            <a:ext cx="5278339" cy="3369135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5420242"/>
            <a:ext cx="5278339" cy="1771749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/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75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793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2156097"/>
            <a:ext cx="2600921" cy="513901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2156097"/>
            <a:ext cx="2600921" cy="513901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581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31221"/>
            <a:ext cx="5278339" cy="156551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985485"/>
            <a:ext cx="2588967" cy="973055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2958540"/>
            <a:ext cx="2588967" cy="435156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985485"/>
            <a:ext cx="2601718" cy="973055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2958540"/>
            <a:ext cx="2601718" cy="435156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583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959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478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39962"/>
            <a:ext cx="1973799" cy="1889866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1166169"/>
            <a:ext cx="3098155" cy="5755841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429828"/>
            <a:ext cx="1973799" cy="4501556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129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39962"/>
            <a:ext cx="1973799" cy="1889866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1166169"/>
            <a:ext cx="3098155" cy="5755841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429828"/>
            <a:ext cx="1973799" cy="4501556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13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067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431220"/>
            <a:ext cx="1319585" cy="6863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431220"/>
            <a:ext cx="3882256" cy="686388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149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431221"/>
            <a:ext cx="5278339" cy="1565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2156097"/>
            <a:ext cx="5278339" cy="5139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7506969"/>
            <a:ext cx="137695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7506969"/>
            <a:ext cx="2065437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7506969"/>
            <a:ext cx="137695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060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12008" rtl="0" eaLnBrk="1" latinLnBrk="0" hangingPunct="1">
        <a:lnSpc>
          <a:spcPct val="90000"/>
        </a:lnSpc>
        <a:spcBef>
          <a:spcPct val="0"/>
        </a:spcBef>
        <a:buNone/>
        <a:defRPr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0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2">
            <a:extLst>
              <a:ext uri="{FF2B5EF4-FFF2-40B4-BE49-F238E27FC236}">
                <a16:creationId xmlns:a16="http://schemas.microsoft.com/office/drawing/2014/main" id="{E54D873A-B7C7-4B4A-AF57-EAAB4A74E682}"/>
              </a:ext>
            </a:extLst>
          </p:cNvPr>
          <p:cNvSpPr txBox="1"/>
          <p:nvPr/>
        </p:nvSpPr>
        <p:spPr>
          <a:xfrm flipH="1">
            <a:off x="264865" y="6294"/>
            <a:ext cx="1351467" cy="169874"/>
          </a:xfrm>
          <a:prstGeom prst="rect">
            <a:avLst/>
          </a:prstGeom>
          <a:noFill/>
        </p:spPr>
        <p:txBody>
          <a:bodyPr wrap="square" lIns="42055" tIns="21028" rIns="42055" bIns="21028" rtlCol="0" anchor="t">
            <a:spAutoFit/>
          </a:bodyPr>
          <a:lstStyle/>
          <a:p>
            <a:r>
              <a:rPr lang="en-US" sz="828" dirty="0"/>
              <a:t>Supplementary Figure 1</a:t>
            </a:r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41BD9FCD-1453-4304-89D9-DAA89280F2F5}"/>
              </a:ext>
            </a:extLst>
          </p:cNvPr>
          <p:cNvGrpSpPr>
            <a:grpSpLocks noChangeAspect="1"/>
          </p:cNvGrpSpPr>
          <p:nvPr/>
        </p:nvGrpSpPr>
        <p:grpSpPr>
          <a:xfrm>
            <a:off x="697291" y="3022119"/>
            <a:ext cx="3222492" cy="760849"/>
            <a:chOff x="676450" y="3477134"/>
            <a:chExt cx="3284388" cy="775464"/>
          </a:xfrm>
        </p:grpSpPr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2EBA4125-BC61-4298-A0C6-1CFF8560E3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21383" y="3835790"/>
              <a:ext cx="82321" cy="1126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3B15CC9E-A2D1-423F-88BF-FAA90D878629}"/>
                </a:ext>
              </a:extLst>
            </p:cNvPr>
            <p:cNvSpPr txBox="1"/>
            <p:nvPr/>
          </p:nvSpPr>
          <p:spPr>
            <a:xfrm>
              <a:off x="1668862" y="3917641"/>
              <a:ext cx="504000" cy="220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72" dirty="0"/>
                <a:t>VXN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55030DDA-146A-461A-996D-ACF8C68E365A}"/>
                </a:ext>
              </a:extLst>
            </p:cNvPr>
            <p:cNvSpPr txBox="1"/>
            <p:nvPr/>
          </p:nvSpPr>
          <p:spPr>
            <a:xfrm>
              <a:off x="3090788" y="3911291"/>
              <a:ext cx="572387" cy="220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72" dirty="0"/>
                <a:t>NSMCE2</a:t>
              </a:r>
            </a:p>
          </p:txBody>
        </p:sp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E1F8867E-E603-4DD3-8939-297D6F5856FD}"/>
                </a:ext>
              </a:extLst>
            </p:cNvPr>
            <p:cNvCxnSpPr>
              <a:cxnSpLocks/>
            </p:cNvCxnSpPr>
            <p:nvPr/>
          </p:nvCxnSpPr>
          <p:spPr>
            <a:xfrm>
              <a:off x="3168167" y="3835790"/>
              <a:ext cx="55197" cy="1126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12">
              <a:extLst>
                <a:ext uri="{FF2B5EF4-FFF2-40B4-BE49-F238E27FC236}">
                  <a16:creationId xmlns:a16="http://schemas.microsoft.com/office/drawing/2014/main" id="{970AE912-D552-42D4-940C-0740A507399A}"/>
                </a:ext>
              </a:extLst>
            </p:cNvPr>
            <p:cNvCxnSpPr>
              <a:cxnSpLocks/>
            </p:cNvCxnSpPr>
            <p:nvPr/>
          </p:nvCxnSpPr>
          <p:spPr>
            <a:xfrm>
              <a:off x="3069263" y="3835790"/>
              <a:ext cx="42244" cy="1971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44FF7028-0A9C-445D-B731-915D4555788A}"/>
                </a:ext>
              </a:extLst>
            </p:cNvPr>
            <p:cNvSpPr txBox="1"/>
            <p:nvPr/>
          </p:nvSpPr>
          <p:spPr>
            <a:xfrm>
              <a:off x="2928717" y="4031997"/>
              <a:ext cx="504000" cy="220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72" dirty="0"/>
                <a:t>MAL2</a:t>
              </a:r>
            </a:p>
          </p:txBody>
        </p: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093C53-FB18-46F0-9D96-1D907AF8DC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46567" y="3835790"/>
              <a:ext cx="47178" cy="1971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652156F7-A7E7-4989-8A44-DB3171981171}"/>
                </a:ext>
              </a:extLst>
            </p:cNvPr>
            <p:cNvSpPr txBox="1"/>
            <p:nvPr/>
          </p:nvSpPr>
          <p:spPr>
            <a:xfrm>
              <a:off x="2634308" y="4028638"/>
              <a:ext cx="504000" cy="220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72" dirty="0"/>
                <a:t>EIF3H</a:t>
              </a:r>
            </a:p>
          </p:txBody>
        </p:sp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D3D190CA-F0CF-4E75-9B26-5777163809A8}"/>
                </a:ext>
              </a:extLst>
            </p:cNvPr>
            <p:cNvSpPr txBox="1"/>
            <p:nvPr/>
          </p:nvSpPr>
          <p:spPr>
            <a:xfrm>
              <a:off x="3456838" y="3918337"/>
              <a:ext cx="504000" cy="220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72" dirty="0"/>
                <a:t>AGO2</a:t>
              </a:r>
            </a:p>
          </p:txBody>
        </p:sp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27615BDA-8889-481E-ACDB-6DCE4CC3DD9B}"/>
                </a:ext>
              </a:extLst>
            </p:cNvPr>
            <p:cNvCxnSpPr>
              <a:cxnSpLocks/>
            </p:cNvCxnSpPr>
            <p:nvPr/>
          </p:nvCxnSpPr>
          <p:spPr>
            <a:xfrm>
              <a:off x="3523389" y="3835790"/>
              <a:ext cx="55197" cy="1126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66B672DF-9A8C-4830-BF47-78A720A8E4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99964" y="3835790"/>
              <a:ext cx="161135" cy="12673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80644B0B-B039-40A4-B58D-49980176FD0A}"/>
                </a:ext>
              </a:extLst>
            </p:cNvPr>
            <p:cNvSpPr txBox="1"/>
            <p:nvPr/>
          </p:nvSpPr>
          <p:spPr>
            <a:xfrm>
              <a:off x="2304741" y="3930341"/>
              <a:ext cx="504000" cy="220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72" dirty="0"/>
                <a:t>YWHAZ</a:t>
              </a:r>
            </a:p>
          </p:txBody>
        </p:sp>
        <p:pic>
          <p:nvPicPr>
            <p:cNvPr id="5" name="Gráfico 4">
              <a:extLst>
                <a:ext uri="{FF2B5EF4-FFF2-40B4-BE49-F238E27FC236}">
                  <a16:creationId xmlns:a16="http://schemas.microsoft.com/office/drawing/2014/main" id="{AD03CAE9-BA86-42C0-BF77-A022E1A01F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37459"/>
            <a:stretch/>
          </p:blipFill>
          <p:spPr>
            <a:xfrm>
              <a:off x="676450" y="3477134"/>
              <a:ext cx="2950763" cy="355247"/>
            </a:xfrm>
            <a:prstGeom prst="rect">
              <a:avLst/>
            </a:prstGeom>
          </p:spPr>
        </p:pic>
      </p:grpSp>
      <p:sp>
        <p:nvSpPr>
          <p:cNvPr id="33" name="CuadroTexto 32">
            <a:extLst>
              <a:ext uri="{FF2B5EF4-FFF2-40B4-BE49-F238E27FC236}">
                <a16:creationId xmlns:a16="http://schemas.microsoft.com/office/drawing/2014/main" id="{0C899849-AC58-45D3-A8E7-692304512611}"/>
              </a:ext>
            </a:extLst>
          </p:cNvPr>
          <p:cNvSpPr txBox="1"/>
          <p:nvPr/>
        </p:nvSpPr>
        <p:spPr>
          <a:xfrm flipH="1">
            <a:off x="41418" y="248315"/>
            <a:ext cx="294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A)</a:t>
            </a:r>
          </a:p>
        </p:txBody>
      </p:sp>
      <p:sp>
        <p:nvSpPr>
          <p:cNvPr id="34" name="CuadroTexto 2">
            <a:extLst>
              <a:ext uri="{FF2B5EF4-FFF2-40B4-BE49-F238E27FC236}">
                <a16:creationId xmlns:a16="http://schemas.microsoft.com/office/drawing/2014/main" id="{5CA40542-62D3-40FA-80BD-D87B4C6DEBFC}"/>
              </a:ext>
            </a:extLst>
          </p:cNvPr>
          <p:cNvSpPr txBox="1"/>
          <p:nvPr/>
        </p:nvSpPr>
        <p:spPr>
          <a:xfrm flipH="1">
            <a:off x="41417" y="1826744"/>
            <a:ext cx="294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B)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4A9B55FB-DA9C-4825-B929-344766D05A96}"/>
              </a:ext>
            </a:extLst>
          </p:cNvPr>
          <p:cNvGrpSpPr>
            <a:grpSpLocks noChangeAspect="1"/>
          </p:cNvGrpSpPr>
          <p:nvPr/>
        </p:nvGrpSpPr>
        <p:grpSpPr>
          <a:xfrm>
            <a:off x="697290" y="1300533"/>
            <a:ext cx="3541561" cy="740472"/>
            <a:chOff x="676450" y="1486667"/>
            <a:chExt cx="3609585" cy="754696"/>
          </a:xfrm>
        </p:grpSpPr>
        <p:pic>
          <p:nvPicPr>
            <p:cNvPr id="35" name="Gráfico 34">
              <a:extLst>
                <a:ext uri="{FF2B5EF4-FFF2-40B4-BE49-F238E27FC236}">
                  <a16:creationId xmlns:a16="http://schemas.microsoft.com/office/drawing/2014/main" id="{86E685BD-0FBC-40DA-BF13-956AC9A760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b="37327"/>
            <a:stretch/>
          </p:blipFill>
          <p:spPr>
            <a:xfrm>
              <a:off x="676450" y="1486667"/>
              <a:ext cx="3514309" cy="423988"/>
            </a:xfrm>
            <a:prstGeom prst="rect">
              <a:avLst/>
            </a:prstGeom>
          </p:spPr>
        </p:pic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542C1F8A-9FE2-4631-B4D6-0A9931582142}"/>
                </a:ext>
              </a:extLst>
            </p:cNvPr>
            <p:cNvSpPr txBox="1"/>
            <p:nvPr/>
          </p:nvSpPr>
          <p:spPr>
            <a:xfrm>
              <a:off x="3419677" y="2021214"/>
              <a:ext cx="528358" cy="220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72" dirty="0"/>
                <a:t>ATP2B4</a:t>
              </a:r>
            </a:p>
          </p:txBody>
        </p:sp>
        <p:sp>
          <p:nvSpPr>
            <p:cNvPr id="39" name="CuadroTexto 38">
              <a:extLst>
                <a:ext uri="{FF2B5EF4-FFF2-40B4-BE49-F238E27FC236}">
                  <a16:creationId xmlns:a16="http://schemas.microsoft.com/office/drawing/2014/main" id="{724237A0-EB17-4BF5-AD44-92F38F33AD91}"/>
                </a:ext>
              </a:extLst>
            </p:cNvPr>
            <p:cNvSpPr txBox="1"/>
            <p:nvPr/>
          </p:nvSpPr>
          <p:spPr>
            <a:xfrm>
              <a:off x="3801707" y="2020575"/>
              <a:ext cx="484328" cy="220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72" dirty="0"/>
                <a:t>CAPN2</a:t>
              </a:r>
            </a:p>
          </p:txBody>
        </p:sp>
        <p:cxnSp>
          <p:nvCxnSpPr>
            <p:cNvPr id="41" name="Conector recto 40">
              <a:extLst>
                <a:ext uri="{FF2B5EF4-FFF2-40B4-BE49-F238E27FC236}">
                  <a16:creationId xmlns:a16="http://schemas.microsoft.com/office/drawing/2014/main" id="{85DE3FE9-712D-4451-B017-C148FF26A144}"/>
                </a:ext>
              </a:extLst>
            </p:cNvPr>
            <p:cNvCxnSpPr>
              <a:cxnSpLocks/>
            </p:cNvCxnSpPr>
            <p:nvPr/>
          </p:nvCxnSpPr>
          <p:spPr>
            <a:xfrm>
              <a:off x="3785372" y="1914663"/>
              <a:ext cx="108000" cy="1224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CuadroTexto 42">
              <a:extLst>
                <a:ext uri="{FF2B5EF4-FFF2-40B4-BE49-F238E27FC236}">
                  <a16:creationId xmlns:a16="http://schemas.microsoft.com/office/drawing/2014/main" id="{13B748C6-E9D5-4E37-97EE-6CAB95FE2BD9}"/>
                </a:ext>
              </a:extLst>
            </p:cNvPr>
            <p:cNvSpPr txBox="1"/>
            <p:nvPr/>
          </p:nvSpPr>
          <p:spPr>
            <a:xfrm>
              <a:off x="3071738" y="2020575"/>
              <a:ext cx="484328" cy="220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72" dirty="0"/>
                <a:t>PKP1</a:t>
              </a:r>
            </a:p>
          </p:txBody>
        </p:sp>
        <p:cxnSp>
          <p:nvCxnSpPr>
            <p:cNvPr id="45" name="Conector recto 44">
              <a:extLst>
                <a:ext uri="{FF2B5EF4-FFF2-40B4-BE49-F238E27FC236}">
                  <a16:creationId xmlns:a16="http://schemas.microsoft.com/office/drawing/2014/main" id="{6C05B407-F462-4850-9690-2853A95CCD3F}"/>
                </a:ext>
              </a:extLst>
            </p:cNvPr>
            <p:cNvCxnSpPr>
              <a:cxnSpLocks/>
            </p:cNvCxnSpPr>
            <p:nvPr/>
          </p:nvCxnSpPr>
          <p:spPr>
            <a:xfrm>
              <a:off x="3529539" y="1914663"/>
              <a:ext cx="59995" cy="1224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>
              <a:extLst>
                <a:ext uri="{FF2B5EF4-FFF2-40B4-BE49-F238E27FC236}">
                  <a16:creationId xmlns:a16="http://schemas.microsoft.com/office/drawing/2014/main" id="{89A32634-158C-464C-A50D-DBC493B7C4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18422" y="1914663"/>
              <a:ext cx="72000" cy="122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upo 1">
            <a:extLst>
              <a:ext uri="{FF2B5EF4-FFF2-40B4-BE49-F238E27FC236}">
                <a16:creationId xmlns:a16="http://schemas.microsoft.com/office/drawing/2014/main" id="{240CCFB1-C7BF-4C13-84DB-84354635ABDD}"/>
              </a:ext>
            </a:extLst>
          </p:cNvPr>
          <p:cNvGrpSpPr/>
          <p:nvPr/>
        </p:nvGrpSpPr>
        <p:grpSpPr>
          <a:xfrm>
            <a:off x="75983" y="2086078"/>
            <a:ext cx="5784070" cy="798565"/>
            <a:chOff x="75983" y="2086078"/>
            <a:chExt cx="5784070" cy="798565"/>
          </a:xfrm>
        </p:grpSpPr>
        <p:sp>
          <p:nvSpPr>
            <p:cNvPr id="27" name="CuadroTexto 26">
              <a:extLst>
                <a:ext uri="{FF2B5EF4-FFF2-40B4-BE49-F238E27FC236}">
                  <a16:creationId xmlns:a16="http://schemas.microsoft.com/office/drawing/2014/main" id="{B7B1AFFE-0DE4-4A5F-8813-4EA68A3A10F3}"/>
                </a:ext>
              </a:extLst>
            </p:cNvPr>
            <p:cNvSpPr txBox="1"/>
            <p:nvPr/>
          </p:nvSpPr>
          <p:spPr>
            <a:xfrm>
              <a:off x="75983" y="2086078"/>
              <a:ext cx="412590" cy="618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"/>
                </a:spcAft>
              </a:pPr>
              <a:r>
                <a:rPr lang="en-US" sz="500" b="1" dirty="0"/>
                <a:t>EIF3H</a:t>
              </a:r>
            </a:p>
            <a:p>
              <a:pPr>
                <a:spcAft>
                  <a:spcPts val="80"/>
                </a:spcAft>
              </a:pPr>
              <a:r>
                <a:rPr lang="en-US" sz="500" b="1" dirty="0"/>
                <a:t>MAL2</a:t>
              </a:r>
            </a:p>
            <a:p>
              <a:pPr>
                <a:spcAft>
                  <a:spcPts val="80"/>
                </a:spcAft>
              </a:pPr>
              <a:r>
                <a:rPr lang="en-US" sz="500" b="1" dirty="0"/>
                <a:t>NSMCE2</a:t>
              </a:r>
            </a:p>
            <a:p>
              <a:pPr>
                <a:spcAft>
                  <a:spcPts val="80"/>
                </a:spcAft>
              </a:pPr>
              <a:r>
                <a:rPr lang="en-US" sz="500" b="1" dirty="0"/>
                <a:t>YWHAZ</a:t>
              </a:r>
            </a:p>
            <a:p>
              <a:pPr>
                <a:spcAft>
                  <a:spcPts val="80"/>
                </a:spcAft>
              </a:pPr>
              <a:r>
                <a:rPr lang="en-US" sz="500" b="1" dirty="0"/>
                <a:t>VXN</a:t>
              </a:r>
            </a:p>
            <a:p>
              <a:pPr>
                <a:spcAft>
                  <a:spcPts val="80"/>
                </a:spcAft>
              </a:pPr>
              <a:r>
                <a:rPr lang="en-US" sz="500" b="1" dirty="0"/>
                <a:t>AGO2</a:t>
              </a:r>
            </a:p>
          </p:txBody>
        </p:sp>
        <p:grpSp>
          <p:nvGrpSpPr>
            <p:cNvPr id="10" name="Grupo 9">
              <a:extLst>
                <a:ext uri="{FF2B5EF4-FFF2-40B4-BE49-F238E27FC236}">
                  <a16:creationId xmlns:a16="http://schemas.microsoft.com/office/drawing/2014/main" id="{9D23A1E3-BF57-412A-9A4C-A94F047FBF2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4995" y="2709948"/>
              <a:ext cx="4350111" cy="174695"/>
              <a:chOff x="2034552" y="2052255"/>
              <a:chExt cx="4836713" cy="194237"/>
            </a:xfrm>
          </p:grpSpPr>
          <p:pic>
            <p:nvPicPr>
              <p:cNvPr id="56" name="Imagen 55" descr="Gráfico&#10;&#10;Descripción generada automáticamente">
                <a:extLst>
                  <a:ext uri="{FF2B5EF4-FFF2-40B4-BE49-F238E27FC236}">
                    <a16:creationId xmlns:a16="http://schemas.microsoft.com/office/drawing/2014/main" id="{2E3A8074-8216-494F-8A37-4F5633B7B6F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5977" t="88173" r="52592" b="-2225"/>
              <a:stretch/>
            </p:blipFill>
            <p:spPr>
              <a:xfrm>
                <a:off x="4192499" y="2077099"/>
                <a:ext cx="114196" cy="144548"/>
              </a:xfrm>
              <a:prstGeom prst="rect">
                <a:avLst/>
              </a:prstGeom>
            </p:spPr>
          </p:pic>
          <p:pic>
            <p:nvPicPr>
              <p:cNvPr id="57" name="Imagen 56">
                <a:extLst>
                  <a:ext uri="{FF2B5EF4-FFF2-40B4-BE49-F238E27FC236}">
                    <a16:creationId xmlns:a16="http://schemas.microsoft.com/office/drawing/2014/main" id="{49DE97EA-FC65-40C2-BEE5-5EB0F1477B4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11738" t="56741" r="87219" b="40010"/>
              <a:stretch/>
            </p:blipFill>
            <p:spPr>
              <a:xfrm>
                <a:off x="2774527" y="2055525"/>
                <a:ext cx="107174" cy="187697"/>
              </a:xfrm>
              <a:prstGeom prst="rect">
                <a:avLst/>
              </a:prstGeom>
            </p:spPr>
          </p:pic>
          <p:pic>
            <p:nvPicPr>
              <p:cNvPr id="58" name="Imagen 57">
                <a:extLst>
                  <a:ext uri="{FF2B5EF4-FFF2-40B4-BE49-F238E27FC236}">
                    <a16:creationId xmlns:a16="http://schemas.microsoft.com/office/drawing/2014/main" id="{C698C1D9-0F8C-4B1D-AE85-E7C291B4872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5274" t="56741" r="56915" b="39897"/>
              <a:stretch/>
            </p:blipFill>
            <p:spPr>
              <a:xfrm>
                <a:off x="5007724" y="2052255"/>
                <a:ext cx="1829773" cy="194237"/>
              </a:xfrm>
              <a:prstGeom prst="rect">
                <a:avLst/>
              </a:prstGeom>
            </p:spPr>
          </p:pic>
          <p:sp>
            <p:nvSpPr>
              <p:cNvPr id="59" name="CuadroTexto 58">
                <a:extLst>
                  <a:ext uri="{FF2B5EF4-FFF2-40B4-BE49-F238E27FC236}">
                    <a16:creationId xmlns:a16="http://schemas.microsoft.com/office/drawing/2014/main" id="{85AAE768-1E3C-45EA-A885-9DC67AFB099D}"/>
                  </a:ext>
                </a:extLst>
              </p:cNvPr>
              <p:cNvSpPr txBox="1"/>
              <p:nvPr/>
            </p:nvSpPr>
            <p:spPr>
              <a:xfrm>
                <a:off x="2833022" y="2066855"/>
                <a:ext cx="684001" cy="1516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9435" tIns="29435" rIns="29435" bIns="29435" rtlCol="0">
                <a:spAutoFit/>
              </a:bodyPr>
              <a:lstStyle/>
              <a:p>
                <a:r>
                  <a:rPr lang="en-US" sz="500" dirty="0"/>
                  <a:t>Missense mutation</a:t>
                </a:r>
                <a:endParaRPr lang="en-US" sz="400" dirty="0"/>
              </a:p>
            </p:txBody>
          </p:sp>
          <p:sp>
            <p:nvSpPr>
              <p:cNvPr id="60" name="CuadroTexto 59">
                <a:extLst>
                  <a:ext uri="{FF2B5EF4-FFF2-40B4-BE49-F238E27FC236}">
                    <a16:creationId xmlns:a16="http://schemas.microsoft.com/office/drawing/2014/main" id="{2302B5B1-BF04-4E43-9BD5-0DC3FEA876C1}"/>
                  </a:ext>
                </a:extLst>
              </p:cNvPr>
              <p:cNvSpPr txBox="1"/>
              <p:nvPr/>
            </p:nvSpPr>
            <p:spPr>
              <a:xfrm>
                <a:off x="5100550" y="2066855"/>
                <a:ext cx="504000" cy="1516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9435" tIns="29435" rIns="29435" bIns="29435" rtlCol="0">
                <a:spAutoFit/>
              </a:bodyPr>
              <a:lstStyle/>
              <a:p>
                <a:r>
                  <a:rPr lang="en-US" sz="500" dirty="0"/>
                  <a:t>Amplification</a:t>
                </a:r>
                <a:endParaRPr lang="en-US" sz="400" dirty="0"/>
              </a:p>
            </p:txBody>
          </p:sp>
          <p:sp>
            <p:nvSpPr>
              <p:cNvPr id="61" name="CuadroTexto 60">
                <a:extLst>
                  <a:ext uri="{FF2B5EF4-FFF2-40B4-BE49-F238E27FC236}">
                    <a16:creationId xmlns:a16="http://schemas.microsoft.com/office/drawing/2014/main" id="{D5C37CE5-B185-4B9D-9D24-9371C0995E3A}"/>
                  </a:ext>
                </a:extLst>
              </p:cNvPr>
              <p:cNvSpPr txBox="1"/>
              <p:nvPr/>
            </p:nvSpPr>
            <p:spPr>
              <a:xfrm>
                <a:off x="5652884" y="2066855"/>
                <a:ext cx="540000" cy="1516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9435" tIns="29435" rIns="29435" bIns="29435" rtlCol="0">
                <a:spAutoFit/>
              </a:bodyPr>
              <a:lstStyle/>
              <a:p>
                <a:r>
                  <a:rPr lang="en-US" sz="500" dirty="0"/>
                  <a:t>Deep deletion</a:t>
                </a:r>
                <a:endParaRPr lang="en-US" sz="400" dirty="0"/>
              </a:p>
            </p:txBody>
          </p:sp>
          <p:sp>
            <p:nvSpPr>
              <p:cNvPr id="62" name="CuadroTexto 61">
                <a:extLst>
                  <a:ext uri="{FF2B5EF4-FFF2-40B4-BE49-F238E27FC236}">
                    <a16:creationId xmlns:a16="http://schemas.microsoft.com/office/drawing/2014/main" id="{3006D0AB-5145-48E2-AD64-BA70CEB3A5E3}"/>
                  </a:ext>
                </a:extLst>
              </p:cNvPr>
              <p:cNvSpPr txBox="1"/>
              <p:nvPr/>
            </p:nvSpPr>
            <p:spPr>
              <a:xfrm>
                <a:off x="6259265" y="2066855"/>
                <a:ext cx="612000" cy="1516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9435" tIns="29435" rIns="29435" bIns="29435" rtlCol="0">
                <a:spAutoFit/>
              </a:bodyPr>
              <a:lstStyle/>
              <a:p>
                <a:r>
                  <a:rPr lang="en-US" sz="500" dirty="0"/>
                  <a:t>No alterations</a:t>
                </a:r>
                <a:endParaRPr lang="en-US" sz="400" dirty="0"/>
              </a:p>
            </p:txBody>
          </p:sp>
          <p:sp>
            <p:nvSpPr>
              <p:cNvPr id="63" name="CuadroTexto 62">
                <a:extLst>
                  <a:ext uri="{FF2B5EF4-FFF2-40B4-BE49-F238E27FC236}">
                    <a16:creationId xmlns:a16="http://schemas.microsoft.com/office/drawing/2014/main" id="{65379C57-1F10-4B6B-9B1E-D07BAA1F967A}"/>
                  </a:ext>
                </a:extLst>
              </p:cNvPr>
              <p:cNvSpPr txBox="1"/>
              <p:nvPr/>
            </p:nvSpPr>
            <p:spPr>
              <a:xfrm>
                <a:off x="2034552" y="2067583"/>
                <a:ext cx="684001" cy="1516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9435" tIns="29435" rIns="29435" bIns="29435" rtlCol="0">
                <a:spAutoFit/>
              </a:bodyPr>
              <a:lstStyle/>
              <a:p>
                <a:r>
                  <a:rPr lang="en-US" sz="500" dirty="0"/>
                  <a:t>Genetic Alteration</a:t>
                </a:r>
                <a:endParaRPr lang="en-US" sz="400" dirty="0"/>
              </a:p>
            </p:txBody>
          </p:sp>
          <p:pic>
            <p:nvPicPr>
              <p:cNvPr id="64" name="Imagen 63" descr="Gráfico&#10;&#10;Descripción generada automáticamente">
                <a:extLst>
                  <a:ext uri="{FF2B5EF4-FFF2-40B4-BE49-F238E27FC236}">
                    <a16:creationId xmlns:a16="http://schemas.microsoft.com/office/drawing/2014/main" id="{3162CADB-D01F-48FD-85B8-D093A9D4597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382" t="88229" r="34964" b="-2225"/>
              <a:stretch/>
            </p:blipFill>
            <p:spPr>
              <a:xfrm>
                <a:off x="3489372" y="2077390"/>
                <a:ext cx="132080" cy="143967"/>
              </a:xfrm>
              <a:prstGeom prst="rect">
                <a:avLst/>
              </a:prstGeom>
            </p:spPr>
          </p:pic>
          <p:sp>
            <p:nvSpPr>
              <p:cNvPr id="66" name="CuadroTexto 65">
                <a:extLst>
                  <a:ext uri="{FF2B5EF4-FFF2-40B4-BE49-F238E27FC236}">
                    <a16:creationId xmlns:a16="http://schemas.microsoft.com/office/drawing/2014/main" id="{98F3262D-96D2-46D0-9429-0C0B34A76B92}"/>
                  </a:ext>
                </a:extLst>
              </p:cNvPr>
              <p:cNvSpPr txBox="1"/>
              <p:nvPr/>
            </p:nvSpPr>
            <p:spPr>
              <a:xfrm>
                <a:off x="4276215" y="2066855"/>
                <a:ext cx="720000" cy="1516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9435" tIns="29435" rIns="29435" bIns="29435" rtlCol="0">
                <a:spAutoFit/>
              </a:bodyPr>
              <a:lstStyle/>
              <a:p>
                <a:r>
                  <a:rPr lang="en-US" sz="500" dirty="0"/>
                  <a:t>Truncating mutation</a:t>
                </a:r>
                <a:endParaRPr lang="en-US" sz="400" dirty="0"/>
              </a:p>
            </p:txBody>
          </p:sp>
          <p:sp>
            <p:nvSpPr>
              <p:cNvPr id="67" name="CuadroTexto 66">
                <a:extLst>
                  <a:ext uri="{FF2B5EF4-FFF2-40B4-BE49-F238E27FC236}">
                    <a16:creationId xmlns:a16="http://schemas.microsoft.com/office/drawing/2014/main" id="{4B991821-94BC-4CDF-BD75-386E3B18B5FE}"/>
                  </a:ext>
                </a:extLst>
              </p:cNvPr>
              <p:cNvSpPr txBox="1"/>
              <p:nvPr/>
            </p:nvSpPr>
            <p:spPr>
              <a:xfrm>
                <a:off x="3576293" y="2066855"/>
                <a:ext cx="648000" cy="1516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9435" tIns="29435" rIns="29435" bIns="29435" rtlCol="0">
                <a:spAutoFit/>
              </a:bodyPr>
              <a:lstStyle/>
              <a:p>
                <a:r>
                  <a:rPr lang="en-US" sz="500" dirty="0"/>
                  <a:t>Structural variant</a:t>
                </a:r>
                <a:endParaRPr lang="en-US" sz="400" dirty="0"/>
              </a:p>
            </p:txBody>
          </p:sp>
        </p:grp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A8775ECC-BFD1-482A-9F52-CE8E061A1B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60" b="15100"/>
            <a:stretch/>
          </p:blipFill>
          <p:spPr>
            <a:xfrm>
              <a:off x="604053" y="2148332"/>
              <a:ext cx="5256000" cy="502573"/>
            </a:xfrm>
            <a:prstGeom prst="rect">
              <a:avLst/>
            </a:prstGeom>
          </p:spPr>
        </p:pic>
        <p:sp>
          <p:nvSpPr>
            <p:cNvPr id="65" name="CuadroTexto 64">
              <a:extLst>
                <a:ext uri="{FF2B5EF4-FFF2-40B4-BE49-F238E27FC236}">
                  <a16:creationId xmlns:a16="http://schemas.microsoft.com/office/drawing/2014/main" id="{DF12F923-A261-4831-B4D7-B8B35631885B}"/>
                </a:ext>
              </a:extLst>
            </p:cNvPr>
            <p:cNvSpPr txBox="1"/>
            <p:nvPr/>
          </p:nvSpPr>
          <p:spPr>
            <a:xfrm>
              <a:off x="387287" y="2090185"/>
              <a:ext cx="347818" cy="618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"/>
                </a:spcAft>
              </a:pPr>
              <a:r>
                <a:rPr lang="en-US" sz="500" b="1" dirty="0"/>
                <a:t>14%</a:t>
              </a:r>
            </a:p>
            <a:p>
              <a:pPr>
                <a:spcAft>
                  <a:spcPts val="80"/>
                </a:spcAft>
              </a:pPr>
              <a:r>
                <a:rPr lang="en-US" sz="500" b="1" dirty="0"/>
                <a:t>13%</a:t>
              </a:r>
            </a:p>
            <a:p>
              <a:pPr>
                <a:spcAft>
                  <a:spcPts val="80"/>
                </a:spcAft>
              </a:pPr>
              <a:r>
                <a:rPr lang="en-US" sz="500" b="1" dirty="0"/>
                <a:t>14%</a:t>
              </a:r>
            </a:p>
            <a:p>
              <a:pPr>
                <a:spcAft>
                  <a:spcPts val="80"/>
                </a:spcAft>
              </a:pPr>
              <a:r>
                <a:rPr lang="en-US" sz="500" b="1" dirty="0"/>
                <a:t>12%</a:t>
              </a:r>
            </a:p>
            <a:p>
              <a:pPr>
                <a:spcAft>
                  <a:spcPts val="80"/>
                </a:spcAft>
              </a:pPr>
              <a:r>
                <a:rPr lang="en-US" sz="500" b="1" dirty="0"/>
                <a:t>6%</a:t>
              </a:r>
            </a:p>
            <a:p>
              <a:pPr>
                <a:spcAft>
                  <a:spcPts val="80"/>
                </a:spcAft>
              </a:pPr>
              <a:r>
                <a:rPr lang="en-US" sz="500" b="1" dirty="0"/>
                <a:t>12%</a:t>
              </a:r>
            </a:p>
          </p:txBody>
        </p:sp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0BFB677F-8DA6-4944-8C13-54E482231D97}"/>
              </a:ext>
            </a:extLst>
          </p:cNvPr>
          <p:cNvGrpSpPr/>
          <p:nvPr/>
        </p:nvGrpSpPr>
        <p:grpSpPr>
          <a:xfrm>
            <a:off x="75986" y="507082"/>
            <a:ext cx="5050657" cy="678727"/>
            <a:chOff x="75986" y="507082"/>
            <a:chExt cx="5050657" cy="678727"/>
          </a:xfrm>
        </p:grpSpPr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8DBD778D-C467-4564-B14F-652EDE5F568A}"/>
                </a:ext>
              </a:extLst>
            </p:cNvPr>
            <p:cNvSpPr txBox="1"/>
            <p:nvPr/>
          </p:nvSpPr>
          <p:spPr>
            <a:xfrm>
              <a:off x="75986" y="507082"/>
              <a:ext cx="412587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20"/>
                </a:spcAft>
              </a:pPr>
              <a:r>
                <a:rPr lang="en-US" sz="500" b="1" dirty="0"/>
                <a:t>CAPN2</a:t>
              </a:r>
            </a:p>
            <a:p>
              <a:pPr>
                <a:spcAft>
                  <a:spcPts val="20"/>
                </a:spcAft>
              </a:pPr>
              <a:r>
                <a:rPr lang="en-US" sz="500" b="1" dirty="0"/>
                <a:t>KLF6</a:t>
              </a:r>
            </a:p>
            <a:p>
              <a:pPr>
                <a:spcAft>
                  <a:spcPts val="20"/>
                </a:spcAft>
              </a:pPr>
              <a:r>
                <a:rPr lang="en-US" sz="500" b="1" dirty="0"/>
                <a:t>ATP2B4</a:t>
              </a:r>
            </a:p>
            <a:p>
              <a:pPr>
                <a:spcAft>
                  <a:spcPts val="20"/>
                </a:spcAft>
              </a:pPr>
              <a:r>
                <a:rPr lang="en-US" sz="500" b="1" dirty="0"/>
                <a:t>PKP1</a:t>
              </a:r>
            </a:p>
            <a:p>
              <a:pPr>
                <a:spcAft>
                  <a:spcPts val="20"/>
                </a:spcAft>
              </a:pPr>
              <a:r>
                <a:rPr lang="en-US" sz="500" b="1" dirty="0"/>
                <a:t>CFLAR</a:t>
              </a:r>
            </a:p>
          </p:txBody>
        </p:sp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022C1106-C610-42E1-90C6-2655293DB1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0868" y="1011114"/>
              <a:ext cx="4925775" cy="174695"/>
              <a:chOff x="69299" y="1169129"/>
              <a:chExt cx="5476793" cy="194237"/>
            </a:xfrm>
          </p:grpSpPr>
          <p:pic>
            <p:nvPicPr>
              <p:cNvPr id="54" name="Imagen 53" descr="Gráfico&#10;&#10;Descripción generada automáticamente">
                <a:extLst>
                  <a:ext uri="{FF2B5EF4-FFF2-40B4-BE49-F238E27FC236}">
                    <a16:creationId xmlns:a16="http://schemas.microsoft.com/office/drawing/2014/main" id="{7E12C784-1B4C-40B9-98E3-B3788BD8398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5977" t="88173" r="52592" b="-2225"/>
              <a:stretch/>
            </p:blipFill>
            <p:spPr>
              <a:xfrm>
                <a:off x="2867326" y="1193973"/>
                <a:ext cx="114196" cy="144548"/>
              </a:xfrm>
              <a:prstGeom prst="rect">
                <a:avLst/>
              </a:prstGeom>
            </p:spPr>
          </p:pic>
          <p:pic>
            <p:nvPicPr>
              <p:cNvPr id="38" name="Imagen 37">
                <a:extLst>
                  <a:ext uri="{FF2B5EF4-FFF2-40B4-BE49-F238E27FC236}">
                    <a16:creationId xmlns:a16="http://schemas.microsoft.com/office/drawing/2014/main" id="{1BE8CDF5-F08B-48D1-AD09-7D30B41717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11738" t="56741" r="87219" b="40010"/>
              <a:stretch/>
            </p:blipFill>
            <p:spPr>
              <a:xfrm>
                <a:off x="814354" y="1172399"/>
                <a:ext cx="107174" cy="187697"/>
              </a:xfrm>
              <a:prstGeom prst="rect">
                <a:avLst/>
              </a:prstGeom>
            </p:spPr>
          </p:pic>
          <p:pic>
            <p:nvPicPr>
              <p:cNvPr id="40" name="Imagen 39">
                <a:extLst>
                  <a:ext uri="{FF2B5EF4-FFF2-40B4-BE49-F238E27FC236}">
                    <a16:creationId xmlns:a16="http://schemas.microsoft.com/office/drawing/2014/main" id="{94FC848B-4265-439B-9ACD-69200872E56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5274" t="56741" r="56915" b="39897"/>
              <a:stretch/>
            </p:blipFill>
            <p:spPr>
              <a:xfrm>
                <a:off x="3682551" y="1169129"/>
                <a:ext cx="1829773" cy="194237"/>
              </a:xfrm>
              <a:prstGeom prst="rect">
                <a:avLst/>
              </a:prstGeom>
            </p:spPr>
          </p:pic>
          <p:sp>
            <p:nvSpPr>
              <p:cNvPr id="42" name="CuadroTexto 41">
                <a:extLst>
                  <a:ext uri="{FF2B5EF4-FFF2-40B4-BE49-F238E27FC236}">
                    <a16:creationId xmlns:a16="http://schemas.microsoft.com/office/drawing/2014/main" id="{99CF2B04-10BA-4574-9EE9-7E98A98F5B9D}"/>
                  </a:ext>
                </a:extLst>
              </p:cNvPr>
              <p:cNvSpPr txBox="1"/>
              <p:nvPr/>
            </p:nvSpPr>
            <p:spPr>
              <a:xfrm>
                <a:off x="872849" y="1183729"/>
                <a:ext cx="684000" cy="1516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9435" tIns="29435" rIns="29435" bIns="29435" rtlCol="0">
                <a:spAutoFit/>
              </a:bodyPr>
              <a:lstStyle/>
              <a:p>
                <a:r>
                  <a:rPr lang="en-US" sz="500" dirty="0"/>
                  <a:t>Missense mutation</a:t>
                </a:r>
                <a:endParaRPr lang="en-US" sz="400" dirty="0"/>
              </a:p>
            </p:txBody>
          </p:sp>
          <p:sp>
            <p:nvSpPr>
              <p:cNvPr id="44" name="CuadroTexto 43">
                <a:extLst>
                  <a:ext uri="{FF2B5EF4-FFF2-40B4-BE49-F238E27FC236}">
                    <a16:creationId xmlns:a16="http://schemas.microsoft.com/office/drawing/2014/main" id="{ACB54896-D4B4-44DD-9E4C-F0C11C020F15}"/>
                  </a:ext>
                </a:extLst>
              </p:cNvPr>
              <p:cNvSpPr txBox="1"/>
              <p:nvPr/>
            </p:nvSpPr>
            <p:spPr>
              <a:xfrm>
                <a:off x="3775376" y="1183729"/>
                <a:ext cx="504000" cy="1516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9435" tIns="29435" rIns="29435" bIns="29435" rtlCol="0">
                <a:spAutoFit/>
              </a:bodyPr>
              <a:lstStyle/>
              <a:p>
                <a:r>
                  <a:rPr lang="en-US" sz="500" dirty="0"/>
                  <a:t>Amplification</a:t>
                </a:r>
                <a:endParaRPr lang="en-US" sz="400" dirty="0"/>
              </a:p>
            </p:txBody>
          </p:sp>
          <p:sp>
            <p:nvSpPr>
              <p:cNvPr id="46" name="CuadroTexto 45">
                <a:extLst>
                  <a:ext uri="{FF2B5EF4-FFF2-40B4-BE49-F238E27FC236}">
                    <a16:creationId xmlns:a16="http://schemas.microsoft.com/office/drawing/2014/main" id="{F5FB7FD1-A9B0-4F53-9DFE-97A06041DFB3}"/>
                  </a:ext>
                </a:extLst>
              </p:cNvPr>
              <p:cNvSpPr txBox="1"/>
              <p:nvPr/>
            </p:nvSpPr>
            <p:spPr>
              <a:xfrm>
                <a:off x="4327711" y="1183729"/>
                <a:ext cx="540000" cy="1516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9435" tIns="29435" rIns="29435" bIns="29435" rtlCol="0">
                <a:spAutoFit/>
              </a:bodyPr>
              <a:lstStyle/>
              <a:p>
                <a:r>
                  <a:rPr lang="en-US" sz="500" dirty="0"/>
                  <a:t>Deep deletion</a:t>
                </a:r>
                <a:endParaRPr lang="en-US" sz="400" dirty="0"/>
              </a:p>
            </p:txBody>
          </p:sp>
          <p:sp>
            <p:nvSpPr>
              <p:cNvPr id="48" name="CuadroTexto 47">
                <a:extLst>
                  <a:ext uri="{FF2B5EF4-FFF2-40B4-BE49-F238E27FC236}">
                    <a16:creationId xmlns:a16="http://schemas.microsoft.com/office/drawing/2014/main" id="{36FF000D-88C7-47FE-941C-65E601420A74}"/>
                  </a:ext>
                </a:extLst>
              </p:cNvPr>
              <p:cNvSpPr txBox="1"/>
              <p:nvPr/>
            </p:nvSpPr>
            <p:spPr>
              <a:xfrm>
                <a:off x="4934092" y="1183729"/>
                <a:ext cx="612000" cy="1516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9435" tIns="29435" rIns="29435" bIns="29435" rtlCol="0">
                <a:spAutoFit/>
              </a:bodyPr>
              <a:lstStyle/>
              <a:p>
                <a:r>
                  <a:rPr lang="en-US" sz="500" dirty="0"/>
                  <a:t>No alterations</a:t>
                </a:r>
                <a:endParaRPr lang="en-US" sz="400" dirty="0"/>
              </a:p>
            </p:txBody>
          </p:sp>
          <p:sp>
            <p:nvSpPr>
              <p:cNvPr id="49" name="CuadroTexto 48">
                <a:extLst>
                  <a:ext uri="{FF2B5EF4-FFF2-40B4-BE49-F238E27FC236}">
                    <a16:creationId xmlns:a16="http://schemas.microsoft.com/office/drawing/2014/main" id="{1DAA5BDD-270C-4070-A2AB-B5CC107AC341}"/>
                  </a:ext>
                </a:extLst>
              </p:cNvPr>
              <p:cNvSpPr txBox="1"/>
              <p:nvPr/>
            </p:nvSpPr>
            <p:spPr>
              <a:xfrm>
                <a:off x="69299" y="1184457"/>
                <a:ext cx="648000" cy="1516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9435" tIns="29435" rIns="29435" bIns="29435" rtlCol="0">
                <a:spAutoFit/>
              </a:bodyPr>
              <a:lstStyle/>
              <a:p>
                <a:r>
                  <a:rPr lang="en-US" sz="500" dirty="0"/>
                  <a:t>Genetic Alteration</a:t>
                </a:r>
                <a:endParaRPr lang="en-US" sz="400" dirty="0"/>
              </a:p>
            </p:txBody>
          </p:sp>
          <p:pic>
            <p:nvPicPr>
              <p:cNvPr id="50" name="Imagen 49" descr="Gráfico&#10;&#10;Descripción generada automáticamente">
                <a:extLst>
                  <a:ext uri="{FF2B5EF4-FFF2-40B4-BE49-F238E27FC236}">
                    <a16:creationId xmlns:a16="http://schemas.microsoft.com/office/drawing/2014/main" id="{6AAF0921-B91E-4968-ABF1-3B2167074A0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382" t="88229" r="34964" b="-2225"/>
              <a:stretch/>
            </p:blipFill>
            <p:spPr>
              <a:xfrm>
                <a:off x="2164199" y="1194264"/>
                <a:ext cx="132080" cy="143967"/>
              </a:xfrm>
              <a:prstGeom prst="rect">
                <a:avLst/>
              </a:prstGeom>
            </p:spPr>
          </p:pic>
          <p:sp>
            <p:nvSpPr>
              <p:cNvPr id="51" name="CuadroTexto 50">
                <a:extLst>
                  <a:ext uri="{FF2B5EF4-FFF2-40B4-BE49-F238E27FC236}">
                    <a16:creationId xmlns:a16="http://schemas.microsoft.com/office/drawing/2014/main" id="{BB9D625F-68F5-48A7-AA60-1ED86F34DCD5}"/>
                  </a:ext>
                </a:extLst>
              </p:cNvPr>
              <p:cNvSpPr txBox="1"/>
              <p:nvPr/>
            </p:nvSpPr>
            <p:spPr>
              <a:xfrm>
                <a:off x="1595473" y="1183729"/>
                <a:ext cx="576000" cy="1516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9435" tIns="29435" rIns="29435" bIns="29435" rtlCol="0">
                <a:spAutoFit/>
              </a:bodyPr>
              <a:lstStyle/>
              <a:p>
                <a:r>
                  <a:rPr lang="en-US" sz="500" dirty="0"/>
                  <a:t>Splice mutation</a:t>
                </a:r>
                <a:endParaRPr lang="en-US" sz="400" dirty="0"/>
              </a:p>
            </p:txBody>
          </p:sp>
          <p:sp>
            <p:nvSpPr>
              <p:cNvPr id="52" name="CuadroTexto 51">
                <a:extLst>
                  <a:ext uri="{FF2B5EF4-FFF2-40B4-BE49-F238E27FC236}">
                    <a16:creationId xmlns:a16="http://schemas.microsoft.com/office/drawing/2014/main" id="{19C6822C-E0E0-4C9B-8FB8-0CA6BCA2479A}"/>
                  </a:ext>
                </a:extLst>
              </p:cNvPr>
              <p:cNvSpPr txBox="1"/>
              <p:nvPr/>
            </p:nvSpPr>
            <p:spPr>
              <a:xfrm>
                <a:off x="2951042" y="1183729"/>
                <a:ext cx="720000" cy="1516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9435" tIns="29435" rIns="29435" bIns="29435" rtlCol="0">
                <a:spAutoFit/>
              </a:bodyPr>
              <a:lstStyle/>
              <a:p>
                <a:r>
                  <a:rPr lang="en-US" sz="500" dirty="0"/>
                  <a:t>Truncating mutation</a:t>
                </a:r>
                <a:endParaRPr lang="en-US" sz="400" dirty="0"/>
              </a:p>
            </p:txBody>
          </p:sp>
          <p:sp>
            <p:nvSpPr>
              <p:cNvPr id="53" name="CuadroTexto 52">
                <a:extLst>
                  <a:ext uri="{FF2B5EF4-FFF2-40B4-BE49-F238E27FC236}">
                    <a16:creationId xmlns:a16="http://schemas.microsoft.com/office/drawing/2014/main" id="{FD81747F-CFA4-46B7-8CC3-892724262424}"/>
                  </a:ext>
                </a:extLst>
              </p:cNvPr>
              <p:cNvSpPr txBox="1"/>
              <p:nvPr/>
            </p:nvSpPr>
            <p:spPr>
              <a:xfrm>
                <a:off x="2251120" y="1183729"/>
                <a:ext cx="648000" cy="1516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9435" tIns="29435" rIns="29435" bIns="29435" rtlCol="0">
                <a:spAutoFit/>
              </a:bodyPr>
              <a:lstStyle/>
              <a:p>
                <a:r>
                  <a:rPr lang="en-US" sz="500" dirty="0"/>
                  <a:t>Structural variant</a:t>
                </a:r>
                <a:endParaRPr lang="en-US" sz="400" dirty="0"/>
              </a:p>
            </p:txBody>
          </p:sp>
          <p:pic>
            <p:nvPicPr>
              <p:cNvPr id="55" name="Imagen 54" descr="Gráfico&#10;&#10;Descripción generada automáticamente">
                <a:extLst>
                  <a:ext uri="{FF2B5EF4-FFF2-40B4-BE49-F238E27FC236}">
                    <a16:creationId xmlns:a16="http://schemas.microsoft.com/office/drawing/2014/main" id="{559C0EDE-6352-4A32-8BB9-CC889EFAC0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960" t="86862" r="68697" b="-2427"/>
              <a:stretch/>
            </p:blipFill>
            <p:spPr>
              <a:xfrm>
                <a:off x="1493379" y="1186200"/>
                <a:ext cx="107174" cy="160095"/>
              </a:xfrm>
              <a:prstGeom prst="rect">
                <a:avLst/>
              </a:prstGeom>
            </p:spPr>
          </p:pic>
        </p:grpSp>
        <p:sp>
          <p:nvSpPr>
            <p:cNvPr id="68" name="CuadroTexto 67">
              <a:extLst>
                <a:ext uri="{FF2B5EF4-FFF2-40B4-BE49-F238E27FC236}">
                  <a16:creationId xmlns:a16="http://schemas.microsoft.com/office/drawing/2014/main" id="{600132E5-A80D-4807-88A1-BDB2684D3307}"/>
                </a:ext>
              </a:extLst>
            </p:cNvPr>
            <p:cNvSpPr txBox="1"/>
            <p:nvPr/>
          </p:nvSpPr>
          <p:spPr>
            <a:xfrm>
              <a:off x="393369" y="509414"/>
              <a:ext cx="335654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20"/>
                </a:spcAft>
              </a:pPr>
              <a:r>
                <a:rPr lang="en-US" sz="500" b="1" dirty="0"/>
                <a:t>10%</a:t>
              </a:r>
            </a:p>
            <a:p>
              <a:pPr>
                <a:spcAft>
                  <a:spcPts val="20"/>
                </a:spcAft>
              </a:pPr>
              <a:r>
                <a:rPr lang="en-US" sz="500" b="1" dirty="0"/>
                <a:t>2.9%</a:t>
              </a:r>
            </a:p>
            <a:p>
              <a:pPr>
                <a:spcAft>
                  <a:spcPts val="20"/>
                </a:spcAft>
              </a:pPr>
              <a:r>
                <a:rPr lang="en-US" sz="500" b="1" dirty="0"/>
                <a:t>9%</a:t>
              </a:r>
            </a:p>
            <a:p>
              <a:pPr>
                <a:spcAft>
                  <a:spcPts val="20"/>
                </a:spcAft>
              </a:pPr>
              <a:r>
                <a:rPr lang="en-US" sz="500" b="1" dirty="0"/>
                <a:t>8%</a:t>
              </a:r>
            </a:p>
            <a:p>
              <a:pPr>
                <a:spcAft>
                  <a:spcPts val="20"/>
                </a:spcAft>
              </a:pPr>
              <a:r>
                <a:rPr lang="en-US" sz="500" b="1" dirty="0"/>
                <a:t>0.8%</a:t>
              </a:r>
            </a:p>
          </p:txBody>
        </p:sp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D44DDC82-76A3-476B-8489-F0DF66D817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65" b="16529"/>
            <a:stretch/>
          </p:blipFill>
          <p:spPr>
            <a:xfrm>
              <a:off x="625848" y="550038"/>
              <a:ext cx="3723334" cy="4134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61255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8877</TotalTime>
  <Words>77</Words>
  <Application>Microsoft Office PowerPoint</Application>
  <PresentationFormat>Personalizado</PresentationFormat>
  <Paragraphs>49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Figures</dc:title>
  <dc:creator>Carola</dc:creator>
  <cp:lastModifiedBy>Carola</cp:lastModifiedBy>
  <cp:revision>1511</cp:revision>
  <dcterms:created xsi:type="dcterms:W3CDTF">2021-05-25T23:32:05Z</dcterms:created>
  <dcterms:modified xsi:type="dcterms:W3CDTF">2022-04-12T01:11:34Z</dcterms:modified>
</cp:coreProperties>
</file>