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3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2E0E17-0E31-101D-5884-4404CE874F26}" name="Paola Betancur" initials="PB" userId="yC6gPSpHZ5E7KzhPOzAdl+y0VySHHlCYZ2TFdWpgklU=" providerId="None"/>
  <p188:author id="{2146EDFD-4EF2-0AFC-9F57-CF86331F0B06}" name="Carola" initials="C" userId="Carol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a" initials="C" lastIdx="1" clrIdx="0">
    <p:extLst>
      <p:ext uri="{19B8F6BF-5375-455C-9EA6-DF929625EA0E}">
        <p15:presenceInfo xmlns:p15="http://schemas.microsoft.com/office/powerpoint/2012/main" userId="Caro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33CCFF"/>
    <a:srgbClr val="FF33CC"/>
    <a:srgbClr val="894771"/>
    <a:srgbClr val="BD0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9B9B9-C380-4867-A916-9F20FE57BCEB}" v="774" dt="2022-02-14T18:49:01.438"/>
    <p1510:client id="{0976C461-AC20-487F-BF96-DEDD14EFBFDD}" v="1" dt="2022-03-28T05:41:59.175"/>
    <p1510:client id="{178FB0BE-E4A0-46F2-A895-AAD3769F46A5}" v="4" dt="2022-02-15T00:15:53.794"/>
    <p1510:client id="{1EBA6F1F-39A3-43DE-B8BF-B2522AEB356A}" v="6" dt="2022-04-01T22:13:50.666"/>
    <p1510:client id="{20464BB9-53DC-4C6A-BCC4-7D71B6FF8E58}" v="643" dt="2022-03-27T01:03:18.220"/>
    <p1510:client id="{2DB92287-1527-4EA6-9789-C93D52ECB507}" v="2" dt="2022-04-06T18:17:31.314"/>
    <p1510:client id="{385643E1-0FE1-49C6-B064-5D3F22ABFD28}" v="168" dt="2022-03-27T19:48:43.921"/>
    <p1510:client id="{490E9637-2133-4098-940B-270DE891FE1C}" v="76" dt="2022-01-13T21:24:33.816"/>
    <p1510:client id="{506A8402-CB7A-44A0-A885-9477B04C7C8D}" v="275" dt="2022-03-14T17:17:33.821"/>
    <p1510:client id="{52183110-7832-4690-BBC6-F2E8784745F1}" v="50" dt="2021-09-22T22:57:38.004"/>
    <p1510:client id="{56A9B025-6FB1-4E29-8188-47B33EB93875}" v="388" dt="2022-04-01T05:40:48.987"/>
    <p1510:client id="{5733FDAB-0384-4DB4-8FB0-EF7BD26EF1E2}" v="877" dt="2022-03-27T02:35:36.383"/>
    <p1510:client id="{5BF3B724-47C5-4F52-B428-EF0AA0C87C89}" v="614" dt="2021-12-30T23:52:39.203"/>
    <p1510:client id="{6495E70E-3C2F-48C6-A214-C11291477F1F}" v="125" dt="2021-11-22T22:58:41.899"/>
    <p1510:client id="{65F50365-D091-4A54-9309-D65BB6138E2C}" v="27" dt="2022-04-01T21:41:10.770"/>
    <p1510:client id="{6ED52FDA-87F0-4A1B-B4B4-0DE370942033}" v="6" dt="2022-03-27T22:22:12.780"/>
    <p1510:client id="{71297A64-0C05-4582-B443-BDBB29203BA4}" v="14" dt="2022-02-15T02:45:47.252"/>
    <p1510:client id="{74DE8BBA-7EA6-49BB-BBC1-DA94C4EC8611}" v="22" dt="2022-04-06T18:11:51.699"/>
    <p1510:client id="{79A0AB78-5302-45A8-9575-1F5D4A8FEE63}" v="615" dt="2021-11-23T18:34:56.662"/>
    <p1510:client id="{8595166D-B807-4C05-B399-42B8B4477780}" v="1346" dt="2022-03-27T05:34:56.545"/>
    <p1510:client id="{B2D4FD87-B351-4E15-B45E-53B89BA18B4F}" v="178" dt="2022-03-27T20:10:39.374"/>
    <p1510:client id="{B712718A-91CD-4563-8E5E-074B9D4BC7DC}" v="61" dt="2022-02-15T20:56:37.311"/>
    <p1510:client id="{BBD46104-448B-40E2-A31E-6CF9D9C60B33}" v="49" dt="2021-11-18T19:10:11.772"/>
    <p1510:client id="{BDC34AEE-9C6C-4E9F-BFE2-726AA220D85C}" v="28" dt="2022-01-14T22:42:21.223"/>
    <p1510:client id="{D806EFED-C62F-4990-8F2F-BC0EA9A107C9}" v="100" dt="2022-03-27T20:27:11.447"/>
    <p1510:client id="{E00BB126-D3D3-46E6-AA2C-FB8DE9464A76}" v="34" dt="2022-03-27T20:36:34.072"/>
    <p1510:client id="{EC69AE1A-9D67-4232-8C46-9959E10F87DB}" v="184" dt="2022-04-01T06:01:48.986"/>
    <p1510:client id="{EE5C0493-7362-4B65-BEA1-50FED55DA8B8}" v="39" dt="2022-03-26T23:40:04.300"/>
    <p1510:client id="{F377B2F9-748C-4737-90FF-A206557A0F90}" v="640" dt="2022-03-27T06:32:52.901"/>
    <p1510:client id="{F838D395-74F8-46DF-92B2-E869C80B1FAD}" v="3" dt="2022-02-15T17:51:10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89698" autoAdjust="0"/>
  </p:normalViewPr>
  <p:slideViewPr>
    <p:cSldViewPr snapToGrid="0">
      <p:cViewPr varScale="1">
        <p:scale>
          <a:sx n="70" d="100"/>
          <a:sy n="70" d="100"/>
        </p:scale>
        <p:origin x="243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3A75E-124A-4A1B-A01A-529F84DA411D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1760C-16F9-4F59-8E55-20277BE10F0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5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1pPr>
    <a:lvl2pPr marL="387797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2pPr>
    <a:lvl3pPr marL="775594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3pPr>
    <a:lvl4pPr marL="1163391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4pPr>
    <a:lvl5pPr marL="1551188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5pPr>
    <a:lvl6pPr marL="1938985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6pPr>
    <a:lvl7pPr marL="2326782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7pPr>
    <a:lvl8pPr marL="2714579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8pPr>
    <a:lvl9pPr marL="3102376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9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5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9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5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7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2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6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07A2752-3403-4902-B75A-52CBD2DB6BB7}"/>
              </a:ext>
            </a:extLst>
          </p:cNvPr>
          <p:cNvSpPr txBox="1"/>
          <p:nvPr/>
        </p:nvSpPr>
        <p:spPr>
          <a:xfrm flipH="1">
            <a:off x="256259" y="2780"/>
            <a:ext cx="1351467" cy="169874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828" dirty="0"/>
              <a:t>Supplementary Figure 3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38DCC7B-6520-4D31-B758-9E258B8E8A16}"/>
              </a:ext>
            </a:extLst>
          </p:cNvPr>
          <p:cNvSpPr txBox="1"/>
          <p:nvPr/>
        </p:nvSpPr>
        <p:spPr>
          <a:xfrm flipH="1">
            <a:off x="283799" y="336793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A)</a:t>
            </a: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A43B315B-7082-4688-965D-E751CAB17E73}"/>
              </a:ext>
            </a:extLst>
          </p:cNvPr>
          <p:cNvSpPr txBox="1"/>
          <p:nvPr/>
        </p:nvSpPr>
        <p:spPr>
          <a:xfrm flipH="1">
            <a:off x="283799" y="1439949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B)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5E0926EC-2398-4342-9490-05005ADCDA6B}"/>
              </a:ext>
            </a:extLst>
          </p:cNvPr>
          <p:cNvGrpSpPr/>
          <p:nvPr/>
        </p:nvGrpSpPr>
        <p:grpSpPr>
          <a:xfrm>
            <a:off x="578323" y="1528058"/>
            <a:ext cx="1421927" cy="1336100"/>
            <a:chOff x="422807" y="1561625"/>
            <a:chExt cx="1739088" cy="1634117"/>
          </a:xfrm>
        </p:grpSpPr>
        <p:graphicFrame>
          <p:nvGraphicFramePr>
            <p:cNvPr id="4" name="Objeto 3">
              <a:extLst>
                <a:ext uri="{FF2B5EF4-FFF2-40B4-BE49-F238E27FC236}">
                  <a16:creationId xmlns:a16="http://schemas.microsoft.com/office/drawing/2014/main" id="{B863A100-DA4A-43CD-9485-17C2ACC9398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8550893"/>
                </p:ext>
              </p:extLst>
            </p:nvPr>
          </p:nvGraphicFramePr>
          <p:xfrm>
            <a:off x="661045" y="1574913"/>
            <a:ext cx="1500850" cy="1044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876" name="Prism 7" r:id="rId3" imgW="3337136" imgH="2316353" progId="Prism7.Document">
                    <p:embed/>
                  </p:oleObj>
                </mc:Choice>
                <mc:Fallback>
                  <p:oleObj name="Prism 7" r:id="rId3" imgW="3337136" imgH="2316353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61045" y="1574913"/>
                          <a:ext cx="1500850" cy="104457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A64F771E-E2DC-4817-857E-833426073404}"/>
                </a:ext>
              </a:extLst>
            </p:cNvPr>
            <p:cNvSpPr txBox="1"/>
            <p:nvPr/>
          </p:nvSpPr>
          <p:spPr>
            <a:xfrm rot="16200000">
              <a:off x="4524" y="1979908"/>
              <a:ext cx="1056715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/>
                <a:t>Cell viability (%)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9F9FFB1E-4537-4C66-A65D-8C488AE89DE7}"/>
                </a:ext>
              </a:extLst>
            </p:cNvPr>
            <p:cNvSpPr txBox="1"/>
            <p:nvPr/>
          </p:nvSpPr>
          <p:spPr>
            <a:xfrm rot="18000000">
              <a:off x="472568" y="2707803"/>
              <a:ext cx="719999" cy="23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54" dirty="0"/>
                <a:t>MCF7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EAB33057-C7B9-467C-A165-8DB373B8DE2A}"/>
                </a:ext>
              </a:extLst>
            </p:cNvPr>
            <p:cNvSpPr txBox="1"/>
            <p:nvPr/>
          </p:nvSpPr>
          <p:spPr>
            <a:xfrm rot="18000000">
              <a:off x="721989" y="2707803"/>
              <a:ext cx="719999" cy="23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54" dirty="0"/>
                <a:t>HCC1954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F13A5DFF-F3D2-4A8F-9563-67EA4AB09065}"/>
                </a:ext>
              </a:extLst>
            </p:cNvPr>
            <p:cNvSpPr txBox="1"/>
            <p:nvPr/>
          </p:nvSpPr>
          <p:spPr>
            <a:xfrm rot="18000000">
              <a:off x="963653" y="2707803"/>
              <a:ext cx="719999" cy="23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54" dirty="0"/>
                <a:t>BT549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925A26D9-EE90-4A2D-9055-C6846601C371}"/>
                </a:ext>
              </a:extLst>
            </p:cNvPr>
            <p:cNvSpPr txBox="1"/>
            <p:nvPr/>
          </p:nvSpPr>
          <p:spPr>
            <a:xfrm rot="18000000">
              <a:off x="1196377" y="2707803"/>
              <a:ext cx="719999" cy="23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54" dirty="0"/>
                <a:t>Hs578T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2FDC5867-5D89-4DBD-A09F-ECBDA092A001}"/>
                </a:ext>
              </a:extLst>
            </p:cNvPr>
            <p:cNvSpPr txBox="1"/>
            <p:nvPr/>
          </p:nvSpPr>
          <p:spPr>
            <a:xfrm rot="18000000">
              <a:off x="1435336" y="2711414"/>
              <a:ext cx="748506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54" dirty="0"/>
                <a:t>MDAMB231</a:t>
              </a: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E24A0481-5A40-4591-AF96-A842A0AF1411}"/>
              </a:ext>
            </a:extLst>
          </p:cNvPr>
          <p:cNvGrpSpPr/>
          <p:nvPr/>
        </p:nvGrpSpPr>
        <p:grpSpPr>
          <a:xfrm>
            <a:off x="2048952" y="1606289"/>
            <a:ext cx="750026" cy="394219"/>
            <a:chOff x="5682649" y="1750779"/>
            <a:chExt cx="917319" cy="482149"/>
          </a:xfrm>
        </p:grpSpPr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8F42AF31-1B26-4740-BB6A-F254C6959D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4741" t="11599" r="18873" b="61167"/>
            <a:stretch/>
          </p:blipFill>
          <p:spPr>
            <a:xfrm>
              <a:off x="5682649" y="1750779"/>
              <a:ext cx="187847" cy="460692"/>
            </a:xfrm>
            <a:prstGeom prst="rect">
              <a:avLst/>
            </a:prstGeom>
          </p:spPr>
        </p:pic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8D62A6D7-F273-490F-97BC-F50318D101BA}"/>
                </a:ext>
              </a:extLst>
            </p:cNvPr>
            <p:cNvSpPr txBox="1"/>
            <p:nvPr/>
          </p:nvSpPr>
          <p:spPr>
            <a:xfrm>
              <a:off x="5778497" y="1761825"/>
              <a:ext cx="648000" cy="225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DMSO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CA4E3B58-D5FF-4C27-A594-68E464AB9599}"/>
                </a:ext>
              </a:extLst>
            </p:cNvPr>
            <p:cNvSpPr txBox="1"/>
            <p:nvPr/>
          </p:nvSpPr>
          <p:spPr>
            <a:xfrm>
              <a:off x="5771968" y="1885113"/>
              <a:ext cx="728424" cy="225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1 µM JQ1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4ECFFB8F-9D0A-412B-9445-48E587C3DCE9}"/>
                </a:ext>
              </a:extLst>
            </p:cNvPr>
            <p:cNvSpPr txBox="1"/>
            <p:nvPr/>
          </p:nvSpPr>
          <p:spPr>
            <a:xfrm>
              <a:off x="5771968" y="2007072"/>
              <a:ext cx="828000" cy="225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1 µM IBET-151</a:t>
              </a: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5EA8CA2B-C0A4-4F94-8C2C-3E72046C8E4E}"/>
              </a:ext>
            </a:extLst>
          </p:cNvPr>
          <p:cNvGrpSpPr/>
          <p:nvPr/>
        </p:nvGrpSpPr>
        <p:grpSpPr>
          <a:xfrm>
            <a:off x="529270" y="464733"/>
            <a:ext cx="3499210" cy="836500"/>
            <a:chOff x="529270" y="258993"/>
            <a:chExt cx="3499210" cy="836500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009F18CB-1002-4ED8-91D0-C26CA1A218F5}"/>
                </a:ext>
              </a:extLst>
            </p:cNvPr>
            <p:cNvSpPr txBox="1"/>
            <p:nvPr/>
          </p:nvSpPr>
          <p:spPr>
            <a:xfrm rot="18968435" flipH="1">
              <a:off x="2553230" y="258993"/>
              <a:ext cx="491496" cy="107753"/>
            </a:xfrm>
            <a:prstGeom prst="rect">
              <a:avLst/>
            </a:prstGeom>
            <a:noFill/>
          </p:spPr>
          <p:txBody>
            <a:bodyPr wrap="square" lIns="33114" tIns="16557" rIns="16557" bIns="16557" rtlCol="0" anchor="ctr" anchorCtr="0">
              <a:spAutoFit/>
            </a:bodyPr>
            <a:lstStyle/>
            <a:p>
              <a:r>
                <a:rPr lang="en-US" sz="483" dirty="0"/>
                <a:t>MDAMB231</a:t>
              </a:r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DAADA1FB-EC47-4B68-A01C-ABBF684F4992}"/>
                </a:ext>
              </a:extLst>
            </p:cNvPr>
            <p:cNvGrpSpPr/>
            <p:nvPr/>
          </p:nvGrpSpPr>
          <p:grpSpPr>
            <a:xfrm>
              <a:off x="529270" y="315951"/>
              <a:ext cx="3499210" cy="779542"/>
              <a:chOff x="529270" y="315951"/>
              <a:chExt cx="3499210" cy="779542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3A98BF46-3E01-4766-BD35-CDB0CCAC72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1136" t="45106" r="56916" b="48210"/>
              <a:stretch/>
            </p:blipFill>
            <p:spPr>
              <a:xfrm>
                <a:off x="1344956" y="556533"/>
                <a:ext cx="2683524" cy="315750"/>
              </a:xfrm>
              <a:prstGeom prst="rect">
                <a:avLst/>
              </a:prstGeom>
            </p:spPr>
          </p:pic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3C7866FD-0422-464D-A7EA-B17BCDAD9FBD}"/>
                  </a:ext>
                </a:extLst>
              </p:cNvPr>
              <p:cNvSpPr txBox="1"/>
              <p:nvPr/>
            </p:nvSpPr>
            <p:spPr>
              <a:xfrm rot="18968435" flipH="1">
                <a:off x="1490884" y="333234"/>
                <a:ext cx="298025" cy="107753"/>
              </a:xfrm>
              <a:prstGeom prst="rect">
                <a:avLst/>
              </a:prstGeom>
              <a:noFill/>
            </p:spPr>
            <p:txBody>
              <a:bodyPr wrap="square" lIns="33114" tIns="16557" rIns="16557" bIns="16557" rtlCol="0" anchor="ctr" anchorCtr="0">
                <a:spAutoFit/>
              </a:bodyPr>
              <a:lstStyle/>
              <a:p>
                <a:r>
                  <a:rPr lang="en-US" sz="483" dirty="0"/>
                  <a:t>BT549</a:t>
                </a:r>
              </a:p>
            </p:txBody>
          </p:sp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7EAEF717-5944-45A2-BE0D-0637272EB9A3}"/>
                  </a:ext>
                </a:extLst>
              </p:cNvPr>
              <p:cNvSpPr txBox="1"/>
              <p:nvPr/>
            </p:nvSpPr>
            <p:spPr>
              <a:xfrm rot="18968435" flipH="1">
                <a:off x="1957588" y="320093"/>
                <a:ext cx="332655" cy="107753"/>
              </a:xfrm>
              <a:prstGeom prst="rect">
                <a:avLst/>
              </a:prstGeom>
              <a:noFill/>
            </p:spPr>
            <p:txBody>
              <a:bodyPr wrap="square" lIns="33114" tIns="16557" rIns="16557" bIns="16557" rtlCol="0" anchor="ctr" anchorCtr="0">
                <a:spAutoFit/>
              </a:bodyPr>
              <a:lstStyle/>
              <a:p>
                <a:r>
                  <a:rPr lang="en-US" sz="483" dirty="0"/>
                  <a:t>HCC1954</a:t>
                </a:r>
              </a:p>
            </p:txBody>
          </p: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D625838C-1A01-4678-B76A-D769732B4123}"/>
                  </a:ext>
                </a:extLst>
              </p:cNvPr>
              <p:cNvSpPr txBox="1"/>
              <p:nvPr/>
            </p:nvSpPr>
            <p:spPr>
              <a:xfrm rot="18968435" flipH="1">
                <a:off x="2229785" y="315951"/>
                <a:ext cx="343568" cy="107753"/>
              </a:xfrm>
              <a:prstGeom prst="rect">
                <a:avLst/>
              </a:prstGeom>
              <a:noFill/>
            </p:spPr>
            <p:txBody>
              <a:bodyPr wrap="square" lIns="33114" tIns="16557" rIns="16557" bIns="16557" rtlCol="0" anchor="ctr" anchorCtr="0">
                <a:spAutoFit/>
              </a:bodyPr>
              <a:lstStyle/>
              <a:p>
                <a:r>
                  <a:rPr lang="en-US" sz="483" dirty="0"/>
                  <a:t>MCF7</a:t>
                </a:r>
              </a:p>
            </p:txBody>
          </p:sp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5C8CB62E-E9C9-4F07-A207-44B1CD4B955F}"/>
                  </a:ext>
                </a:extLst>
              </p:cNvPr>
              <p:cNvSpPr txBox="1"/>
              <p:nvPr/>
            </p:nvSpPr>
            <p:spPr>
              <a:xfrm rot="18968435" flipH="1">
                <a:off x="2087976" y="318614"/>
                <a:ext cx="343768" cy="107753"/>
              </a:xfrm>
              <a:prstGeom prst="rect">
                <a:avLst/>
              </a:prstGeom>
              <a:noFill/>
            </p:spPr>
            <p:txBody>
              <a:bodyPr wrap="square" lIns="33114" tIns="16557" rIns="16557" bIns="16557" rtlCol="0" anchor="ctr" anchorCtr="0">
                <a:spAutoFit/>
              </a:bodyPr>
              <a:lstStyle/>
              <a:p>
                <a:r>
                  <a:rPr lang="en-US" sz="483" dirty="0"/>
                  <a:t>Hs578T</a:t>
                </a:r>
              </a:p>
            </p:txBody>
          </p:sp>
          <p:cxnSp>
            <p:nvCxnSpPr>
              <p:cNvPr id="15" name="Conector recto 14">
                <a:extLst>
                  <a:ext uri="{FF2B5EF4-FFF2-40B4-BE49-F238E27FC236}">
                    <a16:creationId xmlns:a16="http://schemas.microsoft.com/office/drawing/2014/main" id="{A9968237-297D-4F67-AB6F-B5B83E094E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63811" y="497457"/>
                <a:ext cx="0" cy="8278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cto 15">
                <a:extLst>
                  <a:ext uri="{FF2B5EF4-FFF2-40B4-BE49-F238E27FC236}">
                    <a16:creationId xmlns:a16="http://schemas.microsoft.com/office/drawing/2014/main" id="{A66B9CCF-876C-43B6-9D80-22FD94E323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36555" y="497457"/>
                <a:ext cx="0" cy="8278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6302AE52-18DA-4500-A502-072DD6B83A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91654" y="497457"/>
                <a:ext cx="0" cy="8278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cto 17">
                <a:extLst>
                  <a:ext uri="{FF2B5EF4-FFF2-40B4-BE49-F238E27FC236}">
                    <a16:creationId xmlns:a16="http://schemas.microsoft.com/office/drawing/2014/main" id="{CAFE702B-A79E-497A-9E20-0C1D658CEA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4900" y="497457"/>
                <a:ext cx="66228" cy="8278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>
                <a:extLst>
                  <a:ext uri="{FF2B5EF4-FFF2-40B4-BE49-F238E27FC236}">
                    <a16:creationId xmlns:a16="http://schemas.microsoft.com/office/drawing/2014/main" id="{2D5D6F29-4D87-4192-8822-C65BA23F47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2903" y="497457"/>
                <a:ext cx="0" cy="8278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CuadroTexto 38">
                <a:extLst>
                  <a:ext uri="{FF2B5EF4-FFF2-40B4-BE49-F238E27FC236}">
                    <a16:creationId xmlns:a16="http://schemas.microsoft.com/office/drawing/2014/main" id="{DD2935A7-9FEA-428D-B4A9-0F31F0FE7C3E}"/>
                  </a:ext>
                </a:extLst>
              </p:cNvPr>
              <p:cNvSpPr txBox="1"/>
              <p:nvPr/>
            </p:nvSpPr>
            <p:spPr>
              <a:xfrm>
                <a:off x="649035" y="548044"/>
                <a:ext cx="864000" cy="193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54" b="1" dirty="0"/>
                  <a:t>NSMCE2	65%</a:t>
                </a:r>
              </a:p>
            </p:txBody>
          </p:sp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F7A1B4C9-DB0C-4283-91A7-606263795297}"/>
                  </a:ext>
                </a:extLst>
              </p:cNvPr>
              <p:cNvSpPr txBox="1"/>
              <p:nvPr/>
            </p:nvSpPr>
            <p:spPr>
              <a:xfrm>
                <a:off x="649035" y="687156"/>
                <a:ext cx="864000" cy="193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54" b="1" dirty="0"/>
                  <a:t>MAL2	58%</a:t>
                </a:r>
              </a:p>
            </p:txBody>
          </p:sp>
          <p:grpSp>
            <p:nvGrpSpPr>
              <p:cNvPr id="48" name="Grupo 47">
                <a:extLst>
                  <a:ext uri="{FF2B5EF4-FFF2-40B4-BE49-F238E27FC236}">
                    <a16:creationId xmlns:a16="http://schemas.microsoft.com/office/drawing/2014/main" id="{6428C09B-614F-4892-91B8-9481DA3B1AD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29270" y="920798"/>
                <a:ext cx="3226148" cy="174695"/>
                <a:chOff x="333908" y="1126184"/>
                <a:chExt cx="3587033" cy="194237"/>
              </a:xfrm>
            </p:grpSpPr>
            <p:pic>
              <p:nvPicPr>
                <p:cNvPr id="46" name="Imagen 45">
                  <a:extLst>
                    <a:ext uri="{FF2B5EF4-FFF2-40B4-BE49-F238E27FC236}">
                      <a16:creationId xmlns:a16="http://schemas.microsoft.com/office/drawing/2014/main" id="{0FD1913F-2137-4F0B-A507-A4DAE532D3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11738" t="56741" r="87219" b="40010"/>
                <a:stretch/>
              </p:blipFill>
              <p:spPr>
                <a:xfrm>
                  <a:off x="1317723" y="1129454"/>
                  <a:ext cx="107174" cy="187697"/>
                </a:xfrm>
                <a:prstGeom prst="rect">
                  <a:avLst/>
                </a:prstGeom>
              </p:spPr>
            </p:pic>
            <p:pic>
              <p:nvPicPr>
                <p:cNvPr id="8" name="Imagen 7">
                  <a:extLst>
                    <a:ext uri="{FF2B5EF4-FFF2-40B4-BE49-F238E27FC236}">
                      <a16:creationId xmlns:a16="http://schemas.microsoft.com/office/drawing/2014/main" id="{3EE236FE-9D63-4220-9A72-CA5DEE1B01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25274" t="56741" r="56915" b="39897"/>
                <a:stretch/>
              </p:blipFill>
              <p:spPr>
                <a:xfrm>
                  <a:off x="2057400" y="1126184"/>
                  <a:ext cx="1829773" cy="194237"/>
                </a:xfrm>
                <a:prstGeom prst="rect">
                  <a:avLst/>
                </a:prstGeom>
              </p:spPr>
            </p:pic>
            <p:sp>
              <p:nvSpPr>
                <p:cNvPr id="41" name="CuadroTexto 40">
                  <a:extLst>
                    <a:ext uri="{FF2B5EF4-FFF2-40B4-BE49-F238E27FC236}">
                      <a16:creationId xmlns:a16="http://schemas.microsoft.com/office/drawing/2014/main" id="{56B190F8-582A-4DE2-841E-AE7AB9F1CAA3}"/>
                    </a:ext>
                  </a:extLst>
                </p:cNvPr>
                <p:cNvSpPr txBox="1"/>
                <p:nvPr/>
              </p:nvSpPr>
              <p:spPr>
                <a:xfrm>
                  <a:off x="1376218" y="1140784"/>
                  <a:ext cx="684000" cy="1516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29435" tIns="29435" rIns="29435" bIns="29435" rtlCol="0">
                  <a:spAutoFit/>
                </a:bodyPr>
                <a:lstStyle/>
                <a:p>
                  <a:r>
                    <a:rPr lang="en-US" sz="500" dirty="0"/>
                    <a:t>Missense mutation</a:t>
                  </a:r>
                  <a:endParaRPr lang="en-US" sz="400" dirty="0"/>
                </a:p>
              </p:txBody>
            </p:sp>
            <p:sp>
              <p:nvSpPr>
                <p:cNvPr id="42" name="CuadroTexto 41">
                  <a:extLst>
                    <a:ext uri="{FF2B5EF4-FFF2-40B4-BE49-F238E27FC236}">
                      <a16:creationId xmlns:a16="http://schemas.microsoft.com/office/drawing/2014/main" id="{1C9FD999-422C-4DA0-8366-DD966219B304}"/>
                    </a:ext>
                  </a:extLst>
                </p:cNvPr>
                <p:cNvSpPr txBox="1"/>
                <p:nvPr/>
              </p:nvSpPr>
              <p:spPr>
                <a:xfrm>
                  <a:off x="2150225" y="1140784"/>
                  <a:ext cx="503999" cy="1516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29435" tIns="29435" rIns="29435" bIns="29435" rtlCol="0">
                  <a:spAutoFit/>
                </a:bodyPr>
                <a:lstStyle/>
                <a:p>
                  <a:r>
                    <a:rPr lang="en-US" sz="500" dirty="0"/>
                    <a:t>Amplification</a:t>
                  </a:r>
                  <a:endParaRPr lang="en-US" sz="400" dirty="0"/>
                </a:p>
              </p:txBody>
            </p:sp>
            <p:sp>
              <p:nvSpPr>
                <p:cNvPr id="43" name="CuadroTexto 42">
                  <a:extLst>
                    <a:ext uri="{FF2B5EF4-FFF2-40B4-BE49-F238E27FC236}">
                      <a16:creationId xmlns:a16="http://schemas.microsoft.com/office/drawing/2014/main" id="{FD1470EF-1E9A-448A-A4C7-92C724FB4B5C}"/>
                    </a:ext>
                  </a:extLst>
                </p:cNvPr>
                <p:cNvSpPr txBox="1"/>
                <p:nvPr/>
              </p:nvSpPr>
              <p:spPr>
                <a:xfrm>
                  <a:off x="2702560" y="1140784"/>
                  <a:ext cx="540000" cy="1516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29435" tIns="29435" rIns="29435" bIns="29435" rtlCol="0">
                  <a:spAutoFit/>
                </a:bodyPr>
                <a:lstStyle/>
                <a:p>
                  <a:r>
                    <a:rPr lang="en-US" sz="500" dirty="0"/>
                    <a:t>Deep deletion</a:t>
                  </a:r>
                  <a:endParaRPr lang="en-US" sz="400" dirty="0"/>
                </a:p>
              </p:txBody>
            </p:sp>
            <p:sp>
              <p:nvSpPr>
                <p:cNvPr id="44" name="CuadroTexto 43">
                  <a:extLst>
                    <a:ext uri="{FF2B5EF4-FFF2-40B4-BE49-F238E27FC236}">
                      <a16:creationId xmlns:a16="http://schemas.microsoft.com/office/drawing/2014/main" id="{13D542B8-278B-419E-84B2-43AF7524FA3C}"/>
                    </a:ext>
                  </a:extLst>
                </p:cNvPr>
                <p:cNvSpPr txBox="1"/>
                <p:nvPr/>
              </p:nvSpPr>
              <p:spPr>
                <a:xfrm>
                  <a:off x="3308941" y="1140784"/>
                  <a:ext cx="612000" cy="1516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29435" tIns="29435" rIns="29435" bIns="29435" rtlCol="0">
                  <a:spAutoFit/>
                </a:bodyPr>
                <a:lstStyle/>
                <a:p>
                  <a:r>
                    <a:rPr lang="en-US" sz="500" dirty="0"/>
                    <a:t>No alterations</a:t>
                  </a:r>
                  <a:endParaRPr lang="en-US" sz="400" dirty="0"/>
                </a:p>
              </p:txBody>
            </p:sp>
            <p:sp>
              <p:nvSpPr>
                <p:cNvPr id="45" name="CuadroTexto 44">
                  <a:extLst>
                    <a:ext uri="{FF2B5EF4-FFF2-40B4-BE49-F238E27FC236}">
                      <a16:creationId xmlns:a16="http://schemas.microsoft.com/office/drawing/2014/main" id="{B5C3ABFB-BCCB-4473-A288-9C538E1F169C}"/>
                    </a:ext>
                  </a:extLst>
                </p:cNvPr>
                <p:cNvSpPr txBox="1"/>
                <p:nvPr/>
              </p:nvSpPr>
              <p:spPr>
                <a:xfrm>
                  <a:off x="333908" y="1140784"/>
                  <a:ext cx="792000" cy="1516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29435" tIns="29435" rIns="29435" bIns="29435" rtlCol="0">
                  <a:spAutoFit/>
                </a:bodyPr>
                <a:lstStyle/>
                <a:p>
                  <a:r>
                    <a:rPr lang="en-US" sz="500" dirty="0"/>
                    <a:t>Genetic Alteration</a:t>
                  </a:r>
                  <a:endParaRPr lang="en-US" sz="4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738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8877</TotalTime>
  <Words>44</Words>
  <Application>Microsoft Office PowerPoint</Application>
  <PresentationFormat>Personalizado</PresentationFormat>
  <Paragraphs>24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Prism 7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Carola</dc:creator>
  <cp:lastModifiedBy>Carola</cp:lastModifiedBy>
  <cp:revision>1511</cp:revision>
  <dcterms:created xsi:type="dcterms:W3CDTF">2021-05-25T23:32:05Z</dcterms:created>
  <dcterms:modified xsi:type="dcterms:W3CDTF">2022-04-12T01:12:33Z</dcterms:modified>
</cp:coreProperties>
</file>