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4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89698" autoAdjust="0"/>
  </p:normalViewPr>
  <p:slideViewPr>
    <p:cSldViewPr snapToGrid="0">
      <p:cViewPr varScale="1">
        <p:scale>
          <a:sx n="70" d="100"/>
          <a:sy n="70" d="100"/>
        </p:scale>
        <p:origin x="24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5.emf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9.e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emf"/><Relationship Id="rId25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15.emf"/><Relationship Id="rId24" Type="http://schemas.openxmlformats.org/officeDocument/2006/relationships/oleObject" Target="../embeddings/oleObject11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emf"/><Relationship Id="rId23" Type="http://schemas.openxmlformats.org/officeDocument/2006/relationships/image" Target="../media/image10.emf"/><Relationship Id="rId28" Type="http://schemas.openxmlformats.org/officeDocument/2006/relationships/oleObject" Target="../embeddings/oleObject13.bin"/><Relationship Id="rId10" Type="http://schemas.openxmlformats.org/officeDocument/2006/relationships/image" Target="../media/image4.emf"/><Relationship Id="rId19" Type="http://schemas.openxmlformats.org/officeDocument/2006/relationships/image" Target="../media/image8.emf"/><Relationship Id="rId31" Type="http://schemas.openxmlformats.org/officeDocument/2006/relationships/image" Target="../media/image1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2.emf"/><Relationship Id="rId30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>
            <a:extLst>
              <a:ext uri="{FF2B5EF4-FFF2-40B4-BE49-F238E27FC236}">
                <a16:creationId xmlns:a16="http://schemas.microsoft.com/office/drawing/2014/main" id="{85BB381A-FB63-4D37-80D6-D39C9673AAF5}"/>
              </a:ext>
            </a:extLst>
          </p:cNvPr>
          <p:cNvSpPr txBox="1"/>
          <p:nvPr/>
        </p:nvSpPr>
        <p:spPr>
          <a:xfrm flipH="1">
            <a:off x="265020" y="4130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 dirty="0"/>
              <a:t>Supplementary Figure 4 </a:t>
            </a: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08DDFC44-FA1F-4B5F-9789-7A2C0C1DC8AF}"/>
              </a:ext>
            </a:extLst>
          </p:cNvPr>
          <p:cNvSpPr txBox="1"/>
          <p:nvPr/>
        </p:nvSpPr>
        <p:spPr>
          <a:xfrm flipH="1">
            <a:off x="148680" y="314033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I)</a:t>
            </a:r>
          </a:p>
        </p:txBody>
      </p:sp>
      <p:sp>
        <p:nvSpPr>
          <p:cNvPr id="15" name="CuadroTexto 13">
            <a:extLst>
              <a:ext uri="{FF2B5EF4-FFF2-40B4-BE49-F238E27FC236}">
                <a16:creationId xmlns:a16="http://schemas.microsoft.com/office/drawing/2014/main" id="{8C94BC21-D17A-4CCE-99EB-9FBC7B14067C}"/>
              </a:ext>
            </a:extLst>
          </p:cNvPr>
          <p:cNvSpPr txBox="1"/>
          <p:nvPr/>
        </p:nvSpPr>
        <p:spPr>
          <a:xfrm flipH="1">
            <a:off x="148680" y="1523681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II)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96C633-ECFF-4EC5-A63E-C4D00F2D5730}"/>
              </a:ext>
            </a:extLst>
          </p:cNvPr>
          <p:cNvSpPr txBox="1"/>
          <p:nvPr/>
        </p:nvSpPr>
        <p:spPr>
          <a:xfrm flipH="1">
            <a:off x="36383" y="2849353"/>
            <a:ext cx="294346" cy="180966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900" dirty="0"/>
              <a:t>B)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A841426-FE32-44C5-9BA2-944EC8E2108A}"/>
              </a:ext>
            </a:extLst>
          </p:cNvPr>
          <p:cNvSpPr txBox="1"/>
          <p:nvPr/>
        </p:nvSpPr>
        <p:spPr>
          <a:xfrm flipH="1">
            <a:off x="36383" y="232419"/>
            <a:ext cx="294346" cy="180966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900" dirty="0"/>
              <a:t>A)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0FAD5A8-0EB3-45C3-8C2E-C525E05C10C6}"/>
              </a:ext>
            </a:extLst>
          </p:cNvPr>
          <p:cNvSpPr txBox="1"/>
          <p:nvPr/>
        </p:nvSpPr>
        <p:spPr>
          <a:xfrm flipH="1">
            <a:off x="36383" y="4163906"/>
            <a:ext cx="294346" cy="180966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900" dirty="0"/>
              <a:t>C)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E41D0F5-4978-40D8-B520-C02E87B8B522}"/>
              </a:ext>
            </a:extLst>
          </p:cNvPr>
          <p:cNvGrpSpPr/>
          <p:nvPr/>
        </p:nvGrpSpPr>
        <p:grpSpPr>
          <a:xfrm>
            <a:off x="-163007" y="398428"/>
            <a:ext cx="5688505" cy="1006665"/>
            <a:chOff x="-163007" y="398428"/>
            <a:chExt cx="5688505" cy="1006665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9AE9CF4A-201B-4143-847E-116A90DB63FA}"/>
                </a:ext>
              </a:extLst>
            </p:cNvPr>
            <p:cNvSpPr txBox="1"/>
            <p:nvPr/>
          </p:nvSpPr>
          <p:spPr>
            <a:xfrm>
              <a:off x="711481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0.6   0.8  1.1  1.2  1.2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D1BBC841-C17E-48F4-95BB-8B16AF34DAC4}"/>
                </a:ext>
              </a:extLst>
            </p:cNvPr>
            <p:cNvSpPr txBox="1"/>
            <p:nvPr/>
          </p:nvSpPr>
          <p:spPr>
            <a:xfrm>
              <a:off x="1798567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0.9  0.9  1.2  1.3  1.3</a:t>
              </a: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5F5C5BDF-CAD0-4493-A0D2-903F2E750FDB}"/>
                </a:ext>
              </a:extLst>
            </p:cNvPr>
            <p:cNvSpPr txBox="1"/>
            <p:nvPr/>
          </p:nvSpPr>
          <p:spPr>
            <a:xfrm>
              <a:off x="2883880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1.1  1.2  1.4  1.5  1.5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76334AC5-4FC2-4F8D-92D9-5AAB3C5C829B}"/>
                </a:ext>
              </a:extLst>
            </p:cNvPr>
            <p:cNvSpPr txBox="1"/>
            <p:nvPr/>
          </p:nvSpPr>
          <p:spPr>
            <a:xfrm>
              <a:off x="3979579" y="122042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2.3  0.8  1.0  1.2  1.2</a:t>
              </a:r>
            </a:p>
          </p:txBody>
        </p:sp>
        <p:graphicFrame>
          <p:nvGraphicFramePr>
            <p:cNvPr id="19" name="Objeto 18">
              <a:extLst>
                <a:ext uri="{FF2B5EF4-FFF2-40B4-BE49-F238E27FC236}">
                  <a16:creationId xmlns:a16="http://schemas.microsoft.com/office/drawing/2014/main" id="{D799E4C3-80EC-41D3-9E2A-71E86E66461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1207208"/>
                </p:ext>
              </p:extLst>
            </p:nvPr>
          </p:nvGraphicFramePr>
          <p:xfrm>
            <a:off x="654664" y="403550"/>
            <a:ext cx="1279525" cy="862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2" name="Prism 7" r:id="rId3" imgW="3913063" imgH="2636359" progId="Prism7.Document">
                    <p:embed/>
                  </p:oleObj>
                </mc:Choice>
                <mc:Fallback>
                  <p:oleObj name="Prism 7" r:id="rId3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54664" y="403550"/>
                          <a:ext cx="1279525" cy="862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5ABB7B63-EA6C-4D69-8847-34E9EF99EFB0}"/>
                </a:ext>
              </a:extLst>
            </p:cNvPr>
            <p:cNvSpPr txBox="1"/>
            <p:nvPr/>
          </p:nvSpPr>
          <p:spPr>
            <a:xfrm rot="16200000">
              <a:off x="280760" y="638860"/>
              <a:ext cx="540000" cy="215444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700" dirty="0"/>
                <a:t>Cell </a:t>
              </a:r>
              <a:r>
                <a:rPr lang="es-AR" sz="700" dirty="0" err="1"/>
                <a:t>viability</a:t>
              </a:r>
              <a:r>
                <a:rPr lang="es-AR" sz="700" dirty="0"/>
                <a:t> (%)</a:t>
              </a:r>
              <a:endParaRPr lang="en-US" sz="700" dirty="0"/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7C63B06C-9009-4AD5-926E-280BC90D69D5}"/>
                </a:ext>
              </a:extLst>
            </p:cNvPr>
            <p:cNvSpPr txBox="1"/>
            <p:nvPr/>
          </p:nvSpPr>
          <p:spPr>
            <a:xfrm>
              <a:off x="-163007" y="1113479"/>
              <a:ext cx="936000" cy="10772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Doxorubicin</a:t>
              </a:r>
              <a:r>
                <a:rPr lang="es-AR" sz="700" dirty="0"/>
                <a:t> (µM)</a:t>
              </a:r>
              <a:endParaRPr lang="en-US" sz="700" dirty="0"/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C431168B-AD39-4035-BCE1-9ED2B61BBFB6}"/>
                </a:ext>
              </a:extLst>
            </p:cNvPr>
            <p:cNvSpPr txBox="1"/>
            <p:nvPr/>
          </p:nvSpPr>
          <p:spPr>
            <a:xfrm>
              <a:off x="995011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BT549</a:t>
              </a:r>
              <a:endParaRPr lang="en-US" sz="800" dirty="0"/>
            </a:p>
          </p:txBody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E25908BF-FB71-4656-9DD3-2E457A9D3A38}"/>
                </a:ext>
              </a:extLst>
            </p:cNvPr>
            <p:cNvSpPr txBox="1"/>
            <p:nvPr/>
          </p:nvSpPr>
          <p:spPr>
            <a:xfrm>
              <a:off x="2081630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Hs578T</a:t>
              </a:r>
              <a:endParaRPr lang="en-US" sz="800" dirty="0"/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F43AC442-85DD-4A9D-9478-39FED5EE1C66}"/>
                </a:ext>
              </a:extLst>
            </p:cNvPr>
            <p:cNvSpPr txBox="1"/>
            <p:nvPr/>
          </p:nvSpPr>
          <p:spPr>
            <a:xfrm>
              <a:off x="3171118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MDAMB231</a:t>
              </a:r>
              <a:endParaRPr lang="en-US" sz="800" dirty="0"/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4874066F-9771-4978-8E10-A5C730401EC3}"/>
                </a:ext>
              </a:extLst>
            </p:cNvPr>
            <p:cNvSpPr txBox="1"/>
            <p:nvPr/>
          </p:nvSpPr>
          <p:spPr>
            <a:xfrm>
              <a:off x="4258091" y="398428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HCC1954</a:t>
              </a:r>
              <a:endParaRPr lang="en-US" sz="800" dirty="0"/>
            </a:p>
          </p:txBody>
        </p:sp>
        <p:graphicFrame>
          <p:nvGraphicFramePr>
            <p:cNvPr id="22" name="Objeto 21">
              <a:extLst>
                <a:ext uri="{FF2B5EF4-FFF2-40B4-BE49-F238E27FC236}">
                  <a16:creationId xmlns:a16="http://schemas.microsoft.com/office/drawing/2014/main" id="{06B68164-385D-42F3-805B-50E2F62459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9283667"/>
                </p:ext>
              </p:extLst>
            </p:nvPr>
          </p:nvGraphicFramePr>
          <p:xfrm>
            <a:off x="1743687" y="401962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3" name="Prism 7" r:id="rId5" imgW="3913063" imgH="2636359" progId="Prism7.Document">
                    <p:embed/>
                  </p:oleObj>
                </mc:Choice>
                <mc:Fallback>
                  <p:oleObj name="Prism 7" r:id="rId5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43687" y="401962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to 22">
              <a:extLst>
                <a:ext uri="{FF2B5EF4-FFF2-40B4-BE49-F238E27FC236}">
                  <a16:creationId xmlns:a16="http://schemas.microsoft.com/office/drawing/2014/main" id="{418C7DC8-D4FA-4D9A-A6E2-FCA791F0AD4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0168245"/>
                </p:ext>
              </p:extLst>
            </p:nvPr>
          </p:nvGraphicFramePr>
          <p:xfrm>
            <a:off x="2832706" y="403550"/>
            <a:ext cx="1279525" cy="862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4" name="Prism 7" r:id="rId7" imgW="3913063" imgH="2636359" progId="Prism7.Document">
                    <p:embed/>
                  </p:oleObj>
                </mc:Choice>
                <mc:Fallback>
                  <p:oleObj name="Prism 7" r:id="rId7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832706" y="403550"/>
                          <a:ext cx="1279525" cy="862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to 23">
              <a:extLst>
                <a:ext uri="{FF2B5EF4-FFF2-40B4-BE49-F238E27FC236}">
                  <a16:creationId xmlns:a16="http://schemas.microsoft.com/office/drawing/2014/main" id="{76A8991E-42F1-4DAD-AF14-319CF5BC103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4295266"/>
                </p:ext>
              </p:extLst>
            </p:nvPr>
          </p:nvGraphicFramePr>
          <p:xfrm>
            <a:off x="3921726" y="401962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5" name="Prism 7" r:id="rId9" imgW="3913063" imgH="2636359" progId="Prism7.Document">
                    <p:embed/>
                  </p:oleObj>
                </mc:Choice>
                <mc:Fallback>
                  <p:oleObj name="Prism 7" r:id="rId9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921726" y="401962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16F3F7F3-A7C7-4207-A263-C3F3786FEC57}"/>
                </a:ext>
              </a:extLst>
            </p:cNvPr>
            <p:cNvGrpSpPr/>
            <p:nvPr/>
          </p:nvGrpSpPr>
          <p:grpSpPr>
            <a:xfrm>
              <a:off x="5025110" y="714530"/>
              <a:ext cx="500388" cy="180036"/>
              <a:chOff x="6563658" y="893302"/>
              <a:chExt cx="544360" cy="212967"/>
            </a:xfrm>
          </p:grpSpPr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4B0777BD-E221-4D06-BCC3-D8DAD3E072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009" t="16466" r="20238" b="67647"/>
              <a:stretch/>
            </p:blipFill>
            <p:spPr>
              <a:xfrm>
                <a:off x="6563658" y="899427"/>
                <a:ext cx="123112" cy="189333"/>
              </a:xfrm>
              <a:prstGeom prst="rect">
                <a:avLst/>
              </a:prstGeom>
            </p:spPr>
          </p:pic>
          <p:sp>
            <p:nvSpPr>
              <p:cNvPr id="89" name="CuadroTexto 88">
                <a:extLst>
                  <a:ext uri="{FF2B5EF4-FFF2-40B4-BE49-F238E27FC236}">
                    <a16:creationId xmlns:a16="http://schemas.microsoft.com/office/drawing/2014/main" id="{8D854DD2-EFDE-4E2A-9BCE-38A7851CCE2A}"/>
                  </a:ext>
                </a:extLst>
              </p:cNvPr>
              <p:cNvSpPr txBox="1"/>
              <p:nvPr/>
            </p:nvSpPr>
            <p:spPr>
              <a:xfrm>
                <a:off x="6676018" y="893302"/>
                <a:ext cx="360000" cy="119083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DMSO</a:t>
                </a:r>
                <a:endParaRPr lang="en-US" sz="654" dirty="0"/>
              </a:p>
            </p:txBody>
          </p:sp>
          <p:sp>
            <p:nvSpPr>
              <p:cNvPr id="90" name="CuadroTexto 89">
                <a:extLst>
                  <a:ext uri="{FF2B5EF4-FFF2-40B4-BE49-F238E27FC236}">
                    <a16:creationId xmlns:a16="http://schemas.microsoft.com/office/drawing/2014/main" id="{A121A83A-ECCD-4B22-9678-D499D2B44F2E}"/>
                  </a:ext>
                </a:extLst>
              </p:cNvPr>
              <p:cNvSpPr txBox="1"/>
              <p:nvPr/>
            </p:nvSpPr>
            <p:spPr>
              <a:xfrm>
                <a:off x="6676018" y="987186"/>
                <a:ext cx="432000" cy="119083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1 µM JQ1</a:t>
                </a:r>
                <a:endParaRPr lang="en-US" sz="654" dirty="0"/>
              </a:p>
            </p:txBody>
          </p:sp>
        </p:grpSp>
      </p:grp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DF77FF51-9FE7-4E67-99F1-D717D63AEDAF}"/>
              </a:ext>
            </a:extLst>
          </p:cNvPr>
          <p:cNvSpPr txBox="1"/>
          <p:nvPr/>
        </p:nvSpPr>
        <p:spPr>
          <a:xfrm>
            <a:off x="891024" y="4246141"/>
            <a:ext cx="588692" cy="123111"/>
          </a:xfrm>
          <a:prstGeom prst="rect">
            <a:avLst/>
          </a:prstGeom>
          <a:noFill/>
        </p:spPr>
        <p:txBody>
          <a:bodyPr wrap="square" lIns="29435" tIns="0" rIns="29435" bIns="0" rtlCol="0" anchor="ctr" anchorCtr="0">
            <a:spAutoFit/>
          </a:bodyPr>
          <a:lstStyle/>
          <a:p>
            <a:pPr algn="ctr"/>
            <a:r>
              <a:rPr lang="es-AR" sz="800" dirty="0"/>
              <a:t>BT549</a:t>
            </a:r>
            <a:endParaRPr lang="en-US" sz="800" dirty="0"/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DCAD3A29-EB19-440D-A86D-14488E3BA965}"/>
              </a:ext>
            </a:extLst>
          </p:cNvPr>
          <p:cNvSpPr txBox="1"/>
          <p:nvPr/>
        </p:nvSpPr>
        <p:spPr>
          <a:xfrm>
            <a:off x="2273881" y="4246141"/>
            <a:ext cx="588692" cy="123111"/>
          </a:xfrm>
          <a:prstGeom prst="rect">
            <a:avLst/>
          </a:prstGeom>
          <a:noFill/>
        </p:spPr>
        <p:txBody>
          <a:bodyPr wrap="square" lIns="29435" tIns="0" rIns="29435" bIns="0" rtlCol="0" anchor="ctr" anchorCtr="0">
            <a:spAutoFit/>
          </a:bodyPr>
          <a:lstStyle/>
          <a:p>
            <a:pPr algn="ctr"/>
            <a:r>
              <a:rPr lang="es-AR" sz="800" dirty="0"/>
              <a:t>Hs578T</a:t>
            </a:r>
            <a:endParaRPr lang="en-US" sz="800" dirty="0"/>
          </a:p>
        </p:txBody>
      </p: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96AA9433-9642-4689-ABAD-7A1FA44237F9}"/>
              </a:ext>
            </a:extLst>
          </p:cNvPr>
          <p:cNvGrpSpPr/>
          <p:nvPr/>
        </p:nvGrpSpPr>
        <p:grpSpPr>
          <a:xfrm>
            <a:off x="1839051" y="4186303"/>
            <a:ext cx="1120049" cy="1014401"/>
            <a:chOff x="2260821" y="5426245"/>
            <a:chExt cx="1369881" cy="1240659"/>
          </a:xfrm>
        </p:grpSpPr>
        <p:graphicFrame>
          <p:nvGraphicFramePr>
            <p:cNvPr id="123" name="Objeto 122">
              <a:extLst>
                <a:ext uri="{FF2B5EF4-FFF2-40B4-BE49-F238E27FC236}">
                  <a16:creationId xmlns:a16="http://schemas.microsoft.com/office/drawing/2014/main" id="{67E595D7-5283-47F6-9FCC-B99E39AD276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02030133"/>
                </p:ext>
              </p:extLst>
            </p:nvPr>
          </p:nvGraphicFramePr>
          <p:xfrm>
            <a:off x="2547290" y="5540718"/>
            <a:ext cx="1083412" cy="926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6" name="Prism 7" r:id="rId12" imgW="2706136" imgH="2316353" progId="Prism7.Document">
                    <p:embed/>
                  </p:oleObj>
                </mc:Choice>
                <mc:Fallback>
                  <p:oleObj name="Prism 7" r:id="rId12" imgW="2706136" imgH="2316353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547290" y="5540718"/>
                          <a:ext cx="1083412" cy="9261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7" name="CuadroTexto 126">
              <a:extLst>
                <a:ext uri="{FF2B5EF4-FFF2-40B4-BE49-F238E27FC236}">
                  <a16:creationId xmlns:a16="http://schemas.microsoft.com/office/drawing/2014/main" id="{6EE25673-0BA2-41EC-A6AE-84B0DCBEA170}"/>
                </a:ext>
              </a:extLst>
            </p:cNvPr>
            <p:cNvSpPr txBox="1"/>
            <p:nvPr/>
          </p:nvSpPr>
          <p:spPr>
            <a:xfrm rot="19532044">
              <a:off x="2390464" y="6543780"/>
              <a:ext cx="576000" cy="123123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654" dirty="0"/>
                <a:t>Parental</a:t>
              </a:r>
              <a:endParaRPr lang="en-US" sz="654" dirty="0"/>
            </a:p>
          </p:txBody>
        </p:sp>
        <p:sp>
          <p:nvSpPr>
            <p:cNvPr id="128" name="CuadroTexto 127">
              <a:extLst>
                <a:ext uri="{FF2B5EF4-FFF2-40B4-BE49-F238E27FC236}">
                  <a16:creationId xmlns:a16="http://schemas.microsoft.com/office/drawing/2014/main" id="{CB9CED13-FD1F-4DFF-9CE2-2C0B963AFCF5}"/>
                </a:ext>
              </a:extLst>
            </p:cNvPr>
            <p:cNvSpPr txBox="1"/>
            <p:nvPr/>
          </p:nvSpPr>
          <p:spPr>
            <a:xfrm rot="19532044">
              <a:off x="2668053" y="6543781"/>
              <a:ext cx="576000" cy="123123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654" dirty="0" err="1"/>
                <a:t>shControl</a:t>
              </a:r>
              <a:endParaRPr lang="en-US" sz="654" dirty="0"/>
            </a:p>
          </p:txBody>
        </p:sp>
        <p:sp>
          <p:nvSpPr>
            <p:cNvPr id="129" name="CuadroTexto 128">
              <a:extLst>
                <a:ext uri="{FF2B5EF4-FFF2-40B4-BE49-F238E27FC236}">
                  <a16:creationId xmlns:a16="http://schemas.microsoft.com/office/drawing/2014/main" id="{57231E9A-97E9-4F9B-BF8B-922C18F3B515}"/>
                </a:ext>
              </a:extLst>
            </p:cNvPr>
            <p:cNvSpPr txBox="1"/>
            <p:nvPr/>
          </p:nvSpPr>
          <p:spPr>
            <a:xfrm rot="19532044">
              <a:off x="2951085" y="6543781"/>
              <a:ext cx="576000" cy="123123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654" dirty="0"/>
                <a:t>shNSMCE2</a:t>
              </a:r>
              <a:endParaRPr lang="en-US" sz="654" dirty="0"/>
            </a:p>
          </p:txBody>
        </p:sp>
        <p:sp>
          <p:nvSpPr>
            <p:cNvPr id="130" name="CuadroTexto 129">
              <a:extLst>
                <a:ext uri="{FF2B5EF4-FFF2-40B4-BE49-F238E27FC236}">
                  <a16:creationId xmlns:a16="http://schemas.microsoft.com/office/drawing/2014/main" id="{68C73C4E-3CA5-4923-8B58-24E053A9AD5C}"/>
                </a:ext>
              </a:extLst>
            </p:cNvPr>
            <p:cNvSpPr txBox="1"/>
            <p:nvPr/>
          </p:nvSpPr>
          <p:spPr>
            <a:xfrm rot="16200000">
              <a:off x="1816991" y="5870075"/>
              <a:ext cx="1188802" cy="30114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NSMCE2 RNA </a:t>
              </a:r>
              <a:r>
                <a:rPr lang="es-AR" sz="800" dirty="0" err="1"/>
                <a:t>levels</a:t>
              </a:r>
              <a:r>
                <a:rPr lang="es-AR" sz="800" dirty="0"/>
                <a:t> (</a:t>
              </a:r>
              <a:r>
                <a:rPr lang="es-AR" sz="800" dirty="0" err="1"/>
                <a:t>Fold</a:t>
              </a:r>
              <a:r>
                <a:rPr lang="es-AR" sz="800" dirty="0"/>
                <a:t> </a:t>
              </a:r>
              <a:r>
                <a:rPr lang="es-AR" sz="800" dirty="0" err="1"/>
                <a:t>change</a:t>
              </a:r>
              <a:r>
                <a:rPr lang="es-AR" sz="800" dirty="0"/>
                <a:t>)</a:t>
              </a:r>
              <a:endParaRPr lang="en-US" sz="800" dirty="0"/>
            </a:p>
          </p:txBody>
        </p:sp>
      </p:grpSp>
      <p:grpSp>
        <p:nvGrpSpPr>
          <p:cNvPr id="135" name="Grupo 134">
            <a:extLst>
              <a:ext uri="{FF2B5EF4-FFF2-40B4-BE49-F238E27FC236}">
                <a16:creationId xmlns:a16="http://schemas.microsoft.com/office/drawing/2014/main" id="{D9C62484-3E77-4189-86C9-FC752F7C6DDB}"/>
              </a:ext>
            </a:extLst>
          </p:cNvPr>
          <p:cNvGrpSpPr/>
          <p:nvPr/>
        </p:nvGrpSpPr>
        <p:grpSpPr>
          <a:xfrm>
            <a:off x="415814" y="4185670"/>
            <a:ext cx="1165336" cy="1017929"/>
            <a:chOff x="765474" y="5426242"/>
            <a:chExt cx="1425263" cy="1244974"/>
          </a:xfrm>
        </p:grpSpPr>
        <p:graphicFrame>
          <p:nvGraphicFramePr>
            <p:cNvPr id="122" name="Objeto 121">
              <a:extLst>
                <a:ext uri="{FF2B5EF4-FFF2-40B4-BE49-F238E27FC236}">
                  <a16:creationId xmlns:a16="http://schemas.microsoft.com/office/drawing/2014/main" id="{4352FBB9-143A-483E-A3ED-3D25BF6D26F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3067543"/>
                </p:ext>
              </p:extLst>
            </p:nvPr>
          </p:nvGraphicFramePr>
          <p:xfrm>
            <a:off x="1107330" y="5539549"/>
            <a:ext cx="1083407" cy="928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7" name="Prism 7" r:id="rId14" imgW="2706136" imgH="2316353" progId="Prism7.Document">
                    <p:embed/>
                  </p:oleObj>
                </mc:Choice>
                <mc:Fallback>
                  <p:oleObj name="Prism 7" r:id="rId14" imgW="2706136" imgH="2316353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107330" y="5539549"/>
                          <a:ext cx="1083407" cy="928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6" name="CuadroTexto 125">
              <a:extLst>
                <a:ext uri="{FF2B5EF4-FFF2-40B4-BE49-F238E27FC236}">
                  <a16:creationId xmlns:a16="http://schemas.microsoft.com/office/drawing/2014/main" id="{005FE54E-3C6E-4817-A215-0FB458AE8949}"/>
                </a:ext>
              </a:extLst>
            </p:cNvPr>
            <p:cNvSpPr txBox="1"/>
            <p:nvPr/>
          </p:nvSpPr>
          <p:spPr>
            <a:xfrm rot="16200000">
              <a:off x="347193" y="5844523"/>
              <a:ext cx="1188799" cy="352238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NSMCE2 RNA </a:t>
              </a:r>
              <a:r>
                <a:rPr lang="es-AR" sz="800" dirty="0" err="1"/>
                <a:t>levels</a:t>
              </a:r>
              <a:r>
                <a:rPr lang="es-AR" sz="800" dirty="0"/>
                <a:t> (</a:t>
              </a:r>
              <a:r>
                <a:rPr lang="es-AR" sz="800" dirty="0" err="1"/>
                <a:t>Fold</a:t>
              </a:r>
              <a:r>
                <a:rPr lang="es-AR" sz="800" dirty="0"/>
                <a:t> </a:t>
              </a:r>
              <a:r>
                <a:rPr lang="es-AR" sz="800" dirty="0" err="1"/>
                <a:t>change</a:t>
              </a:r>
              <a:r>
                <a:rPr lang="es-AR" sz="800" dirty="0"/>
                <a:t>)</a:t>
              </a:r>
              <a:endParaRPr lang="en-US" sz="800" dirty="0"/>
            </a:p>
          </p:txBody>
        </p:sp>
        <p:sp>
          <p:nvSpPr>
            <p:cNvPr id="131" name="CuadroTexto 130">
              <a:extLst>
                <a:ext uri="{FF2B5EF4-FFF2-40B4-BE49-F238E27FC236}">
                  <a16:creationId xmlns:a16="http://schemas.microsoft.com/office/drawing/2014/main" id="{084B95EC-1E05-4DB0-B8FC-B2F1ED3DB855}"/>
                </a:ext>
              </a:extLst>
            </p:cNvPr>
            <p:cNvSpPr txBox="1"/>
            <p:nvPr/>
          </p:nvSpPr>
          <p:spPr>
            <a:xfrm rot="19532044">
              <a:off x="948099" y="6539465"/>
              <a:ext cx="576000" cy="131749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/>
                <a:t>Parental</a:t>
              </a:r>
              <a:endParaRPr lang="en-US" sz="700" dirty="0"/>
            </a:p>
          </p:txBody>
        </p:sp>
        <p:sp>
          <p:nvSpPr>
            <p:cNvPr id="132" name="CuadroTexto 131">
              <a:extLst>
                <a:ext uri="{FF2B5EF4-FFF2-40B4-BE49-F238E27FC236}">
                  <a16:creationId xmlns:a16="http://schemas.microsoft.com/office/drawing/2014/main" id="{40F09C86-C10C-4911-AD2D-F0FE290FE242}"/>
                </a:ext>
              </a:extLst>
            </p:cNvPr>
            <p:cNvSpPr txBox="1"/>
            <p:nvPr/>
          </p:nvSpPr>
          <p:spPr>
            <a:xfrm rot="19532044">
              <a:off x="1225687" y="6539467"/>
              <a:ext cx="576000" cy="131749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shControl</a:t>
              </a:r>
              <a:endParaRPr lang="en-US" sz="700" dirty="0"/>
            </a:p>
          </p:txBody>
        </p:sp>
        <p:sp>
          <p:nvSpPr>
            <p:cNvPr id="133" name="CuadroTexto 132">
              <a:extLst>
                <a:ext uri="{FF2B5EF4-FFF2-40B4-BE49-F238E27FC236}">
                  <a16:creationId xmlns:a16="http://schemas.microsoft.com/office/drawing/2014/main" id="{6B0022D3-0D52-4C5B-96C7-9816A146F7ED}"/>
                </a:ext>
              </a:extLst>
            </p:cNvPr>
            <p:cNvSpPr txBox="1"/>
            <p:nvPr/>
          </p:nvSpPr>
          <p:spPr>
            <a:xfrm rot="19532044">
              <a:off x="1508720" y="6539467"/>
              <a:ext cx="576000" cy="131749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/>
                <a:t>shNSMCE2</a:t>
              </a:r>
              <a:endParaRPr lang="en-US" sz="700" dirty="0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88036CB5-F65A-4A31-8898-428CC31320A6}"/>
              </a:ext>
            </a:extLst>
          </p:cNvPr>
          <p:cNvGrpSpPr/>
          <p:nvPr/>
        </p:nvGrpSpPr>
        <p:grpSpPr>
          <a:xfrm>
            <a:off x="11135" y="1635773"/>
            <a:ext cx="5509699" cy="1008928"/>
            <a:chOff x="11135" y="1635773"/>
            <a:chExt cx="5509699" cy="1008928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F72307EC-A337-4A4F-ABEA-577FA1408FCB}"/>
                </a:ext>
              </a:extLst>
            </p:cNvPr>
            <p:cNvSpPr txBox="1"/>
            <p:nvPr/>
          </p:nvSpPr>
          <p:spPr>
            <a:xfrm>
              <a:off x="709449" y="2459796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1.0   1.3  1.2  1.6  1.7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D822F0BE-A744-4D5B-A184-1C84031AE9B3}"/>
                </a:ext>
              </a:extLst>
            </p:cNvPr>
            <p:cNvSpPr txBox="1"/>
            <p:nvPr/>
          </p:nvSpPr>
          <p:spPr>
            <a:xfrm>
              <a:off x="1794414" y="2460035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1.3  1.6  1.7  1.7  1.8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956DE98D-C49D-4A0D-9B4C-2720F3361DF1}"/>
                </a:ext>
              </a:extLst>
            </p:cNvPr>
            <p:cNvSpPr txBox="1"/>
            <p:nvPr/>
          </p:nvSpPr>
          <p:spPr>
            <a:xfrm>
              <a:off x="2888033" y="2460035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1.3  1.5  1.5  1.8  1.9</a:t>
              </a: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92B7E049-1DC5-4456-BEE4-7D4743C995A2}"/>
                </a:ext>
              </a:extLst>
            </p:cNvPr>
            <p:cNvSpPr txBox="1"/>
            <p:nvPr/>
          </p:nvSpPr>
          <p:spPr>
            <a:xfrm>
              <a:off x="3975425" y="2460035"/>
              <a:ext cx="10800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1.3  1.6  1.8  1.6  1.6</a:t>
              </a:r>
            </a:p>
          </p:txBody>
        </p:sp>
        <p:graphicFrame>
          <p:nvGraphicFramePr>
            <p:cNvPr id="71" name="Objeto 70">
              <a:extLst>
                <a:ext uri="{FF2B5EF4-FFF2-40B4-BE49-F238E27FC236}">
                  <a16:creationId xmlns:a16="http://schemas.microsoft.com/office/drawing/2014/main" id="{AAC8522A-A221-47F8-A82F-92AABBAA7D6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7952635"/>
                </p:ext>
              </p:extLst>
            </p:nvPr>
          </p:nvGraphicFramePr>
          <p:xfrm>
            <a:off x="3924901" y="1652499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8" name="Prism 7" r:id="rId16" imgW="3913063" imgH="2636359" progId="Prism7.Document">
                    <p:embed/>
                  </p:oleObj>
                </mc:Choice>
                <mc:Fallback>
                  <p:oleObj name="Prism 7" r:id="rId16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3924901" y="1652499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to 69">
              <a:extLst>
                <a:ext uri="{FF2B5EF4-FFF2-40B4-BE49-F238E27FC236}">
                  <a16:creationId xmlns:a16="http://schemas.microsoft.com/office/drawing/2014/main" id="{7A9AFC42-15D9-4698-AA8C-4451A23F01A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3258140"/>
                </p:ext>
              </p:extLst>
            </p:nvPr>
          </p:nvGraphicFramePr>
          <p:xfrm>
            <a:off x="2835880" y="1652499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39" name="Prism 7" r:id="rId18" imgW="3913063" imgH="2636359" progId="Prism7.Document">
                    <p:embed/>
                  </p:oleObj>
                </mc:Choice>
                <mc:Fallback>
                  <p:oleObj name="Prism 7" r:id="rId18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835880" y="1652499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to 67">
              <a:extLst>
                <a:ext uri="{FF2B5EF4-FFF2-40B4-BE49-F238E27FC236}">
                  <a16:creationId xmlns:a16="http://schemas.microsoft.com/office/drawing/2014/main" id="{311245BA-0B14-4470-98EE-5F739295FEB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3576021"/>
                </p:ext>
              </p:extLst>
            </p:nvPr>
          </p:nvGraphicFramePr>
          <p:xfrm>
            <a:off x="654665" y="1652499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0" name="Prism 7" r:id="rId20" imgW="3913063" imgH="2636359" progId="Prism7.Document">
                    <p:embed/>
                  </p:oleObj>
                </mc:Choice>
                <mc:Fallback>
                  <p:oleObj name="Prism 7" r:id="rId20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654665" y="1652499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C8AF30AB-9E47-41E1-8F24-4044BB6F1E25}"/>
                </a:ext>
              </a:extLst>
            </p:cNvPr>
            <p:cNvSpPr txBox="1"/>
            <p:nvPr/>
          </p:nvSpPr>
          <p:spPr>
            <a:xfrm>
              <a:off x="11135" y="2345417"/>
              <a:ext cx="792000" cy="10772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Paclitaxel</a:t>
              </a:r>
              <a:r>
                <a:rPr lang="es-AR" sz="700" dirty="0"/>
                <a:t> (</a:t>
              </a:r>
              <a:r>
                <a:rPr lang="es-AR" sz="700" dirty="0" err="1"/>
                <a:t>nM</a:t>
              </a:r>
              <a:r>
                <a:rPr lang="es-AR" sz="700" dirty="0"/>
                <a:t>)</a:t>
              </a:r>
              <a:endParaRPr lang="en-US" sz="700" dirty="0"/>
            </a:p>
          </p:txBody>
        </p:sp>
        <p:graphicFrame>
          <p:nvGraphicFramePr>
            <p:cNvPr id="69" name="Objeto 68">
              <a:extLst>
                <a:ext uri="{FF2B5EF4-FFF2-40B4-BE49-F238E27FC236}">
                  <a16:creationId xmlns:a16="http://schemas.microsoft.com/office/drawing/2014/main" id="{2758C7E2-01D7-45E6-863E-611686BD57F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6256693"/>
                </p:ext>
              </p:extLst>
            </p:nvPr>
          </p:nvGraphicFramePr>
          <p:xfrm>
            <a:off x="1745276" y="1652499"/>
            <a:ext cx="1279525" cy="862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1" name="Prism 7" r:id="rId22" imgW="3913063" imgH="2636359" progId="Prism7.Document">
                    <p:embed/>
                  </p:oleObj>
                </mc:Choice>
                <mc:Fallback>
                  <p:oleObj name="Prism 7" r:id="rId22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745276" y="1652499"/>
                          <a:ext cx="1279525" cy="862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" name="CuadroTexto 84">
              <a:extLst>
                <a:ext uri="{FF2B5EF4-FFF2-40B4-BE49-F238E27FC236}">
                  <a16:creationId xmlns:a16="http://schemas.microsoft.com/office/drawing/2014/main" id="{4C85A38B-1019-4C9D-A4BD-7B0BC3AD11AB}"/>
                </a:ext>
              </a:extLst>
            </p:cNvPr>
            <p:cNvSpPr txBox="1"/>
            <p:nvPr/>
          </p:nvSpPr>
          <p:spPr>
            <a:xfrm>
              <a:off x="999166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BT549</a:t>
              </a:r>
              <a:endParaRPr lang="en-US" sz="800" dirty="0"/>
            </a:p>
          </p:txBody>
        </p:sp>
        <p:sp>
          <p:nvSpPr>
            <p:cNvPr id="86" name="CuadroTexto 85">
              <a:extLst>
                <a:ext uri="{FF2B5EF4-FFF2-40B4-BE49-F238E27FC236}">
                  <a16:creationId xmlns:a16="http://schemas.microsoft.com/office/drawing/2014/main" id="{3E1AAD61-D370-4355-832E-D4A70B443F16}"/>
                </a:ext>
              </a:extLst>
            </p:cNvPr>
            <p:cNvSpPr txBox="1"/>
            <p:nvPr/>
          </p:nvSpPr>
          <p:spPr>
            <a:xfrm>
              <a:off x="2085784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Hs578T</a:t>
              </a:r>
              <a:endParaRPr lang="en-US" sz="800" dirty="0"/>
            </a:p>
          </p:txBody>
        </p:sp>
        <p:sp>
          <p:nvSpPr>
            <p:cNvPr id="87" name="CuadroTexto 86">
              <a:extLst>
                <a:ext uri="{FF2B5EF4-FFF2-40B4-BE49-F238E27FC236}">
                  <a16:creationId xmlns:a16="http://schemas.microsoft.com/office/drawing/2014/main" id="{728B41A2-3BC1-422C-92B3-2FC066B0CDF2}"/>
                </a:ext>
              </a:extLst>
            </p:cNvPr>
            <p:cNvSpPr txBox="1"/>
            <p:nvPr/>
          </p:nvSpPr>
          <p:spPr>
            <a:xfrm>
              <a:off x="3175271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MDAMB231</a:t>
              </a:r>
              <a:endParaRPr lang="en-US" sz="800" dirty="0"/>
            </a:p>
          </p:txBody>
        </p:sp>
        <p:sp>
          <p:nvSpPr>
            <p:cNvPr id="88" name="CuadroTexto 87">
              <a:extLst>
                <a:ext uri="{FF2B5EF4-FFF2-40B4-BE49-F238E27FC236}">
                  <a16:creationId xmlns:a16="http://schemas.microsoft.com/office/drawing/2014/main" id="{9719BE55-8A78-4BF9-ADD6-34B4C0AE3E31}"/>
                </a:ext>
              </a:extLst>
            </p:cNvPr>
            <p:cNvSpPr txBox="1"/>
            <p:nvPr/>
          </p:nvSpPr>
          <p:spPr>
            <a:xfrm>
              <a:off x="4262245" y="1635773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HCC1954</a:t>
              </a:r>
              <a:endParaRPr lang="en-US" sz="800" dirty="0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B75BF29-0B11-4BBE-91F9-8470C657730D}"/>
                </a:ext>
              </a:extLst>
            </p:cNvPr>
            <p:cNvGrpSpPr/>
            <p:nvPr/>
          </p:nvGrpSpPr>
          <p:grpSpPr>
            <a:xfrm>
              <a:off x="5020446" y="1964663"/>
              <a:ext cx="500388" cy="180036"/>
              <a:chOff x="5372270" y="1966339"/>
              <a:chExt cx="500388" cy="180036"/>
            </a:xfrm>
          </p:grpSpPr>
          <p:pic>
            <p:nvPicPr>
              <p:cNvPr id="93" name="Imagen 92">
                <a:extLst>
                  <a:ext uri="{FF2B5EF4-FFF2-40B4-BE49-F238E27FC236}">
                    <a16:creationId xmlns:a16="http://schemas.microsoft.com/office/drawing/2014/main" id="{4EC72149-599B-40F1-8B6E-B046907A1D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009" t="16466" r="20238" b="67647"/>
              <a:stretch/>
            </p:blipFill>
            <p:spPr>
              <a:xfrm>
                <a:off x="5372270" y="1971517"/>
                <a:ext cx="113167" cy="160057"/>
              </a:xfrm>
              <a:prstGeom prst="rect">
                <a:avLst/>
              </a:prstGeom>
            </p:spPr>
          </p:pic>
          <p:sp>
            <p:nvSpPr>
              <p:cNvPr id="94" name="CuadroTexto 93">
                <a:extLst>
                  <a:ext uri="{FF2B5EF4-FFF2-40B4-BE49-F238E27FC236}">
                    <a16:creationId xmlns:a16="http://schemas.microsoft.com/office/drawing/2014/main" id="{C1C6F112-701C-4827-A4CE-CAA92370B59E}"/>
                  </a:ext>
                </a:extLst>
              </p:cNvPr>
              <p:cNvSpPr txBox="1"/>
              <p:nvPr/>
            </p:nvSpPr>
            <p:spPr>
              <a:xfrm>
                <a:off x="5475554" y="1966339"/>
                <a:ext cx="330920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DMSO</a:t>
                </a:r>
                <a:endParaRPr lang="en-US" sz="654" dirty="0"/>
              </a:p>
            </p:txBody>
          </p:sp>
          <p:sp>
            <p:nvSpPr>
              <p:cNvPr id="95" name="CuadroTexto 94">
                <a:extLst>
                  <a:ext uri="{FF2B5EF4-FFF2-40B4-BE49-F238E27FC236}">
                    <a16:creationId xmlns:a16="http://schemas.microsoft.com/office/drawing/2014/main" id="{D1319357-D4E5-46AE-B8E8-1D09E0907E4B}"/>
                  </a:ext>
                </a:extLst>
              </p:cNvPr>
              <p:cNvSpPr txBox="1"/>
              <p:nvPr/>
            </p:nvSpPr>
            <p:spPr>
              <a:xfrm>
                <a:off x="5475554" y="2045706"/>
                <a:ext cx="397104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1 µM JQ1</a:t>
                </a:r>
                <a:endParaRPr lang="en-US" sz="654" dirty="0"/>
              </a:p>
            </p:txBody>
          </p:sp>
        </p:grpSp>
        <p:sp>
          <p:nvSpPr>
            <p:cNvPr id="121" name="CuadroTexto 120">
              <a:extLst>
                <a:ext uri="{FF2B5EF4-FFF2-40B4-BE49-F238E27FC236}">
                  <a16:creationId xmlns:a16="http://schemas.microsoft.com/office/drawing/2014/main" id="{99C6FF68-3217-4C00-A070-1713E848D8B0}"/>
                </a:ext>
              </a:extLst>
            </p:cNvPr>
            <p:cNvSpPr txBox="1"/>
            <p:nvPr/>
          </p:nvSpPr>
          <p:spPr>
            <a:xfrm rot="16200000">
              <a:off x="286508" y="1898252"/>
              <a:ext cx="540000" cy="215444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700" dirty="0"/>
                <a:t>Cell </a:t>
              </a:r>
              <a:r>
                <a:rPr lang="es-AR" sz="700" dirty="0" err="1"/>
                <a:t>viability</a:t>
              </a:r>
              <a:r>
                <a:rPr lang="es-AR" sz="700" dirty="0"/>
                <a:t> (%)</a:t>
              </a:r>
              <a:endParaRPr lang="en-US" sz="700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A04F60C7-DADB-4AF9-9280-36A446F0499A}"/>
              </a:ext>
            </a:extLst>
          </p:cNvPr>
          <p:cNvGrpSpPr/>
          <p:nvPr/>
        </p:nvGrpSpPr>
        <p:grpSpPr>
          <a:xfrm>
            <a:off x="-148726" y="2931210"/>
            <a:ext cx="5669560" cy="1003374"/>
            <a:chOff x="-148726" y="2931210"/>
            <a:chExt cx="5669560" cy="1003374"/>
          </a:xfrm>
        </p:grpSpPr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944A8D26-8C5B-4359-B2F4-E2944B32DE66}"/>
                </a:ext>
              </a:extLst>
            </p:cNvPr>
            <p:cNvSpPr txBox="1"/>
            <p:nvPr/>
          </p:nvSpPr>
          <p:spPr>
            <a:xfrm>
              <a:off x="703919" y="374991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 1.0      0.9      1.2 </a:t>
              </a: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4E01580F-C5AD-4C66-8313-7C50231C65E5}"/>
                </a:ext>
              </a:extLst>
            </p:cNvPr>
            <p:cNvSpPr txBox="1"/>
            <p:nvPr/>
          </p:nvSpPr>
          <p:spPr>
            <a:xfrm>
              <a:off x="1800931" y="374991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1.3      1.0      1.2 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5A1A374E-DE2F-4B14-B552-65CA3E544D38}"/>
                </a:ext>
              </a:extLst>
            </p:cNvPr>
            <p:cNvSpPr txBox="1"/>
            <p:nvPr/>
          </p:nvSpPr>
          <p:spPr>
            <a:xfrm>
              <a:off x="2888626" y="3749917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0.8      0.9      1.1 </a:t>
              </a: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76DEA125-5403-4699-BF5D-A385B40913DE}"/>
                </a:ext>
              </a:extLst>
            </p:cNvPr>
            <p:cNvSpPr txBox="1"/>
            <p:nvPr/>
          </p:nvSpPr>
          <p:spPr>
            <a:xfrm>
              <a:off x="3973834" y="3749918"/>
              <a:ext cx="105964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CI:               1.7      0.9      1.3 </a:t>
              </a:r>
            </a:p>
          </p:txBody>
        </p:sp>
        <p:graphicFrame>
          <p:nvGraphicFramePr>
            <p:cNvPr id="99" name="Objeto 98">
              <a:extLst>
                <a:ext uri="{FF2B5EF4-FFF2-40B4-BE49-F238E27FC236}">
                  <a16:creationId xmlns:a16="http://schemas.microsoft.com/office/drawing/2014/main" id="{627949DA-D357-4C8F-A323-8D160B3C9BC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2756323"/>
                </p:ext>
              </p:extLst>
            </p:nvPr>
          </p:nvGraphicFramePr>
          <p:xfrm>
            <a:off x="3921726" y="2941962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2" name="Prism 7" r:id="rId24" imgW="3913063" imgH="2636359" progId="Prism7.Document">
                    <p:embed/>
                  </p:oleObj>
                </mc:Choice>
                <mc:Fallback>
                  <p:oleObj name="Prism 7" r:id="rId24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921726" y="2941962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to 97">
              <a:extLst>
                <a:ext uri="{FF2B5EF4-FFF2-40B4-BE49-F238E27FC236}">
                  <a16:creationId xmlns:a16="http://schemas.microsoft.com/office/drawing/2014/main" id="{BFF0CAD0-EBB2-496F-AD61-153E036F998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7053147"/>
                </p:ext>
              </p:extLst>
            </p:nvPr>
          </p:nvGraphicFramePr>
          <p:xfrm>
            <a:off x="2832709" y="2943550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3" name="Prism 7" r:id="rId26" imgW="3913063" imgH="2636359" progId="Prism7.Document">
                    <p:embed/>
                  </p:oleObj>
                </mc:Choice>
                <mc:Fallback>
                  <p:oleObj name="Prism 7" r:id="rId26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2832709" y="2943550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to 95">
              <a:extLst>
                <a:ext uri="{FF2B5EF4-FFF2-40B4-BE49-F238E27FC236}">
                  <a16:creationId xmlns:a16="http://schemas.microsoft.com/office/drawing/2014/main" id="{BE9425D6-29E6-4838-B03D-DB76AFDAC3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5107228"/>
                </p:ext>
              </p:extLst>
            </p:nvPr>
          </p:nvGraphicFramePr>
          <p:xfrm>
            <a:off x="657839" y="2941962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4" name="Prism 7" r:id="rId28" imgW="3913063" imgH="2636359" progId="Prism7.Document">
                    <p:embed/>
                  </p:oleObj>
                </mc:Choice>
                <mc:Fallback>
                  <p:oleObj name="Prism 7" r:id="rId28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657839" y="2941962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to 96">
              <a:extLst>
                <a:ext uri="{FF2B5EF4-FFF2-40B4-BE49-F238E27FC236}">
                  <a16:creationId xmlns:a16="http://schemas.microsoft.com/office/drawing/2014/main" id="{FE4409D6-EF07-4CD0-9739-E61939EBE04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185163"/>
                </p:ext>
              </p:extLst>
            </p:nvPr>
          </p:nvGraphicFramePr>
          <p:xfrm>
            <a:off x="1743680" y="2943550"/>
            <a:ext cx="12795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245" name="Prism 7" r:id="rId30" imgW="3913063" imgH="2636359" progId="Prism7.Document">
                    <p:embed/>
                  </p:oleObj>
                </mc:Choice>
                <mc:Fallback>
                  <p:oleObj name="Prism 7" r:id="rId30" imgW="3913063" imgH="2636359" progId="Prism7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1743680" y="2943550"/>
                          <a:ext cx="1279525" cy="863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" name="CuadroTexto 112">
              <a:extLst>
                <a:ext uri="{FF2B5EF4-FFF2-40B4-BE49-F238E27FC236}">
                  <a16:creationId xmlns:a16="http://schemas.microsoft.com/office/drawing/2014/main" id="{EE2B10AF-F4EE-4AF9-BC44-FB0EAF007635}"/>
                </a:ext>
              </a:extLst>
            </p:cNvPr>
            <p:cNvSpPr txBox="1"/>
            <p:nvPr/>
          </p:nvSpPr>
          <p:spPr>
            <a:xfrm>
              <a:off x="1003924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BT549</a:t>
              </a:r>
              <a:endParaRPr lang="en-US" sz="800" dirty="0"/>
            </a:p>
          </p:txBody>
        </p:sp>
        <p:sp>
          <p:nvSpPr>
            <p:cNvPr id="114" name="CuadroTexto 113">
              <a:extLst>
                <a:ext uri="{FF2B5EF4-FFF2-40B4-BE49-F238E27FC236}">
                  <a16:creationId xmlns:a16="http://schemas.microsoft.com/office/drawing/2014/main" id="{4D3F46EB-25A4-4D52-83AA-C5EE7F9EDD41}"/>
                </a:ext>
              </a:extLst>
            </p:cNvPr>
            <p:cNvSpPr txBox="1"/>
            <p:nvPr/>
          </p:nvSpPr>
          <p:spPr>
            <a:xfrm>
              <a:off x="2085774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Hs578T</a:t>
              </a:r>
              <a:endParaRPr lang="en-US" sz="800" dirty="0"/>
            </a:p>
          </p:txBody>
        </p:sp>
        <p:sp>
          <p:nvSpPr>
            <p:cNvPr id="115" name="CuadroTexto 114">
              <a:extLst>
                <a:ext uri="{FF2B5EF4-FFF2-40B4-BE49-F238E27FC236}">
                  <a16:creationId xmlns:a16="http://schemas.microsoft.com/office/drawing/2014/main" id="{25835CF5-2DD7-4E63-8137-F107629225BD}"/>
                </a:ext>
              </a:extLst>
            </p:cNvPr>
            <p:cNvSpPr txBox="1"/>
            <p:nvPr/>
          </p:nvSpPr>
          <p:spPr>
            <a:xfrm>
              <a:off x="3175272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MDAMB231</a:t>
              </a:r>
              <a:endParaRPr lang="en-US" sz="800" dirty="0"/>
            </a:p>
          </p:txBody>
        </p:sp>
        <p:sp>
          <p:nvSpPr>
            <p:cNvPr id="116" name="CuadroTexto 115">
              <a:extLst>
                <a:ext uri="{FF2B5EF4-FFF2-40B4-BE49-F238E27FC236}">
                  <a16:creationId xmlns:a16="http://schemas.microsoft.com/office/drawing/2014/main" id="{F13E9604-91A5-4A27-9FAF-92EC87CE8AE2}"/>
                </a:ext>
              </a:extLst>
            </p:cNvPr>
            <p:cNvSpPr txBox="1"/>
            <p:nvPr/>
          </p:nvSpPr>
          <p:spPr>
            <a:xfrm>
              <a:off x="4262242" y="2931210"/>
              <a:ext cx="588692" cy="123111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800" dirty="0"/>
                <a:t>HCC1954</a:t>
              </a:r>
              <a:endParaRPr lang="en-US" sz="800" dirty="0"/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B223AC9F-3D9D-4AF2-9A4C-854CF0D3B747}"/>
                </a:ext>
              </a:extLst>
            </p:cNvPr>
            <p:cNvGrpSpPr/>
            <p:nvPr/>
          </p:nvGrpSpPr>
          <p:grpSpPr>
            <a:xfrm>
              <a:off x="5020446" y="3240304"/>
              <a:ext cx="500388" cy="180036"/>
              <a:chOff x="5372270" y="3241567"/>
              <a:chExt cx="500388" cy="180036"/>
            </a:xfrm>
          </p:grpSpPr>
          <p:pic>
            <p:nvPicPr>
              <p:cNvPr id="118" name="Imagen 117">
                <a:extLst>
                  <a:ext uri="{FF2B5EF4-FFF2-40B4-BE49-F238E27FC236}">
                    <a16:creationId xmlns:a16="http://schemas.microsoft.com/office/drawing/2014/main" id="{2BA3247D-1AE8-4DAB-81BE-5D426AFF70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72009" t="16466" r="20238" b="67647"/>
              <a:stretch/>
            </p:blipFill>
            <p:spPr>
              <a:xfrm>
                <a:off x="5372270" y="3246745"/>
                <a:ext cx="113167" cy="160057"/>
              </a:xfrm>
              <a:prstGeom prst="rect">
                <a:avLst/>
              </a:prstGeom>
            </p:spPr>
          </p:pic>
          <p:sp>
            <p:nvSpPr>
              <p:cNvPr id="119" name="CuadroTexto 118">
                <a:extLst>
                  <a:ext uri="{FF2B5EF4-FFF2-40B4-BE49-F238E27FC236}">
                    <a16:creationId xmlns:a16="http://schemas.microsoft.com/office/drawing/2014/main" id="{AA164CAE-8CF8-4CA8-A84E-8CE09304F75E}"/>
                  </a:ext>
                </a:extLst>
              </p:cNvPr>
              <p:cNvSpPr txBox="1"/>
              <p:nvPr/>
            </p:nvSpPr>
            <p:spPr>
              <a:xfrm>
                <a:off x="5475554" y="3241567"/>
                <a:ext cx="330920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DMSO</a:t>
                </a:r>
                <a:endParaRPr lang="en-US" sz="654" dirty="0"/>
              </a:p>
            </p:txBody>
          </p:sp>
          <p:sp>
            <p:nvSpPr>
              <p:cNvPr id="120" name="CuadroTexto 119">
                <a:extLst>
                  <a:ext uri="{FF2B5EF4-FFF2-40B4-BE49-F238E27FC236}">
                    <a16:creationId xmlns:a16="http://schemas.microsoft.com/office/drawing/2014/main" id="{53684A84-38CD-4813-A0B4-6CE4FC705742}"/>
                  </a:ext>
                </a:extLst>
              </p:cNvPr>
              <p:cNvSpPr txBox="1"/>
              <p:nvPr/>
            </p:nvSpPr>
            <p:spPr>
              <a:xfrm>
                <a:off x="5475554" y="3320934"/>
                <a:ext cx="397104" cy="100669"/>
              </a:xfrm>
              <a:prstGeom prst="rect">
                <a:avLst/>
              </a:prstGeom>
              <a:noFill/>
            </p:spPr>
            <p:txBody>
              <a:bodyPr wrap="square" lIns="29435" tIns="0" rIns="29435" bIns="0" rtlCol="0" anchor="ctr" anchorCtr="0">
                <a:spAutoFit/>
              </a:bodyPr>
              <a:lstStyle/>
              <a:p>
                <a:r>
                  <a:rPr lang="es-AR" sz="654" dirty="0"/>
                  <a:t>1 µM JQ1</a:t>
                </a:r>
                <a:endParaRPr lang="en-US" sz="654" dirty="0"/>
              </a:p>
            </p:txBody>
          </p:sp>
        </p:grpSp>
        <p:sp>
          <p:nvSpPr>
            <p:cNvPr id="136" name="CuadroTexto 135">
              <a:extLst>
                <a:ext uri="{FF2B5EF4-FFF2-40B4-BE49-F238E27FC236}">
                  <a16:creationId xmlns:a16="http://schemas.microsoft.com/office/drawing/2014/main" id="{187C7E86-C788-4AE6-A8FB-C591C0F46219}"/>
                </a:ext>
              </a:extLst>
            </p:cNvPr>
            <p:cNvSpPr txBox="1"/>
            <p:nvPr/>
          </p:nvSpPr>
          <p:spPr>
            <a:xfrm rot="16200000">
              <a:off x="295041" y="3163004"/>
              <a:ext cx="540000" cy="215444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ctr"/>
              <a:r>
                <a:rPr lang="es-AR" sz="700" dirty="0"/>
                <a:t>Cell </a:t>
              </a:r>
              <a:r>
                <a:rPr lang="es-AR" sz="700" dirty="0" err="1"/>
                <a:t>viability</a:t>
              </a:r>
              <a:r>
                <a:rPr lang="es-AR" sz="700" dirty="0"/>
                <a:t> (%)</a:t>
              </a:r>
              <a:endParaRPr lang="en-US" sz="700" dirty="0"/>
            </a:p>
          </p:txBody>
        </p:sp>
        <p:sp>
          <p:nvSpPr>
            <p:cNvPr id="137" name="CuadroTexto 136">
              <a:extLst>
                <a:ext uri="{FF2B5EF4-FFF2-40B4-BE49-F238E27FC236}">
                  <a16:creationId xmlns:a16="http://schemas.microsoft.com/office/drawing/2014/main" id="{1BE1A195-E648-48FA-81EE-58834ED07284}"/>
                </a:ext>
              </a:extLst>
            </p:cNvPr>
            <p:cNvSpPr txBox="1"/>
            <p:nvPr/>
          </p:nvSpPr>
          <p:spPr>
            <a:xfrm>
              <a:off x="-148726" y="3637623"/>
              <a:ext cx="936000" cy="107722"/>
            </a:xfrm>
            <a:prstGeom prst="rect">
              <a:avLst/>
            </a:prstGeom>
            <a:noFill/>
          </p:spPr>
          <p:txBody>
            <a:bodyPr wrap="square" lIns="29435" tIns="0" rIns="29435" bIns="0" rtlCol="0" anchor="ctr" anchorCtr="0">
              <a:spAutoFit/>
            </a:bodyPr>
            <a:lstStyle/>
            <a:p>
              <a:pPr algn="r"/>
              <a:r>
                <a:rPr lang="es-AR" sz="700" dirty="0" err="1"/>
                <a:t>Doxorubicin</a:t>
              </a:r>
              <a:r>
                <a:rPr lang="es-AR" sz="700" dirty="0"/>
                <a:t> (µM)</a:t>
              </a:r>
              <a:endParaRPr lang="en-US" sz="7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46888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156</Words>
  <Application>Microsoft Office PowerPoint</Application>
  <PresentationFormat>Personalizado</PresentationFormat>
  <Paragraphs>52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Prism 7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1511</cp:revision>
  <dcterms:created xsi:type="dcterms:W3CDTF">2021-05-25T23:32:05Z</dcterms:created>
  <dcterms:modified xsi:type="dcterms:W3CDTF">2022-04-12T01:12:59Z</dcterms:modified>
</cp:coreProperties>
</file>